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dat" ContentType="text/plai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f637d867c27a4ac3" Type="http://schemas.microsoft.com/office/2006/relationships/txt" Target="udata/data.dat"/><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2" r:id="rId2"/>
  </p:sldMasterIdLst>
  <p:notesMasterIdLst>
    <p:notesMasterId r:id="rId37"/>
  </p:notesMasterIdLst>
  <p:handoutMasterIdLst>
    <p:handoutMasterId r:id="rId38"/>
  </p:handoutMasterIdLst>
  <p:sldIdLst>
    <p:sldId id="303" r:id="rId3"/>
    <p:sldId id="304" r:id="rId4"/>
    <p:sldId id="280" r:id="rId5"/>
    <p:sldId id="348" r:id="rId6"/>
    <p:sldId id="347" r:id="rId7"/>
    <p:sldId id="349" r:id="rId8"/>
    <p:sldId id="350" r:id="rId9"/>
    <p:sldId id="351" r:id="rId10"/>
    <p:sldId id="352" r:id="rId11"/>
    <p:sldId id="343" r:id="rId12"/>
    <p:sldId id="353" r:id="rId13"/>
    <p:sldId id="372" r:id="rId14"/>
    <p:sldId id="354" r:id="rId15"/>
    <p:sldId id="344" r:id="rId16"/>
    <p:sldId id="356" r:id="rId17"/>
    <p:sldId id="357" r:id="rId18"/>
    <p:sldId id="358" r:id="rId19"/>
    <p:sldId id="359" r:id="rId20"/>
    <p:sldId id="361" r:id="rId21"/>
    <p:sldId id="362" r:id="rId22"/>
    <p:sldId id="345" r:id="rId23"/>
    <p:sldId id="363" r:id="rId24"/>
    <p:sldId id="364" r:id="rId25"/>
    <p:sldId id="365" r:id="rId26"/>
    <p:sldId id="366" r:id="rId27"/>
    <p:sldId id="367" r:id="rId28"/>
    <p:sldId id="368" r:id="rId29"/>
    <p:sldId id="369" r:id="rId30"/>
    <p:sldId id="370" r:id="rId31"/>
    <p:sldId id="346" r:id="rId32"/>
    <p:sldId id="321" r:id="rId33"/>
    <p:sldId id="371" r:id="rId34"/>
    <p:sldId id="305" r:id="rId35"/>
    <p:sldId id="339" r:id="rId36"/>
  </p:sldIdLst>
  <p:sldSz cx="12192000" cy="6858000"/>
  <p:notesSz cx="6858000" cy="9144000"/>
  <p:embeddedFontLst>
    <p:embeddedFont>
      <p:font typeface="等线" panose="02010600030101010101" pitchFamily="2" charset="-122"/>
      <p:regular r:id="rId39"/>
      <p:bold r:id="rId40"/>
    </p:embeddedFont>
    <p:embeddedFont>
      <p:font typeface="Cambria Math" panose="02040503050406030204" pitchFamily="18" charset="0"/>
      <p:regular r:id="rId41"/>
    </p:embeddedFont>
    <p:embeddedFont>
      <p:font typeface="方正大标宋简体" panose="02010600030101010101" charset="-122"/>
      <p:regular r:id="rId42"/>
    </p:embeddedFont>
    <p:embeddedFont>
      <p:font typeface="等线 Light" panose="02010600030101010101" pitchFamily="2" charset="-122"/>
      <p:regular r:id="rId43"/>
    </p:embeddedFont>
    <p:embeddedFont>
      <p:font typeface="times" panose="02020603050405020304" pitchFamily="18" charset="0"/>
      <p:regular r:id="rId44"/>
      <p:bold r:id="rId45"/>
      <p:italic r:id="rId46"/>
      <p:boldItalic r:id="rId47"/>
    </p:embeddedFont>
    <p:embeddedFont>
      <p:font typeface="Impact" panose="020B0806030902050204" pitchFamily="34" charset="0"/>
      <p:regular r:id="rId48"/>
    </p:embeddedFont>
    <p:embeddedFont>
      <p:font typeface="华文中宋" panose="02010600040101010101" pitchFamily="2" charset="-122"/>
      <p:regular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F952CCED-5518-4963-B92A-E6F757D79F90}">
          <p14:sldIdLst>
            <p14:sldId id="303"/>
            <p14:sldId id="304"/>
            <p14:sldId id="280"/>
            <p14:sldId id="348"/>
            <p14:sldId id="347"/>
            <p14:sldId id="349"/>
            <p14:sldId id="350"/>
            <p14:sldId id="351"/>
            <p14:sldId id="352"/>
            <p14:sldId id="343"/>
            <p14:sldId id="353"/>
            <p14:sldId id="372"/>
            <p14:sldId id="354"/>
            <p14:sldId id="344"/>
            <p14:sldId id="356"/>
            <p14:sldId id="357"/>
            <p14:sldId id="358"/>
            <p14:sldId id="359"/>
            <p14:sldId id="361"/>
            <p14:sldId id="362"/>
            <p14:sldId id="345"/>
            <p14:sldId id="363"/>
            <p14:sldId id="364"/>
            <p14:sldId id="365"/>
            <p14:sldId id="366"/>
            <p14:sldId id="367"/>
            <p14:sldId id="368"/>
            <p14:sldId id="369"/>
            <p14:sldId id="370"/>
            <p14:sldId id="346"/>
            <p14:sldId id="321"/>
            <p14:sldId id="371"/>
            <p14:sldId id="305"/>
            <p14:sldId id="339"/>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guide id="3" pos="3092" userDrawn="1">
          <p15:clr>
            <a:srgbClr val="A4A3A4"/>
          </p15:clr>
        </p15:guide>
        <p15:guide id="4" pos="461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76E4"/>
    <a:srgbClr val="BB010E"/>
    <a:srgbClr val="CC3300"/>
    <a:srgbClr val="CC4226"/>
    <a:srgbClr val="780009"/>
    <a:srgbClr val="651B13"/>
    <a:srgbClr val="352850"/>
    <a:srgbClr val="885F04"/>
    <a:srgbClr val="192A5F"/>
    <a:srgbClr val="1B5D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16" autoAdjust="0"/>
    <p:restoredTop sz="94660"/>
  </p:normalViewPr>
  <p:slideViewPr>
    <p:cSldViewPr snapToGrid="0">
      <p:cViewPr varScale="1">
        <p:scale>
          <a:sx n="70" d="100"/>
          <a:sy n="70" d="100"/>
        </p:scale>
        <p:origin x="762" y="60"/>
      </p:cViewPr>
      <p:guideLst>
        <p:guide pos="3840"/>
        <p:guide orient="horz" pos="2160"/>
        <p:guide pos="3092"/>
        <p:guide pos="4611"/>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3" d="100"/>
          <a:sy n="53" d="100"/>
        </p:scale>
        <p:origin x="14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CE65EB5-9E8C-442B-B0E8-CE6F4A2871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华文中宋" panose="02010600040101010101" pitchFamily="2" charset="-122"/>
              <a:ea typeface="华文中宋" panose="02010600040101010101" pitchFamily="2" charset="-122"/>
            </a:endParaRPr>
          </a:p>
        </p:txBody>
      </p:sp>
      <p:sp>
        <p:nvSpPr>
          <p:cNvPr id="3" name="日期占位符 2">
            <a:extLst>
              <a:ext uri="{FF2B5EF4-FFF2-40B4-BE49-F238E27FC236}">
                <a16:creationId xmlns:a16="http://schemas.microsoft.com/office/drawing/2014/main" id="{CB887341-5590-4932-A3EA-68D5FC07BC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0F6B53-9E3B-4C54-8733-630783A95104}" type="datetimeFigureOut">
              <a:rPr lang="zh-CN" altLang="en-US" smtClean="0">
                <a:latin typeface="华文中宋" panose="02010600040101010101" pitchFamily="2" charset="-122"/>
                <a:ea typeface="华文中宋" panose="02010600040101010101" pitchFamily="2" charset="-122"/>
              </a:rPr>
              <a:t>2019/10/18</a:t>
            </a:fld>
            <a:endParaRPr lang="zh-CN" altLang="en-US" dirty="0">
              <a:latin typeface="华文中宋" panose="02010600040101010101" pitchFamily="2" charset="-122"/>
              <a:ea typeface="华文中宋" panose="02010600040101010101" pitchFamily="2" charset="-122"/>
            </a:endParaRPr>
          </a:p>
        </p:txBody>
      </p:sp>
      <p:sp>
        <p:nvSpPr>
          <p:cNvPr id="4" name="页脚占位符 3">
            <a:extLst>
              <a:ext uri="{FF2B5EF4-FFF2-40B4-BE49-F238E27FC236}">
                <a16:creationId xmlns:a16="http://schemas.microsoft.com/office/drawing/2014/main" id="{8A2E86AD-45B4-445B-A10B-A460483C0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华文中宋" panose="02010600040101010101" pitchFamily="2" charset="-122"/>
              <a:ea typeface="华文中宋" panose="02010600040101010101" pitchFamily="2" charset="-122"/>
            </a:endParaRPr>
          </a:p>
        </p:txBody>
      </p:sp>
      <p:sp>
        <p:nvSpPr>
          <p:cNvPr id="5" name="灯片编号占位符 4">
            <a:extLst>
              <a:ext uri="{FF2B5EF4-FFF2-40B4-BE49-F238E27FC236}">
                <a16:creationId xmlns:a16="http://schemas.microsoft.com/office/drawing/2014/main" id="{DA02079A-CAB7-4082-8EE1-E636018F22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1F0B8D-DCD7-4156-A67A-F9E102284B85}" type="slidenum">
              <a:rPr lang="zh-CN" altLang="en-US" smtClean="0">
                <a:latin typeface="华文中宋" panose="02010600040101010101" pitchFamily="2" charset="-122"/>
                <a:ea typeface="华文中宋" panose="02010600040101010101" pitchFamily="2" charset="-122"/>
              </a:rPr>
              <a:t>‹#›</a:t>
            </a:fld>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25364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华文中宋" panose="02010600040101010101" pitchFamily="2" charset="-122"/>
                <a:ea typeface="华文中宋" panose="0201060004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华文中宋" panose="02010600040101010101" pitchFamily="2" charset="-122"/>
                <a:ea typeface="华文中宋" panose="02010600040101010101" pitchFamily="2" charset="-122"/>
              </a:defRPr>
            </a:lvl1pPr>
          </a:lstStyle>
          <a:p>
            <a:fld id="{3C01D096-FAED-4D1A-B352-C58DC2C3D816}" type="datetimeFigureOut">
              <a:rPr lang="zh-CN" altLang="en-US" smtClean="0"/>
              <a:pPr/>
              <a:t>2019/10/18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华文中宋" panose="02010600040101010101" pitchFamily="2" charset="-122"/>
                <a:ea typeface="华文中宋" panose="0201060004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华文中宋" panose="02010600040101010101" pitchFamily="2" charset="-122"/>
                <a:ea typeface="华文中宋" panose="02010600040101010101" pitchFamily="2" charset="-122"/>
              </a:defRPr>
            </a:lvl1pPr>
          </a:lstStyle>
          <a:p>
            <a:fld id="{D18AA5F0-770B-410C-90B7-ECBA0CF9027F}" type="slidenum">
              <a:rPr lang="zh-CN" altLang="en-US" smtClean="0"/>
              <a:pPr/>
              <a:t>‹#›</a:t>
            </a:fld>
            <a:endParaRPr lang="zh-CN" altLang="en-US" dirty="0"/>
          </a:p>
        </p:txBody>
      </p:sp>
    </p:spTree>
    <p:extLst>
      <p:ext uri="{BB962C8B-B14F-4D97-AF65-F5344CB8AC3E}">
        <p14:creationId xmlns:p14="http://schemas.microsoft.com/office/powerpoint/2010/main" val="4053728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华文中宋" panose="02010600040101010101" pitchFamily="2" charset="-122"/>
        <a:ea typeface="华文中宋" panose="02010600040101010101" pitchFamily="2" charset="-122"/>
        <a:cs typeface="+mn-cs"/>
      </a:defRPr>
    </a:lvl1pPr>
    <a:lvl2pPr marL="457200" algn="l" defTabSz="914400" rtl="0" eaLnBrk="1" latinLnBrk="0" hangingPunct="1">
      <a:defRPr sz="1200" kern="1200">
        <a:solidFill>
          <a:schemeClr val="tx1"/>
        </a:solidFill>
        <a:latin typeface="华文中宋" panose="02010600040101010101" pitchFamily="2" charset="-122"/>
        <a:ea typeface="华文中宋" panose="02010600040101010101" pitchFamily="2" charset="-122"/>
        <a:cs typeface="+mn-cs"/>
      </a:defRPr>
    </a:lvl2pPr>
    <a:lvl3pPr marL="914400" algn="l" defTabSz="914400" rtl="0" eaLnBrk="1" latinLnBrk="0" hangingPunct="1">
      <a:defRPr sz="1200" kern="1200">
        <a:solidFill>
          <a:schemeClr val="tx1"/>
        </a:solidFill>
        <a:latin typeface="华文中宋" panose="02010600040101010101" pitchFamily="2" charset="-122"/>
        <a:ea typeface="华文中宋" panose="02010600040101010101" pitchFamily="2" charset="-122"/>
        <a:cs typeface="+mn-cs"/>
      </a:defRPr>
    </a:lvl3pPr>
    <a:lvl4pPr marL="1371600" algn="l" defTabSz="914400" rtl="0" eaLnBrk="1" latinLnBrk="0" hangingPunct="1">
      <a:defRPr sz="1200" kern="1200">
        <a:solidFill>
          <a:schemeClr val="tx1"/>
        </a:solidFill>
        <a:latin typeface="华文中宋" panose="02010600040101010101" pitchFamily="2" charset="-122"/>
        <a:ea typeface="华文中宋" panose="02010600040101010101" pitchFamily="2" charset="-122"/>
        <a:cs typeface="+mn-cs"/>
      </a:defRPr>
    </a:lvl4pPr>
    <a:lvl5pPr marL="1828800" algn="l" defTabSz="914400" rtl="0" eaLnBrk="1" latinLnBrk="0" hangingPunct="1">
      <a:defRPr sz="1200" kern="1200">
        <a:solidFill>
          <a:schemeClr val="tx1"/>
        </a:solidFill>
        <a:latin typeface="华文中宋" panose="02010600040101010101" pitchFamily="2" charset="-122"/>
        <a:ea typeface="华文中宋"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a:t>
            </a:fld>
            <a:endParaRPr lang="zh-CN" altLang="en-US"/>
          </a:p>
        </p:txBody>
      </p:sp>
    </p:spTree>
    <p:extLst>
      <p:ext uri="{BB962C8B-B14F-4D97-AF65-F5344CB8AC3E}">
        <p14:creationId xmlns:p14="http://schemas.microsoft.com/office/powerpoint/2010/main" val="2737710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14</a:t>
            </a:fld>
            <a:endParaRPr lang="zh-CN" altLang="en-US"/>
          </a:p>
        </p:txBody>
      </p:sp>
    </p:spTree>
    <p:extLst>
      <p:ext uri="{BB962C8B-B14F-4D97-AF65-F5344CB8AC3E}">
        <p14:creationId xmlns:p14="http://schemas.microsoft.com/office/powerpoint/2010/main" val="4456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15</a:t>
            </a:fld>
            <a:endParaRPr lang="zh-CN" altLang="en-US"/>
          </a:p>
        </p:txBody>
      </p:sp>
    </p:spTree>
    <p:extLst>
      <p:ext uri="{BB962C8B-B14F-4D97-AF65-F5344CB8AC3E}">
        <p14:creationId xmlns:p14="http://schemas.microsoft.com/office/powerpoint/2010/main" val="204477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17</a:t>
            </a:fld>
            <a:endParaRPr lang="zh-CN" altLang="en-US"/>
          </a:p>
        </p:txBody>
      </p:sp>
    </p:spTree>
    <p:extLst>
      <p:ext uri="{BB962C8B-B14F-4D97-AF65-F5344CB8AC3E}">
        <p14:creationId xmlns:p14="http://schemas.microsoft.com/office/powerpoint/2010/main" val="3424513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18</a:t>
            </a:fld>
            <a:endParaRPr lang="zh-CN" altLang="en-US"/>
          </a:p>
        </p:txBody>
      </p:sp>
    </p:spTree>
    <p:extLst>
      <p:ext uri="{BB962C8B-B14F-4D97-AF65-F5344CB8AC3E}">
        <p14:creationId xmlns:p14="http://schemas.microsoft.com/office/powerpoint/2010/main" val="2689491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20</a:t>
            </a:fld>
            <a:endParaRPr lang="zh-CN" altLang="en-US"/>
          </a:p>
        </p:txBody>
      </p:sp>
    </p:spTree>
    <p:extLst>
      <p:ext uri="{BB962C8B-B14F-4D97-AF65-F5344CB8AC3E}">
        <p14:creationId xmlns:p14="http://schemas.microsoft.com/office/powerpoint/2010/main" val="3776682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21</a:t>
            </a:fld>
            <a:endParaRPr lang="zh-CN" altLang="en-US"/>
          </a:p>
        </p:txBody>
      </p:sp>
    </p:spTree>
    <p:extLst>
      <p:ext uri="{BB962C8B-B14F-4D97-AF65-F5344CB8AC3E}">
        <p14:creationId xmlns:p14="http://schemas.microsoft.com/office/powerpoint/2010/main" val="778693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22</a:t>
            </a:fld>
            <a:endParaRPr lang="zh-CN" altLang="en-US"/>
          </a:p>
        </p:txBody>
      </p:sp>
    </p:spTree>
    <p:extLst>
      <p:ext uri="{BB962C8B-B14F-4D97-AF65-F5344CB8AC3E}">
        <p14:creationId xmlns:p14="http://schemas.microsoft.com/office/powerpoint/2010/main" val="1830175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23</a:t>
            </a:fld>
            <a:endParaRPr lang="zh-CN" altLang="en-US"/>
          </a:p>
        </p:txBody>
      </p:sp>
    </p:spTree>
    <p:extLst>
      <p:ext uri="{BB962C8B-B14F-4D97-AF65-F5344CB8AC3E}">
        <p14:creationId xmlns:p14="http://schemas.microsoft.com/office/powerpoint/2010/main" val="1039171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25</a:t>
            </a:fld>
            <a:endParaRPr lang="zh-CN" altLang="en-US"/>
          </a:p>
        </p:txBody>
      </p:sp>
    </p:spTree>
    <p:extLst>
      <p:ext uri="{BB962C8B-B14F-4D97-AF65-F5344CB8AC3E}">
        <p14:creationId xmlns:p14="http://schemas.microsoft.com/office/powerpoint/2010/main" val="261328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30</a:t>
            </a:fld>
            <a:endParaRPr lang="zh-CN" altLang="en-US"/>
          </a:p>
        </p:txBody>
      </p:sp>
    </p:spTree>
    <p:extLst>
      <p:ext uri="{BB962C8B-B14F-4D97-AF65-F5344CB8AC3E}">
        <p14:creationId xmlns:p14="http://schemas.microsoft.com/office/powerpoint/2010/main" val="83917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2</a:t>
            </a:fld>
            <a:endParaRPr lang="zh-CN" altLang="en-US"/>
          </a:p>
        </p:txBody>
      </p:sp>
    </p:spTree>
    <p:extLst>
      <p:ext uri="{BB962C8B-B14F-4D97-AF65-F5344CB8AC3E}">
        <p14:creationId xmlns:p14="http://schemas.microsoft.com/office/powerpoint/2010/main" val="3024958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31</a:t>
            </a:fld>
            <a:endParaRPr lang="zh-CN" altLang="en-US"/>
          </a:p>
        </p:txBody>
      </p:sp>
    </p:spTree>
    <p:extLst>
      <p:ext uri="{BB962C8B-B14F-4D97-AF65-F5344CB8AC3E}">
        <p14:creationId xmlns:p14="http://schemas.microsoft.com/office/powerpoint/2010/main" val="222566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32</a:t>
            </a:fld>
            <a:endParaRPr lang="zh-CN" altLang="en-US"/>
          </a:p>
        </p:txBody>
      </p:sp>
    </p:spTree>
    <p:extLst>
      <p:ext uri="{BB962C8B-B14F-4D97-AF65-F5344CB8AC3E}">
        <p14:creationId xmlns:p14="http://schemas.microsoft.com/office/powerpoint/2010/main" val="1256474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33</a:t>
            </a:fld>
            <a:endParaRPr lang="zh-CN" altLang="en-US"/>
          </a:p>
        </p:txBody>
      </p:sp>
    </p:spTree>
    <p:extLst>
      <p:ext uri="{BB962C8B-B14F-4D97-AF65-F5344CB8AC3E}">
        <p14:creationId xmlns:p14="http://schemas.microsoft.com/office/powerpoint/2010/main" val="323446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34</a:t>
            </a:fld>
            <a:endParaRPr lang="zh-CN" altLang="en-US"/>
          </a:p>
        </p:txBody>
      </p:sp>
    </p:spTree>
    <p:extLst>
      <p:ext uri="{BB962C8B-B14F-4D97-AF65-F5344CB8AC3E}">
        <p14:creationId xmlns:p14="http://schemas.microsoft.com/office/powerpoint/2010/main" val="84079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a:t>
            </a:fld>
            <a:endParaRPr lang="zh-CN" altLang="en-US"/>
          </a:p>
        </p:txBody>
      </p:sp>
    </p:spTree>
    <p:extLst>
      <p:ext uri="{BB962C8B-B14F-4D97-AF65-F5344CB8AC3E}">
        <p14:creationId xmlns:p14="http://schemas.microsoft.com/office/powerpoint/2010/main" val="1019985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5</a:t>
            </a:fld>
            <a:endParaRPr lang="zh-CN" altLang="en-US"/>
          </a:p>
        </p:txBody>
      </p:sp>
    </p:spTree>
    <p:extLst>
      <p:ext uri="{BB962C8B-B14F-4D97-AF65-F5344CB8AC3E}">
        <p14:creationId xmlns:p14="http://schemas.microsoft.com/office/powerpoint/2010/main" val="1698820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6</a:t>
            </a:fld>
            <a:endParaRPr lang="zh-CN" altLang="en-US"/>
          </a:p>
        </p:txBody>
      </p:sp>
    </p:spTree>
    <p:extLst>
      <p:ext uri="{BB962C8B-B14F-4D97-AF65-F5344CB8AC3E}">
        <p14:creationId xmlns:p14="http://schemas.microsoft.com/office/powerpoint/2010/main" val="4223143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8</a:t>
            </a:fld>
            <a:endParaRPr lang="zh-CN" altLang="en-US"/>
          </a:p>
        </p:txBody>
      </p:sp>
    </p:spTree>
    <p:extLst>
      <p:ext uri="{BB962C8B-B14F-4D97-AF65-F5344CB8AC3E}">
        <p14:creationId xmlns:p14="http://schemas.microsoft.com/office/powerpoint/2010/main" val="1220874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10</a:t>
            </a:fld>
            <a:endParaRPr lang="zh-CN" altLang="en-US"/>
          </a:p>
        </p:txBody>
      </p:sp>
    </p:spTree>
    <p:extLst>
      <p:ext uri="{BB962C8B-B14F-4D97-AF65-F5344CB8AC3E}">
        <p14:creationId xmlns:p14="http://schemas.microsoft.com/office/powerpoint/2010/main" val="268208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11</a:t>
            </a:fld>
            <a:endParaRPr lang="zh-CN" altLang="en-US"/>
          </a:p>
        </p:txBody>
      </p:sp>
    </p:spTree>
    <p:extLst>
      <p:ext uri="{BB962C8B-B14F-4D97-AF65-F5344CB8AC3E}">
        <p14:creationId xmlns:p14="http://schemas.microsoft.com/office/powerpoint/2010/main" val="363209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12</a:t>
            </a:fld>
            <a:endParaRPr lang="zh-CN" altLang="en-US"/>
          </a:p>
        </p:txBody>
      </p:sp>
    </p:spTree>
    <p:extLst>
      <p:ext uri="{BB962C8B-B14F-4D97-AF65-F5344CB8AC3E}">
        <p14:creationId xmlns:p14="http://schemas.microsoft.com/office/powerpoint/2010/main" val="1829609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57" name="文本框 56">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2" name="图片 1"/>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54082266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 06">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图片占位符 109">
            <a:extLst>
              <a:ext uri="{FF2B5EF4-FFF2-40B4-BE49-F238E27FC236}">
                <a16:creationId xmlns:a16="http://schemas.microsoft.com/office/drawing/2014/main" id="{80DF5F27-3DC1-43E5-B835-D84989042B26}"/>
              </a:ext>
            </a:extLst>
          </p:cNvPr>
          <p:cNvSpPr>
            <a:spLocks noGrp="1"/>
          </p:cNvSpPr>
          <p:nvPr>
            <p:ph type="pic" sz="quarter" idx="13"/>
          </p:nvPr>
        </p:nvSpPr>
        <p:spPr>
          <a:xfrm>
            <a:off x="673102"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52" name="图片占位符 108">
            <a:extLst>
              <a:ext uri="{FF2B5EF4-FFF2-40B4-BE49-F238E27FC236}">
                <a16:creationId xmlns:a16="http://schemas.microsoft.com/office/drawing/2014/main" id="{0759D76D-0656-4EFE-805F-FC766447E0F0}"/>
              </a:ext>
            </a:extLst>
          </p:cNvPr>
          <p:cNvSpPr>
            <a:spLocks noGrp="1"/>
          </p:cNvSpPr>
          <p:nvPr>
            <p:ph type="pic" sz="quarter" idx="14"/>
          </p:nvPr>
        </p:nvSpPr>
        <p:spPr>
          <a:xfrm>
            <a:off x="4594666"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58" name="图片占位符 107">
            <a:extLst>
              <a:ext uri="{FF2B5EF4-FFF2-40B4-BE49-F238E27FC236}">
                <a16:creationId xmlns:a16="http://schemas.microsoft.com/office/drawing/2014/main" id="{C6D51A92-ACF3-400B-B751-21955771E46C}"/>
              </a:ext>
            </a:extLst>
          </p:cNvPr>
          <p:cNvSpPr>
            <a:spLocks noGrp="1"/>
          </p:cNvSpPr>
          <p:nvPr>
            <p:ph type="pic" sz="quarter" idx="15"/>
          </p:nvPr>
        </p:nvSpPr>
        <p:spPr>
          <a:xfrm>
            <a:off x="8516261"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59" name="文本框 58">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103" name="文本框 102">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104" name="图片 103">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5" name="图片 104"/>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2741725483"/>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 07">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图片占位符 104">
            <a:extLst>
              <a:ext uri="{FF2B5EF4-FFF2-40B4-BE49-F238E27FC236}">
                <a16:creationId xmlns:a16="http://schemas.microsoft.com/office/drawing/2014/main" id="{B6B69725-DAEB-460B-85A6-9DA4237D0793}"/>
              </a:ext>
            </a:extLst>
          </p:cNvPr>
          <p:cNvSpPr>
            <a:spLocks noGrp="1"/>
          </p:cNvSpPr>
          <p:nvPr>
            <p:ph type="pic" sz="quarter" idx="13"/>
          </p:nvPr>
        </p:nvSpPr>
        <p:spPr>
          <a:xfrm>
            <a:off x="660400"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52" name="图片占位符 103">
            <a:extLst>
              <a:ext uri="{FF2B5EF4-FFF2-40B4-BE49-F238E27FC236}">
                <a16:creationId xmlns:a16="http://schemas.microsoft.com/office/drawing/2014/main" id="{D400E4DB-F5A5-466A-A057-54D43150F790}"/>
              </a:ext>
            </a:extLst>
          </p:cNvPr>
          <p:cNvSpPr>
            <a:spLocks noGrp="1"/>
          </p:cNvSpPr>
          <p:nvPr>
            <p:ph type="pic" sz="quarter" idx="14"/>
          </p:nvPr>
        </p:nvSpPr>
        <p:spPr>
          <a:xfrm>
            <a:off x="4597397"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58" name="图片占位符 102">
            <a:extLst>
              <a:ext uri="{FF2B5EF4-FFF2-40B4-BE49-F238E27FC236}">
                <a16:creationId xmlns:a16="http://schemas.microsoft.com/office/drawing/2014/main" id="{CB467CBF-8047-4A83-8CB7-1067440C1A2C}"/>
              </a:ext>
            </a:extLst>
          </p:cNvPr>
          <p:cNvSpPr>
            <a:spLocks noGrp="1"/>
          </p:cNvSpPr>
          <p:nvPr>
            <p:ph type="pic" sz="quarter" idx="15"/>
          </p:nvPr>
        </p:nvSpPr>
        <p:spPr>
          <a:xfrm>
            <a:off x="8534402"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59" name="文本框 58">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103" name="文本框 102">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104" name="图片 103">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5" name="图片 104"/>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3143667341"/>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 08">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图片占位符 112">
            <a:extLst>
              <a:ext uri="{FF2B5EF4-FFF2-40B4-BE49-F238E27FC236}">
                <a16:creationId xmlns:a16="http://schemas.microsoft.com/office/drawing/2014/main" id="{79C65600-7271-408B-9B9A-D6B8E9613079}"/>
              </a:ext>
            </a:extLst>
          </p:cNvPr>
          <p:cNvSpPr>
            <a:spLocks noGrp="1"/>
          </p:cNvSpPr>
          <p:nvPr>
            <p:ph type="pic" sz="quarter" idx="13"/>
          </p:nvPr>
        </p:nvSpPr>
        <p:spPr>
          <a:xfrm>
            <a:off x="673100" y="2012174"/>
            <a:ext cx="2037186" cy="2032744"/>
          </a:xfrm>
          <a:custGeom>
            <a:avLst/>
            <a:gdLst>
              <a:gd name="connsiteX0" fmla="*/ 122635 w 2037186"/>
              <a:gd name="connsiteY0" fmla="*/ 0 h 2032744"/>
              <a:gd name="connsiteX1" fmla="*/ 1914551 w 2037186"/>
              <a:gd name="connsiteY1" fmla="*/ 0 h 2032744"/>
              <a:gd name="connsiteX2" fmla="*/ 2037186 w 2037186"/>
              <a:gd name="connsiteY2" fmla="*/ 122635 h 2032744"/>
              <a:gd name="connsiteX3" fmla="*/ 2037186 w 2037186"/>
              <a:gd name="connsiteY3" fmla="*/ 1910109 h 2032744"/>
              <a:gd name="connsiteX4" fmla="*/ 1914551 w 2037186"/>
              <a:gd name="connsiteY4" fmla="*/ 2032744 h 2032744"/>
              <a:gd name="connsiteX5" fmla="*/ 122635 w 2037186"/>
              <a:gd name="connsiteY5" fmla="*/ 2032744 h 2032744"/>
              <a:gd name="connsiteX6" fmla="*/ 0 w 2037186"/>
              <a:gd name="connsiteY6" fmla="*/ 1910109 h 2032744"/>
              <a:gd name="connsiteX7" fmla="*/ 0 w 2037186"/>
              <a:gd name="connsiteY7" fmla="*/ 122635 h 2032744"/>
              <a:gd name="connsiteX8" fmla="*/ 12263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2635" y="0"/>
                </a:moveTo>
                <a:lnTo>
                  <a:pt x="1914551" y="0"/>
                </a:lnTo>
                <a:cubicBezTo>
                  <a:pt x="1982280" y="0"/>
                  <a:pt x="2037186" y="54906"/>
                  <a:pt x="2037186" y="122635"/>
                </a:cubicBezTo>
                <a:lnTo>
                  <a:pt x="2037186" y="1910109"/>
                </a:lnTo>
                <a:cubicBezTo>
                  <a:pt x="2037186" y="1977838"/>
                  <a:pt x="1982280" y="2032744"/>
                  <a:pt x="1914551" y="2032744"/>
                </a:cubicBezTo>
                <a:lnTo>
                  <a:pt x="122635" y="2032744"/>
                </a:lnTo>
                <a:cubicBezTo>
                  <a:pt x="54906" y="2032744"/>
                  <a:pt x="0" y="1977838"/>
                  <a:pt x="0" y="1910109"/>
                </a:cubicBezTo>
                <a:lnTo>
                  <a:pt x="0" y="122635"/>
                </a:lnTo>
                <a:cubicBezTo>
                  <a:pt x="0" y="54906"/>
                  <a:pt x="54906" y="0"/>
                  <a:pt x="122635" y="0"/>
                </a:cubicBezTo>
                <a:close/>
              </a:path>
            </a:pathLst>
          </a:custGeom>
          <a:ln w="25400">
            <a:solidFill>
              <a:schemeClr val="accent1"/>
            </a:solidFill>
          </a:ln>
        </p:spPr>
        <p:txBody>
          <a:bodyPr wrap="square">
            <a:noAutofit/>
          </a:bodyPr>
          <a:lstStyle/>
          <a:p>
            <a:endParaRPr lang="zh-CN" altLang="en-US"/>
          </a:p>
        </p:txBody>
      </p:sp>
      <p:sp>
        <p:nvSpPr>
          <p:cNvPr id="52" name="图片占位符 111">
            <a:extLst>
              <a:ext uri="{FF2B5EF4-FFF2-40B4-BE49-F238E27FC236}">
                <a16:creationId xmlns:a16="http://schemas.microsoft.com/office/drawing/2014/main" id="{0ECEE68F-2687-4E9A-AB0D-D7DB42E4964E}"/>
              </a:ext>
            </a:extLst>
          </p:cNvPr>
          <p:cNvSpPr>
            <a:spLocks noGrp="1"/>
          </p:cNvSpPr>
          <p:nvPr>
            <p:ph type="pic" sz="quarter" idx="14"/>
          </p:nvPr>
        </p:nvSpPr>
        <p:spPr>
          <a:xfrm>
            <a:off x="360916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solidFill>
          </a:ln>
        </p:spPr>
        <p:txBody>
          <a:bodyPr wrap="square">
            <a:noAutofit/>
          </a:bodyPr>
          <a:lstStyle/>
          <a:p>
            <a:endParaRPr lang="zh-CN" altLang="en-US"/>
          </a:p>
        </p:txBody>
      </p:sp>
      <p:sp>
        <p:nvSpPr>
          <p:cNvPr id="58" name="图片占位符 110">
            <a:extLst>
              <a:ext uri="{FF2B5EF4-FFF2-40B4-BE49-F238E27FC236}">
                <a16:creationId xmlns:a16="http://schemas.microsoft.com/office/drawing/2014/main" id="{59A4D14F-D0E0-487C-9005-0CB5C1CAC068}"/>
              </a:ext>
            </a:extLst>
          </p:cNvPr>
          <p:cNvSpPr>
            <a:spLocks noGrp="1"/>
          </p:cNvSpPr>
          <p:nvPr>
            <p:ph type="pic" sz="quarter" idx="15"/>
          </p:nvPr>
        </p:nvSpPr>
        <p:spPr>
          <a:xfrm>
            <a:off x="6545234"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solidFill>
          </a:ln>
        </p:spPr>
        <p:txBody>
          <a:bodyPr wrap="square">
            <a:noAutofit/>
          </a:bodyPr>
          <a:lstStyle/>
          <a:p>
            <a:endParaRPr lang="zh-CN" altLang="en-US"/>
          </a:p>
        </p:txBody>
      </p:sp>
      <p:sp>
        <p:nvSpPr>
          <p:cNvPr id="59" name="图片占位符 109">
            <a:extLst>
              <a:ext uri="{FF2B5EF4-FFF2-40B4-BE49-F238E27FC236}">
                <a16:creationId xmlns:a16="http://schemas.microsoft.com/office/drawing/2014/main" id="{7B6D2152-CF5D-4D4F-8E5B-D6A162F6B753}"/>
              </a:ext>
            </a:extLst>
          </p:cNvPr>
          <p:cNvSpPr>
            <a:spLocks noGrp="1"/>
          </p:cNvSpPr>
          <p:nvPr>
            <p:ph type="pic" sz="quarter" idx="16"/>
          </p:nvPr>
        </p:nvSpPr>
        <p:spPr>
          <a:xfrm>
            <a:off x="948150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solidFill>
          </a:ln>
        </p:spPr>
        <p:txBody>
          <a:bodyPr wrap="square">
            <a:noAutofit/>
          </a:bodyPr>
          <a:lstStyle/>
          <a:p>
            <a:endParaRPr lang="zh-CN" altLang="en-US"/>
          </a:p>
        </p:txBody>
      </p:sp>
      <p:sp>
        <p:nvSpPr>
          <p:cNvPr id="103" name="文本框 102">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104" name="文本框 103">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105" name="图片 104">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6" name="图片 105"/>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486279350"/>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 09">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D11FAE3-35EE-4483-B1E7-9C7417B28A7E}"/>
              </a:ext>
            </a:extLst>
          </p:cNvPr>
          <p:cNvCxnSpPr/>
          <p:nvPr userDrawn="1"/>
        </p:nvCxnSpPr>
        <p:spPr>
          <a:xfrm>
            <a:off x="2482290" y="3081273"/>
            <a:ext cx="1042655"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143BD81-6DD2-48A6-814C-8DBCCE555059}"/>
              </a:ext>
            </a:extLst>
          </p:cNvPr>
          <p:cNvCxnSpPr/>
          <p:nvPr userDrawn="1"/>
        </p:nvCxnSpPr>
        <p:spPr>
          <a:xfrm flipV="1">
            <a:off x="4543179" y="3081273"/>
            <a:ext cx="1049504"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7A16408-9E34-4A76-83AC-FAB097A50B44}"/>
              </a:ext>
            </a:extLst>
          </p:cNvPr>
          <p:cNvCxnSpPr/>
          <p:nvPr userDrawn="1"/>
        </p:nvCxnSpPr>
        <p:spPr>
          <a:xfrm>
            <a:off x="6610917" y="3081273"/>
            <a:ext cx="1046079"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2637AA4-0698-45C1-B361-F2661BEEFD4B}"/>
              </a:ext>
            </a:extLst>
          </p:cNvPr>
          <p:cNvCxnSpPr/>
          <p:nvPr userDrawn="1"/>
        </p:nvCxnSpPr>
        <p:spPr>
          <a:xfrm flipV="1">
            <a:off x="8675230" y="3082953"/>
            <a:ext cx="1046080" cy="1005704"/>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3" name="图片占位符 117">
            <a:extLst>
              <a:ext uri="{FF2B5EF4-FFF2-40B4-BE49-F238E27FC236}">
                <a16:creationId xmlns:a16="http://schemas.microsoft.com/office/drawing/2014/main" id="{569E6484-4F34-43D5-B4DB-98B19D8E37EC}"/>
              </a:ext>
            </a:extLst>
          </p:cNvPr>
          <p:cNvSpPr>
            <a:spLocks noGrp="1"/>
          </p:cNvSpPr>
          <p:nvPr>
            <p:ph type="pic" sz="quarter" idx="13"/>
          </p:nvPr>
        </p:nvSpPr>
        <p:spPr>
          <a:xfrm>
            <a:off x="1253173"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solidFill>
          </a:ln>
        </p:spPr>
        <p:txBody>
          <a:bodyPr wrap="square">
            <a:noAutofit/>
          </a:bodyPr>
          <a:lstStyle/>
          <a:p>
            <a:endParaRPr lang="zh-CN" altLang="en-US"/>
          </a:p>
        </p:txBody>
      </p:sp>
      <p:sp>
        <p:nvSpPr>
          <p:cNvPr id="104" name="图片占位符 118">
            <a:extLst>
              <a:ext uri="{FF2B5EF4-FFF2-40B4-BE49-F238E27FC236}">
                <a16:creationId xmlns:a16="http://schemas.microsoft.com/office/drawing/2014/main" id="{39A452C0-9D7B-43A5-A256-2D57AFF0D3F4}"/>
              </a:ext>
            </a:extLst>
          </p:cNvPr>
          <p:cNvSpPr>
            <a:spLocks noGrp="1"/>
          </p:cNvSpPr>
          <p:nvPr>
            <p:ph type="pic" sz="quarter" idx="14"/>
          </p:nvPr>
        </p:nvSpPr>
        <p:spPr>
          <a:xfrm>
            <a:off x="5381800"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solidFill>
          </a:ln>
        </p:spPr>
        <p:txBody>
          <a:bodyPr wrap="square">
            <a:noAutofit/>
          </a:bodyPr>
          <a:lstStyle/>
          <a:p>
            <a:endParaRPr lang="zh-CN" altLang="en-US"/>
          </a:p>
        </p:txBody>
      </p:sp>
      <p:sp>
        <p:nvSpPr>
          <p:cNvPr id="105" name="图片占位符 119">
            <a:extLst>
              <a:ext uri="{FF2B5EF4-FFF2-40B4-BE49-F238E27FC236}">
                <a16:creationId xmlns:a16="http://schemas.microsoft.com/office/drawing/2014/main" id="{3F4A9707-9914-4918-B7B2-61E3EBB4DD57}"/>
              </a:ext>
            </a:extLst>
          </p:cNvPr>
          <p:cNvSpPr>
            <a:spLocks noGrp="1"/>
          </p:cNvSpPr>
          <p:nvPr>
            <p:ph type="pic" sz="quarter" idx="15"/>
          </p:nvPr>
        </p:nvSpPr>
        <p:spPr>
          <a:xfrm>
            <a:off x="9510427" y="185383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solidFill>
          </a:ln>
        </p:spPr>
        <p:txBody>
          <a:bodyPr wrap="square">
            <a:noAutofit/>
          </a:bodyPr>
          <a:lstStyle/>
          <a:p>
            <a:endParaRPr lang="zh-CN" altLang="en-US"/>
          </a:p>
        </p:txBody>
      </p:sp>
      <p:sp>
        <p:nvSpPr>
          <p:cNvPr id="106" name="图片占位符 120">
            <a:extLst>
              <a:ext uri="{FF2B5EF4-FFF2-40B4-BE49-F238E27FC236}">
                <a16:creationId xmlns:a16="http://schemas.microsoft.com/office/drawing/2014/main" id="{72914871-327B-4969-9780-AD2DDAFA4BE2}"/>
              </a:ext>
            </a:extLst>
          </p:cNvPr>
          <p:cNvSpPr>
            <a:spLocks noGrp="1"/>
          </p:cNvSpPr>
          <p:nvPr>
            <p:ph type="pic" sz="quarter" idx="16"/>
          </p:nvPr>
        </p:nvSpPr>
        <p:spPr>
          <a:xfrm>
            <a:off x="7446113"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solidFill>
          </a:ln>
        </p:spPr>
        <p:txBody>
          <a:bodyPr wrap="square">
            <a:noAutofit/>
          </a:bodyPr>
          <a:lstStyle/>
          <a:p>
            <a:endParaRPr lang="zh-CN" altLang="en-US"/>
          </a:p>
        </p:txBody>
      </p:sp>
      <p:sp>
        <p:nvSpPr>
          <p:cNvPr id="107" name="图片占位符 121">
            <a:extLst>
              <a:ext uri="{FF2B5EF4-FFF2-40B4-BE49-F238E27FC236}">
                <a16:creationId xmlns:a16="http://schemas.microsoft.com/office/drawing/2014/main" id="{1AB437D5-DBF5-4D97-B6A7-953FA9BF6FEB}"/>
              </a:ext>
            </a:extLst>
          </p:cNvPr>
          <p:cNvSpPr>
            <a:spLocks noGrp="1"/>
          </p:cNvSpPr>
          <p:nvPr>
            <p:ph type="pic" sz="quarter" idx="17"/>
          </p:nvPr>
        </p:nvSpPr>
        <p:spPr>
          <a:xfrm>
            <a:off x="3314062"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solidFill>
          </a:ln>
        </p:spPr>
        <p:txBody>
          <a:bodyPr wrap="square">
            <a:noAutofit/>
          </a:bodyPr>
          <a:lstStyle/>
          <a:p>
            <a:endParaRPr lang="zh-CN" altLang="en-US"/>
          </a:p>
        </p:txBody>
      </p:sp>
      <p:sp>
        <p:nvSpPr>
          <p:cNvPr id="108" name="文本框 107">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109" name="文本框 108">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110" name="图片 109">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11" name="图片 110"/>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3120687989"/>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 10">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图片占位符 24">
            <a:extLst>
              <a:ext uri="{FF2B5EF4-FFF2-40B4-BE49-F238E27FC236}">
                <a16:creationId xmlns:a16="http://schemas.microsoft.com/office/drawing/2014/main" id="{F861E326-1651-4A18-BFF4-9077EFDFC8E7}"/>
              </a:ext>
            </a:extLst>
          </p:cNvPr>
          <p:cNvSpPr>
            <a:spLocks noGrp="1"/>
          </p:cNvSpPr>
          <p:nvPr>
            <p:ph type="pic" sz="quarter" idx="14"/>
          </p:nvPr>
        </p:nvSpPr>
        <p:spPr>
          <a:xfrm>
            <a:off x="926456" y="1397795"/>
            <a:ext cx="3200401" cy="4629149"/>
          </a:xfrm>
          <a:custGeom>
            <a:avLst/>
            <a:gdLst>
              <a:gd name="connsiteX0" fmla="*/ 0 w 3200401"/>
              <a:gd name="connsiteY0" fmla="*/ 0 h 4629149"/>
              <a:gd name="connsiteX1" fmla="*/ 3200401 w 3200401"/>
              <a:gd name="connsiteY1" fmla="*/ 0 h 4629149"/>
              <a:gd name="connsiteX2" fmla="*/ 3200401 w 3200401"/>
              <a:gd name="connsiteY2" fmla="*/ 4629149 h 4629149"/>
              <a:gd name="connsiteX3" fmla="*/ 0 w 3200401"/>
              <a:gd name="connsiteY3" fmla="*/ 4629149 h 4629149"/>
            </a:gdLst>
            <a:ahLst/>
            <a:cxnLst>
              <a:cxn ang="0">
                <a:pos x="connsiteX0" y="connsiteY0"/>
              </a:cxn>
              <a:cxn ang="0">
                <a:pos x="connsiteX1" y="connsiteY1"/>
              </a:cxn>
              <a:cxn ang="0">
                <a:pos x="connsiteX2" y="connsiteY2"/>
              </a:cxn>
              <a:cxn ang="0">
                <a:pos x="connsiteX3" y="connsiteY3"/>
              </a:cxn>
            </a:cxnLst>
            <a:rect l="l" t="t" r="r" b="b"/>
            <a:pathLst>
              <a:path w="3200401" h="4629149">
                <a:moveTo>
                  <a:pt x="0" y="0"/>
                </a:moveTo>
                <a:lnTo>
                  <a:pt x="3200401" y="0"/>
                </a:lnTo>
                <a:lnTo>
                  <a:pt x="3200401" y="4629149"/>
                </a:lnTo>
                <a:lnTo>
                  <a:pt x="0" y="4629149"/>
                </a:lnTo>
                <a:close/>
              </a:path>
            </a:pathLst>
          </a:custGeom>
          <a:effectLst>
            <a:outerShdw blurRad="254000" algn="ctr" rotWithShape="0">
              <a:prstClr val="black">
                <a:alpha val="20000"/>
              </a:prstClr>
            </a:outerShdw>
          </a:effectLst>
        </p:spPr>
        <p:txBody>
          <a:bodyPr wrap="square">
            <a:noAutofit/>
          </a:bodyPr>
          <a:lstStyle/>
          <a:p>
            <a:endParaRPr lang="zh-CN" altLang="en-US"/>
          </a:p>
        </p:txBody>
      </p:sp>
      <p:sp>
        <p:nvSpPr>
          <p:cNvPr id="52" name="文本框 51">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58" name="文本框 57">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59" name="图片 58">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3" name="图片 102"/>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2118307621"/>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 11">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8" name="图片占位符 13">
            <a:extLst>
              <a:ext uri="{FF2B5EF4-FFF2-40B4-BE49-F238E27FC236}">
                <a16:creationId xmlns:a16="http://schemas.microsoft.com/office/drawing/2014/main" id="{CC9D6DE5-58EC-46DE-9779-D988F4F3289B}"/>
              </a:ext>
            </a:extLst>
          </p:cNvPr>
          <p:cNvSpPr>
            <a:spLocks noGrp="1"/>
          </p:cNvSpPr>
          <p:nvPr>
            <p:ph type="pic" sz="quarter" idx="14"/>
          </p:nvPr>
        </p:nvSpPr>
        <p:spPr>
          <a:xfrm>
            <a:off x="304800"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9" name="图片占位符 15">
            <a:extLst>
              <a:ext uri="{FF2B5EF4-FFF2-40B4-BE49-F238E27FC236}">
                <a16:creationId xmlns:a16="http://schemas.microsoft.com/office/drawing/2014/main" id="{3A6F1064-D417-48C7-A924-FC369303B6D9}"/>
              </a:ext>
            </a:extLst>
          </p:cNvPr>
          <p:cNvSpPr>
            <a:spLocks noGrp="1"/>
          </p:cNvSpPr>
          <p:nvPr>
            <p:ph type="pic" sz="quarter" idx="15"/>
          </p:nvPr>
        </p:nvSpPr>
        <p:spPr>
          <a:xfrm>
            <a:off x="3297766"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10" name="图片占位符 16">
            <a:extLst>
              <a:ext uri="{FF2B5EF4-FFF2-40B4-BE49-F238E27FC236}">
                <a16:creationId xmlns:a16="http://schemas.microsoft.com/office/drawing/2014/main" id="{24898989-79E8-47F4-8A2A-C5C3F4411E32}"/>
              </a:ext>
            </a:extLst>
          </p:cNvPr>
          <p:cNvSpPr>
            <a:spLocks noGrp="1"/>
          </p:cNvSpPr>
          <p:nvPr>
            <p:ph type="pic" sz="quarter" idx="16"/>
          </p:nvPr>
        </p:nvSpPr>
        <p:spPr>
          <a:xfrm>
            <a:off x="6290732"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11" name="图片占位符 17">
            <a:extLst>
              <a:ext uri="{FF2B5EF4-FFF2-40B4-BE49-F238E27FC236}">
                <a16:creationId xmlns:a16="http://schemas.microsoft.com/office/drawing/2014/main" id="{F31BB255-79C0-49BC-9D62-8362B99C0741}"/>
              </a:ext>
            </a:extLst>
          </p:cNvPr>
          <p:cNvSpPr>
            <a:spLocks noGrp="1"/>
          </p:cNvSpPr>
          <p:nvPr>
            <p:ph type="pic" sz="quarter" idx="17"/>
          </p:nvPr>
        </p:nvSpPr>
        <p:spPr>
          <a:xfrm>
            <a:off x="9283699"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12" name="图片占位符 18">
            <a:extLst>
              <a:ext uri="{FF2B5EF4-FFF2-40B4-BE49-F238E27FC236}">
                <a16:creationId xmlns:a16="http://schemas.microsoft.com/office/drawing/2014/main" id="{4E026F78-FFBE-446A-8059-8CBFAA81D38A}"/>
              </a:ext>
            </a:extLst>
          </p:cNvPr>
          <p:cNvSpPr>
            <a:spLocks noGrp="1"/>
          </p:cNvSpPr>
          <p:nvPr>
            <p:ph type="pic" sz="quarter" idx="18"/>
          </p:nvPr>
        </p:nvSpPr>
        <p:spPr>
          <a:xfrm>
            <a:off x="304800"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13" name="图片占位符 19">
            <a:extLst>
              <a:ext uri="{FF2B5EF4-FFF2-40B4-BE49-F238E27FC236}">
                <a16:creationId xmlns:a16="http://schemas.microsoft.com/office/drawing/2014/main" id="{CA1F8C90-B0C0-48A9-9868-75FEE15AC0B1}"/>
              </a:ext>
            </a:extLst>
          </p:cNvPr>
          <p:cNvSpPr>
            <a:spLocks noGrp="1"/>
          </p:cNvSpPr>
          <p:nvPr>
            <p:ph type="pic" sz="quarter" idx="19"/>
          </p:nvPr>
        </p:nvSpPr>
        <p:spPr>
          <a:xfrm>
            <a:off x="3297766"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14" name="图片占位符 20">
            <a:extLst>
              <a:ext uri="{FF2B5EF4-FFF2-40B4-BE49-F238E27FC236}">
                <a16:creationId xmlns:a16="http://schemas.microsoft.com/office/drawing/2014/main" id="{B054F4F3-7BEE-45FD-9681-D303D3745E3B}"/>
              </a:ext>
            </a:extLst>
          </p:cNvPr>
          <p:cNvSpPr>
            <a:spLocks noGrp="1"/>
          </p:cNvSpPr>
          <p:nvPr>
            <p:ph type="pic" sz="quarter" idx="20"/>
          </p:nvPr>
        </p:nvSpPr>
        <p:spPr>
          <a:xfrm>
            <a:off x="6290732"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15" name="图片占位符 21">
            <a:extLst>
              <a:ext uri="{FF2B5EF4-FFF2-40B4-BE49-F238E27FC236}">
                <a16:creationId xmlns:a16="http://schemas.microsoft.com/office/drawing/2014/main" id="{98E2D503-BC74-432D-B0C1-F7630C47C972}"/>
              </a:ext>
            </a:extLst>
          </p:cNvPr>
          <p:cNvSpPr>
            <a:spLocks noGrp="1"/>
          </p:cNvSpPr>
          <p:nvPr>
            <p:ph type="pic" sz="quarter" idx="21"/>
          </p:nvPr>
        </p:nvSpPr>
        <p:spPr>
          <a:xfrm>
            <a:off x="9283699"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9" name="文本框 58">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103" name="文本框 102">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104" name="图片 103">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5" name="图片 104"/>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3264868512"/>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62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29224246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31518626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71284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50FE63A4-C916-4615-9A17-6482A05CD531}"/>
              </a:ext>
            </a:extLst>
          </p:cNvPr>
          <p:cNvSpPr/>
          <p:nvPr userDrawn="1"/>
        </p:nvSpPr>
        <p:spPr>
          <a:xfrm>
            <a:off x="6774316" y="0"/>
            <a:ext cx="12192000" cy="6858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p:cNvGrpSpPr>
            <a:grpSpLocks noChangeAspect="1"/>
          </p:cNvGrpSpPr>
          <p:nvPr userDrawn="1"/>
        </p:nvGrpSpPr>
        <p:grpSpPr bwMode="auto">
          <a:xfrm>
            <a:off x="-3267968" y="0"/>
            <a:ext cx="6834125" cy="6858000"/>
            <a:chOff x="3182" y="1013"/>
            <a:chExt cx="2290" cy="2298"/>
          </a:xfrm>
          <a:solidFill>
            <a:schemeClr val="bg1">
              <a:lumMod val="85000"/>
            </a:schemeClr>
          </a:solidFill>
        </p:grpSpPr>
        <p:sp>
          <p:nvSpPr>
            <p:cNvPr id="10" name="Freeform 9"/>
            <p:cNvSpPr>
              <a:spLocks noEditPoints="1"/>
            </p:cNvSpPr>
            <p:nvPr userDrawn="1"/>
          </p:nvSpPr>
          <p:spPr bwMode="auto">
            <a:xfrm>
              <a:off x="3182" y="1013"/>
              <a:ext cx="2290" cy="2298"/>
            </a:xfrm>
            <a:custGeom>
              <a:avLst/>
              <a:gdLst>
                <a:gd name="T0" fmla="*/ 1200 w 1200"/>
                <a:gd name="T1" fmla="*/ 640 h 1200"/>
                <a:gd name="T2" fmla="*/ 1185 w 1200"/>
                <a:gd name="T3" fmla="*/ 730 h 1200"/>
                <a:gd name="T4" fmla="*/ 653 w 1200"/>
                <a:gd name="T5" fmla="*/ 1197 h 1200"/>
                <a:gd name="T6" fmla="*/ 636 w 1200"/>
                <a:gd name="T7" fmla="*/ 1200 h 1200"/>
                <a:gd name="T8" fmla="*/ 564 w 1200"/>
                <a:gd name="T9" fmla="*/ 1200 h 1200"/>
                <a:gd name="T10" fmla="*/ 468 w 1200"/>
                <a:gd name="T11" fmla="*/ 1184 h 1200"/>
                <a:gd name="T12" fmla="*/ 4 w 1200"/>
                <a:gd name="T13" fmla="*/ 655 h 1200"/>
                <a:gd name="T14" fmla="*/ 0 w 1200"/>
                <a:gd name="T15" fmla="*/ 636 h 1200"/>
                <a:gd name="T16" fmla="*/ 0 w 1200"/>
                <a:gd name="T17" fmla="*/ 564 h 1200"/>
                <a:gd name="T18" fmla="*/ 16 w 1200"/>
                <a:gd name="T19" fmla="*/ 470 h 1200"/>
                <a:gd name="T20" fmla="*/ 547 w 1200"/>
                <a:gd name="T21" fmla="*/ 3 h 1200"/>
                <a:gd name="T22" fmla="*/ 564 w 1200"/>
                <a:gd name="T23" fmla="*/ 0 h 1200"/>
                <a:gd name="T24" fmla="*/ 636 w 1200"/>
                <a:gd name="T25" fmla="*/ 0 h 1200"/>
                <a:gd name="T26" fmla="*/ 730 w 1200"/>
                <a:gd name="T27" fmla="*/ 16 h 1200"/>
                <a:gd name="T28" fmla="*/ 1196 w 1200"/>
                <a:gd name="T29" fmla="*/ 543 h 1200"/>
                <a:gd name="T30" fmla="*/ 1200 w 1200"/>
                <a:gd name="T31" fmla="*/ 560 h 1200"/>
                <a:gd name="T32" fmla="*/ 1200 w 1200"/>
                <a:gd name="T33" fmla="*/ 640 h 1200"/>
                <a:gd name="T34" fmla="*/ 600 w 1200"/>
                <a:gd name="T35" fmla="*/ 1190 h 1200"/>
                <a:gd name="T36" fmla="*/ 1190 w 1200"/>
                <a:gd name="T37" fmla="*/ 600 h 1200"/>
                <a:gd name="T38" fmla="*/ 600 w 1200"/>
                <a:gd name="T39" fmla="*/ 10 h 1200"/>
                <a:gd name="T40" fmla="*/ 10 w 1200"/>
                <a:gd name="T41" fmla="*/ 600 h 1200"/>
                <a:gd name="T42" fmla="*/ 600 w 1200"/>
                <a:gd name="T43" fmla="*/ 119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0" h="1200">
                  <a:moveTo>
                    <a:pt x="1200" y="640"/>
                  </a:moveTo>
                  <a:cubicBezTo>
                    <a:pt x="1195" y="670"/>
                    <a:pt x="1191" y="700"/>
                    <a:pt x="1185" y="730"/>
                  </a:cubicBezTo>
                  <a:cubicBezTo>
                    <a:pt x="1127" y="987"/>
                    <a:pt x="915" y="1172"/>
                    <a:pt x="653" y="1197"/>
                  </a:cubicBezTo>
                  <a:cubicBezTo>
                    <a:pt x="648" y="1197"/>
                    <a:pt x="642" y="1199"/>
                    <a:pt x="636" y="1200"/>
                  </a:cubicBezTo>
                  <a:cubicBezTo>
                    <a:pt x="612" y="1200"/>
                    <a:pt x="588" y="1200"/>
                    <a:pt x="564" y="1200"/>
                  </a:cubicBezTo>
                  <a:cubicBezTo>
                    <a:pt x="532" y="1195"/>
                    <a:pt x="499" y="1191"/>
                    <a:pt x="468" y="1184"/>
                  </a:cubicBezTo>
                  <a:cubicBezTo>
                    <a:pt x="216" y="1128"/>
                    <a:pt x="26" y="912"/>
                    <a:pt x="4" y="655"/>
                  </a:cubicBezTo>
                  <a:cubicBezTo>
                    <a:pt x="3" y="649"/>
                    <a:pt x="1" y="642"/>
                    <a:pt x="0" y="636"/>
                  </a:cubicBezTo>
                  <a:cubicBezTo>
                    <a:pt x="0" y="612"/>
                    <a:pt x="0" y="588"/>
                    <a:pt x="0" y="564"/>
                  </a:cubicBezTo>
                  <a:cubicBezTo>
                    <a:pt x="5" y="533"/>
                    <a:pt x="9" y="501"/>
                    <a:pt x="16" y="470"/>
                  </a:cubicBezTo>
                  <a:cubicBezTo>
                    <a:pt x="73" y="214"/>
                    <a:pt x="286" y="27"/>
                    <a:pt x="547" y="3"/>
                  </a:cubicBezTo>
                  <a:cubicBezTo>
                    <a:pt x="552" y="3"/>
                    <a:pt x="558" y="1"/>
                    <a:pt x="564" y="0"/>
                  </a:cubicBezTo>
                  <a:cubicBezTo>
                    <a:pt x="588" y="0"/>
                    <a:pt x="612" y="0"/>
                    <a:pt x="636" y="0"/>
                  </a:cubicBezTo>
                  <a:cubicBezTo>
                    <a:pt x="667" y="5"/>
                    <a:pt x="699" y="9"/>
                    <a:pt x="730" y="16"/>
                  </a:cubicBezTo>
                  <a:cubicBezTo>
                    <a:pt x="985" y="73"/>
                    <a:pt x="1171" y="283"/>
                    <a:pt x="1196" y="543"/>
                  </a:cubicBezTo>
                  <a:cubicBezTo>
                    <a:pt x="1197" y="548"/>
                    <a:pt x="1199" y="554"/>
                    <a:pt x="1200" y="560"/>
                  </a:cubicBezTo>
                  <a:cubicBezTo>
                    <a:pt x="1200" y="587"/>
                    <a:pt x="1200" y="613"/>
                    <a:pt x="1200" y="640"/>
                  </a:cubicBezTo>
                  <a:close/>
                  <a:moveTo>
                    <a:pt x="600" y="1190"/>
                  </a:moveTo>
                  <a:cubicBezTo>
                    <a:pt x="925" y="1190"/>
                    <a:pt x="1190" y="926"/>
                    <a:pt x="1190" y="600"/>
                  </a:cubicBezTo>
                  <a:cubicBezTo>
                    <a:pt x="1191" y="275"/>
                    <a:pt x="926" y="11"/>
                    <a:pt x="600" y="10"/>
                  </a:cubicBezTo>
                  <a:cubicBezTo>
                    <a:pt x="275" y="10"/>
                    <a:pt x="11" y="274"/>
                    <a:pt x="10" y="600"/>
                  </a:cubicBezTo>
                  <a:cubicBezTo>
                    <a:pt x="10" y="925"/>
                    <a:pt x="274" y="1190"/>
                    <a:pt x="600"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noEditPoints="1"/>
            </p:cNvSpPr>
            <p:nvPr userDrawn="1"/>
          </p:nvSpPr>
          <p:spPr bwMode="auto">
            <a:xfrm>
              <a:off x="3615" y="1471"/>
              <a:ext cx="1422" cy="1426"/>
            </a:xfrm>
            <a:custGeom>
              <a:avLst/>
              <a:gdLst>
                <a:gd name="T0" fmla="*/ 373 w 745"/>
                <a:gd name="T1" fmla="*/ 0 h 745"/>
                <a:gd name="T2" fmla="*/ 745 w 745"/>
                <a:gd name="T3" fmla="*/ 373 h 745"/>
                <a:gd name="T4" fmla="*/ 374 w 745"/>
                <a:gd name="T5" fmla="*/ 745 h 745"/>
                <a:gd name="T6" fmla="*/ 1 w 745"/>
                <a:gd name="T7" fmla="*/ 371 h 745"/>
                <a:gd name="T8" fmla="*/ 373 w 745"/>
                <a:gd name="T9" fmla="*/ 0 h 745"/>
                <a:gd name="T10" fmla="*/ 373 w 745"/>
                <a:gd name="T11" fmla="*/ 736 h 745"/>
                <a:gd name="T12" fmla="*/ 737 w 745"/>
                <a:gd name="T13" fmla="*/ 371 h 745"/>
                <a:gd name="T14" fmla="*/ 373 w 745"/>
                <a:gd name="T15" fmla="*/ 9 h 745"/>
                <a:gd name="T16" fmla="*/ 9 w 745"/>
                <a:gd name="T17" fmla="*/ 374 h 745"/>
                <a:gd name="T18" fmla="*/ 373 w 745"/>
                <a:gd name="T19" fmla="*/ 736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5" h="745">
                  <a:moveTo>
                    <a:pt x="373" y="0"/>
                  </a:moveTo>
                  <a:cubicBezTo>
                    <a:pt x="579" y="1"/>
                    <a:pt x="745" y="167"/>
                    <a:pt x="745" y="373"/>
                  </a:cubicBezTo>
                  <a:cubicBezTo>
                    <a:pt x="745" y="578"/>
                    <a:pt x="579" y="745"/>
                    <a:pt x="374" y="745"/>
                  </a:cubicBezTo>
                  <a:cubicBezTo>
                    <a:pt x="167" y="745"/>
                    <a:pt x="0" y="578"/>
                    <a:pt x="1" y="371"/>
                  </a:cubicBezTo>
                  <a:cubicBezTo>
                    <a:pt x="1" y="166"/>
                    <a:pt x="168" y="0"/>
                    <a:pt x="373" y="0"/>
                  </a:cubicBezTo>
                  <a:close/>
                  <a:moveTo>
                    <a:pt x="373" y="736"/>
                  </a:moveTo>
                  <a:cubicBezTo>
                    <a:pt x="574" y="735"/>
                    <a:pt x="737" y="572"/>
                    <a:pt x="737" y="371"/>
                  </a:cubicBezTo>
                  <a:cubicBezTo>
                    <a:pt x="736" y="172"/>
                    <a:pt x="572" y="9"/>
                    <a:pt x="373" y="9"/>
                  </a:cubicBezTo>
                  <a:cubicBezTo>
                    <a:pt x="173" y="9"/>
                    <a:pt x="9" y="173"/>
                    <a:pt x="9" y="374"/>
                  </a:cubicBezTo>
                  <a:cubicBezTo>
                    <a:pt x="10" y="573"/>
                    <a:pt x="174" y="736"/>
                    <a:pt x="373" y="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
            <p:cNvSpPr>
              <a:spLocks/>
            </p:cNvSpPr>
            <p:nvPr userDrawn="1"/>
          </p:nvSpPr>
          <p:spPr bwMode="auto">
            <a:xfrm>
              <a:off x="4905" y="1480"/>
              <a:ext cx="262" cy="194"/>
            </a:xfrm>
            <a:custGeom>
              <a:avLst/>
              <a:gdLst>
                <a:gd name="T0" fmla="*/ 98 w 137"/>
                <a:gd name="T1" fmla="*/ 71 h 101"/>
                <a:gd name="T2" fmla="*/ 105 w 137"/>
                <a:gd name="T3" fmla="*/ 97 h 101"/>
                <a:gd name="T4" fmla="*/ 100 w 137"/>
                <a:gd name="T5" fmla="*/ 101 h 101"/>
                <a:gd name="T6" fmla="*/ 70 w 137"/>
                <a:gd name="T7" fmla="*/ 81 h 101"/>
                <a:gd name="T8" fmla="*/ 49 w 137"/>
                <a:gd name="T9" fmla="*/ 89 h 101"/>
                <a:gd name="T10" fmla="*/ 48 w 137"/>
                <a:gd name="T11" fmla="*/ 95 h 101"/>
                <a:gd name="T12" fmla="*/ 11 w 137"/>
                <a:gd name="T13" fmla="*/ 98 h 101"/>
                <a:gd name="T14" fmla="*/ 0 w 137"/>
                <a:gd name="T15" fmla="*/ 78 h 101"/>
                <a:gd name="T16" fmla="*/ 28 w 137"/>
                <a:gd name="T17" fmla="*/ 62 h 101"/>
                <a:gd name="T18" fmla="*/ 36 w 137"/>
                <a:gd name="T19" fmla="*/ 64 h 101"/>
                <a:gd name="T20" fmla="*/ 39 w 137"/>
                <a:gd name="T21" fmla="*/ 63 h 101"/>
                <a:gd name="T22" fmla="*/ 27 w 137"/>
                <a:gd name="T23" fmla="*/ 44 h 101"/>
                <a:gd name="T24" fmla="*/ 30 w 137"/>
                <a:gd name="T25" fmla="*/ 39 h 101"/>
                <a:gd name="T26" fmla="*/ 59 w 137"/>
                <a:gd name="T27" fmla="*/ 52 h 101"/>
                <a:gd name="T28" fmla="*/ 61 w 137"/>
                <a:gd name="T29" fmla="*/ 48 h 101"/>
                <a:gd name="T30" fmla="*/ 12 w 137"/>
                <a:gd name="T31" fmla="*/ 16 h 101"/>
                <a:gd name="T32" fmla="*/ 16 w 137"/>
                <a:gd name="T33" fmla="*/ 9 h 101"/>
                <a:gd name="T34" fmla="*/ 50 w 137"/>
                <a:gd name="T35" fmla="*/ 23 h 101"/>
                <a:gd name="T36" fmla="*/ 81 w 137"/>
                <a:gd name="T37" fmla="*/ 0 h 101"/>
                <a:gd name="T38" fmla="*/ 85 w 137"/>
                <a:gd name="T39" fmla="*/ 4 h 101"/>
                <a:gd name="T40" fmla="*/ 68 w 137"/>
                <a:gd name="T41" fmla="*/ 27 h 101"/>
                <a:gd name="T42" fmla="*/ 70 w 137"/>
                <a:gd name="T43" fmla="*/ 29 h 101"/>
                <a:gd name="T44" fmla="*/ 100 w 137"/>
                <a:gd name="T45" fmla="*/ 3 h 101"/>
                <a:gd name="T46" fmla="*/ 104 w 137"/>
                <a:gd name="T47" fmla="*/ 6 h 101"/>
                <a:gd name="T48" fmla="*/ 97 w 137"/>
                <a:gd name="T49" fmla="*/ 25 h 101"/>
                <a:gd name="T50" fmla="*/ 137 w 137"/>
                <a:gd name="T51" fmla="*/ 18 h 101"/>
                <a:gd name="T52" fmla="*/ 120 w 137"/>
                <a:gd name="T53" fmla="*/ 42 h 101"/>
                <a:gd name="T54" fmla="*/ 136 w 137"/>
                <a:gd name="T55" fmla="*/ 47 h 101"/>
                <a:gd name="T56" fmla="*/ 133 w 137"/>
                <a:gd name="T57" fmla="*/ 53 h 101"/>
                <a:gd name="T58" fmla="*/ 98 w 137"/>
                <a:gd name="T59"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01">
                  <a:moveTo>
                    <a:pt x="98" y="71"/>
                  </a:moveTo>
                  <a:cubicBezTo>
                    <a:pt x="101" y="81"/>
                    <a:pt x="103" y="89"/>
                    <a:pt x="105" y="97"/>
                  </a:cubicBezTo>
                  <a:cubicBezTo>
                    <a:pt x="103" y="98"/>
                    <a:pt x="102" y="100"/>
                    <a:pt x="100" y="101"/>
                  </a:cubicBezTo>
                  <a:cubicBezTo>
                    <a:pt x="90" y="94"/>
                    <a:pt x="80" y="88"/>
                    <a:pt x="70" y="81"/>
                  </a:cubicBezTo>
                  <a:cubicBezTo>
                    <a:pt x="56" y="71"/>
                    <a:pt x="52" y="72"/>
                    <a:pt x="49" y="89"/>
                  </a:cubicBezTo>
                  <a:cubicBezTo>
                    <a:pt x="49" y="91"/>
                    <a:pt x="49" y="95"/>
                    <a:pt x="48" y="95"/>
                  </a:cubicBezTo>
                  <a:cubicBezTo>
                    <a:pt x="36" y="96"/>
                    <a:pt x="23" y="100"/>
                    <a:pt x="11" y="98"/>
                  </a:cubicBezTo>
                  <a:cubicBezTo>
                    <a:pt x="6" y="97"/>
                    <a:pt x="0" y="85"/>
                    <a:pt x="0" y="78"/>
                  </a:cubicBezTo>
                  <a:cubicBezTo>
                    <a:pt x="0" y="61"/>
                    <a:pt x="13" y="55"/>
                    <a:pt x="28" y="62"/>
                  </a:cubicBezTo>
                  <a:cubicBezTo>
                    <a:pt x="31" y="63"/>
                    <a:pt x="33" y="64"/>
                    <a:pt x="36" y="64"/>
                  </a:cubicBezTo>
                  <a:cubicBezTo>
                    <a:pt x="36" y="65"/>
                    <a:pt x="37" y="64"/>
                    <a:pt x="39" y="63"/>
                  </a:cubicBezTo>
                  <a:cubicBezTo>
                    <a:pt x="35" y="56"/>
                    <a:pt x="31" y="50"/>
                    <a:pt x="27" y="44"/>
                  </a:cubicBezTo>
                  <a:cubicBezTo>
                    <a:pt x="28" y="42"/>
                    <a:pt x="29" y="40"/>
                    <a:pt x="30" y="39"/>
                  </a:cubicBezTo>
                  <a:cubicBezTo>
                    <a:pt x="40" y="43"/>
                    <a:pt x="49" y="47"/>
                    <a:pt x="59" y="52"/>
                  </a:cubicBezTo>
                  <a:cubicBezTo>
                    <a:pt x="60" y="51"/>
                    <a:pt x="60" y="49"/>
                    <a:pt x="61" y="48"/>
                  </a:cubicBezTo>
                  <a:cubicBezTo>
                    <a:pt x="45" y="38"/>
                    <a:pt x="29" y="27"/>
                    <a:pt x="12" y="16"/>
                  </a:cubicBezTo>
                  <a:cubicBezTo>
                    <a:pt x="14" y="14"/>
                    <a:pt x="15" y="11"/>
                    <a:pt x="16" y="9"/>
                  </a:cubicBezTo>
                  <a:cubicBezTo>
                    <a:pt x="27" y="13"/>
                    <a:pt x="37" y="18"/>
                    <a:pt x="50" y="23"/>
                  </a:cubicBezTo>
                  <a:cubicBezTo>
                    <a:pt x="59" y="16"/>
                    <a:pt x="70" y="8"/>
                    <a:pt x="81" y="0"/>
                  </a:cubicBezTo>
                  <a:cubicBezTo>
                    <a:pt x="82" y="1"/>
                    <a:pt x="83" y="3"/>
                    <a:pt x="85" y="4"/>
                  </a:cubicBezTo>
                  <a:cubicBezTo>
                    <a:pt x="79" y="11"/>
                    <a:pt x="74" y="19"/>
                    <a:pt x="68" y="27"/>
                  </a:cubicBezTo>
                  <a:cubicBezTo>
                    <a:pt x="69" y="27"/>
                    <a:pt x="69" y="28"/>
                    <a:pt x="70" y="29"/>
                  </a:cubicBezTo>
                  <a:cubicBezTo>
                    <a:pt x="80" y="20"/>
                    <a:pt x="90" y="12"/>
                    <a:pt x="100" y="3"/>
                  </a:cubicBezTo>
                  <a:cubicBezTo>
                    <a:pt x="101" y="4"/>
                    <a:pt x="103" y="5"/>
                    <a:pt x="104" y="6"/>
                  </a:cubicBezTo>
                  <a:cubicBezTo>
                    <a:pt x="102" y="12"/>
                    <a:pt x="100" y="17"/>
                    <a:pt x="97" y="25"/>
                  </a:cubicBezTo>
                  <a:cubicBezTo>
                    <a:pt x="110" y="23"/>
                    <a:pt x="121" y="21"/>
                    <a:pt x="137" y="18"/>
                  </a:cubicBezTo>
                  <a:cubicBezTo>
                    <a:pt x="130" y="28"/>
                    <a:pt x="126" y="33"/>
                    <a:pt x="120" y="42"/>
                  </a:cubicBezTo>
                  <a:cubicBezTo>
                    <a:pt x="125" y="44"/>
                    <a:pt x="131" y="46"/>
                    <a:pt x="136" y="47"/>
                  </a:cubicBezTo>
                  <a:cubicBezTo>
                    <a:pt x="135" y="49"/>
                    <a:pt x="134" y="51"/>
                    <a:pt x="133" y="53"/>
                  </a:cubicBezTo>
                  <a:cubicBezTo>
                    <a:pt x="121" y="59"/>
                    <a:pt x="110" y="65"/>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
            <p:cNvSpPr>
              <a:spLocks noEditPoints="1"/>
            </p:cNvSpPr>
            <p:nvPr userDrawn="1"/>
          </p:nvSpPr>
          <p:spPr bwMode="auto">
            <a:xfrm>
              <a:off x="3796" y="1227"/>
              <a:ext cx="256" cy="274"/>
            </a:xfrm>
            <a:custGeom>
              <a:avLst/>
              <a:gdLst>
                <a:gd name="T0" fmla="*/ 91 w 134"/>
                <a:gd name="T1" fmla="*/ 0 h 143"/>
                <a:gd name="T2" fmla="*/ 61 w 134"/>
                <a:gd name="T3" fmla="*/ 81 h 143"/>
                <a:gd name="T4" fmla="*/ 87 w 134"/>
                <a:gd name="T5" fmla="*/ 49 h 143"/>
                <a:gd name="T6" fmla="*/ 124 w 134"/>
                <a:gd name="T7" fmla="*/ 82 h 143"/>
                <a:gd name="T8" fmla="*/ 99 w 134"/>
                <a:gd name="T9" fmla="*/ 122 h 143"/>
                <a:gd name="T10" fmla="*/ 114 w 134"/>
                <a:gd name="T11" fmla="*/ 94 h 143"/>
                <a:gd name="T12" fmla="*/ 111 w 134"/>
                <a:gd name="T13" fmla="*/ 82 h 143"/>
                <a:gd name="T14" fmla="*/ 100 w 134"/>
                <a:gd name="T15" fmla="*/ 87 h 143"/>
                <a:gd name="T16" fmla="*/ 85 w 134"/>
                <a:gd name="T17" fmla="*/ 113 h 143"/>
                <a:gd name="T18" fmla="*/ 64 w 134"/>
                <a:gd name="T19" fmla="*/ 125 h 143"/>
                <a:gd name="T20" fmla="*/ 56 w 134"/>
                <a:gd name="T21" fmla="*/ 100 h 143"/>
                <a:gd name="T22" fmla="*/ 58 w 134"/>
                <a:gd name="T23" fmla="*/ 84 h 143"/>
                <a:gd name="T24" fmla="*/ 53 w 134"/>
                <a:gd name="T25" fmla="*/ 126 h 143"/>
                <a:gd name="T26" fmla="*/ 58 w 134"/>
                <a:gd name="T27" fmla="*/ 143 h 143"/>
                <a:gd name="T28" fmla="*/ 40 w 134"/>
                <a:gd name="T29" fmla="*/ 135 h 143"/>
                <a:gd name="T30" fmla="*/ 6 w 134"/>
                <a:gd name="T31" fmla="*/ 45 h 143"/>
                <a:gd name="T32" fmla="*/ 12 w 134"/>
                <a:gd name="T33" fmla="*/ 32 h 143"/>
                <a:gd name="T34" fmla="*/ 20 w 134"/>
                <a:gd name="T35" fmla="*/ 33 h 143"/>
                <a:gd name="T36" fmla="*/ 17 w 134"/>
                <a:gd name="T37" fmla="*/ 47 h 143"/>
                <a:gd name="T38" fmla="*/ 14 w 134"/>
                <a:gd name="T39" fmla="*/ 64 h 143"/>
                <a:gd name="T40" fmla="*/ 38 w 134"/>
                <a:gd name="T41" fmla="*/ 119 h 143"/>
                <a:gd name="T42" fmla="*/ 37 w 134"/>
                <a:gd name="T43" fmla="*/ 42 h 143"/>
                <a:gd name="T44" fmla="*/ 58 w 134"/>
                <a:gd name="T45" fmla="*/ 4 h 143"/>
                <a:gd name="T46" fmla="*/ 91 w 134"/>
                <a:gd name="T47" fmla="*/ 0 h 143"/>
                <a:gd name="T48" fmla="*/ 71 w 134"/>
                <a:gd name="T49" fmla="*/ 18 h 143"/>
                <a:gd name="T50" fmla="*/ 67 w 134"/>
                <a:gd name="T51" fmla="*/ 11 h 143"/>
                <a:gd name="T52" fmla="*/ 46 w 134"/>
                <a:gd name="T53" fmla="*/ 19 h 143"/>
                <a:gd name="T54" fmla="*/ 47 w 134"/>
                <a:gd name="T55" fmla="*/ 44 h 143"/>
                <a:gd name="T56" fmla="*/ 53 w 134"/>
                <a:gd name="T57" fmla="*/ 44 h 143"/>
                <a:gd name="T58" fmla="*/ 71 w 134"/>
                <a:gd name="T59" fmla="*/ 1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4" h="143">
                  <a:moveTo>
                    <a:pt x="91" y="0"/>
                  </a:moveTo>
                  <a:cubicBezTo>
                    <a:pt x="80" y="28"/>
                    <a:pt x="49" y="45"/>
                    <a:pt x="61" y="81"/>
                  </a:cubicBezTo>
                  <a:cubicBezTo>
                    <a:pt x="71" y="68"/>
                    <a:pt x="80" y="58"/>
                    <a:pt x="87" y="49"/>
                  </a:cubicBezTo>
                  <a:cubicBezTo>
                    <a:pt x="101" y="61"/>
                    <a:pt x="113" y="70"/>
                    <a:pt x="124" y="82"/>
                  </a:cubicBezTo>
                  <a:cubicBezTo>
                    <a:pt x="134" y="93"/>
                    <a:pt x="121" y="113"/>
                    <a:pt x="99" y="122"/>
                  </a:cubicBezTo>
                  <a:cubicBezTo>
                    <a:pt x="105" y="112"/>
                    <a:pt x="110" y="103"/>
                    <a:pt x="114" y="94"/>
                  </a:cubicBezTo>
                  <a:cubicBezTo>
                    <a:pt x="115" y="91"/>
                    <a:pt x="112" y="86"/>
                    <a:pt x="111" y="82"/>
                  </a:cubicBezTo>
                  <a:cubicBezTo>
                    <a:pt x="107" y="84"/>
                    <a:pt x="102" y="85"/>
                    <a:pt x="100" y="87"/>
                  </a:cubicBezTo>
                  <a:cubicBezTo>
                    <a:pt x="94" y="96"/>
                    <a:pt x="92" y="106"/>
                    <a:pt x="85" y="113"/>
                  </a:cubicBezTo>
                  <a:cubicBezTo>
                    <a:pt x="80" y="119"/>
                    <a:pt x="71" y="121"/>
                    <a:pt x="64" y="125"/>
                  </a:cubicBezTo>
                  <a:cubicBezTo>
                    <a:pt x="61" y="117"/>
                    <a:pt x="58" y="109"/>
                    <a:pt x="56" y="100"/>
                  </a:cubicBezTo>
                  <a:cubicBezTo>
                    <a:pt x="55" y="97"/>
                    <a:pt x="56" y="93"/>
                    <a:pt x="58" y="84"/>
                  </a:cubicBezTo>
                  <a:cubicBezTo>
                    <a:pt x="45" y="103"/>
                    <a:pt x="45" y="113"/>
                    <a:pt x="53" y="126"/>
                  </a:cubicBezTo>
                  <a:cubicBezTo>
                    <a:pt x="56" y="131"/>
                    <a:pt x="56" y="137"/>
                    <a:pt x="58" y="143"/>
                  </a:cubicBezTo>
                  <a:cubicBezTo>
                    <a:pt x="52" y="140"/>
                    <a:pt x="44" y="139"/>
                    <a:pt x="40" y="135"/>
                  </a:cubicBezTo>
                  <a:cubicBezTo>
                    <a:pt x="18" y="109"/>
                    <a:pt x="0" y="81"/>
                    <a:pt x="6" y="45"/>
                  </a:cubicBezTo>
                  <a:cubicBezTo>
                    <a:pt x="7" y="40"/>
                    <a:pt x="10" y="36"/>
                    <a:pt x="12" y="32"/>
                  </a:cubicBezTo>
                  <a:cubicBezTo>
                    <a:pt x="13" y="31"/>
                    <a:pt x="17" y="33"/>
                    <a:pt x="20" y="33"/>
                  </a:cubicBezTo>
                  <a:cubicBezTo>
                    <a:pt x="19" y="37"/>
                    <a:pt x="18" y="42"/>
                    <a:pt x="17" y="47"/>
                  </a:cubicBezTo>
                  <a:cubicBezTo>
                    <a:pt x="16" y="52"/>
                    <a:pt x="13" y="59"/>
                    <a:pt x="14" y="64"/>
                  </a:cubicBezTo>
                  <a:cubicBezTo>
                    <a:pt x="20" y="83"/>
                    <a:pt x="28" y="101"/>
                    <a:pt x="38" y="119"/>
                  </a:cubicBezTo>
                  <a:cubicBezTo>
                    <a:pt x="38" y="93"/>
                    <a:pt x="52" y="69"/>
                    <a:pt x="37" y="42"/>
                  </a:cubicBezTo>
                  <a:cubicBezTo>
                    <a:pt x="24" y="18"/>
                    <a:pt x="31" y="8"/>
                    <a:pt x="58" y="4"/>
                  </a:cubicBezTo>
                  <a:cubicBezTo>
                    <a:pt x="68" y="2"/>
                    <a:pt x="78" y="1"/>
                    <a:pt x="91" y="0"/>
                  </a:cubicBezTo>
                  <a:close/>
                  <a:moveTo>
                    <a:pt x="71" y="18"/>
                  </a:moveTo>
                  <a:cubicBezTo>
                    <a:pt x="70" y="15"/>
                    <a:pt x="69" y="13"/>
                    <a:pt x="67" y="11"/>
                  </a:cubicBezTo>
                  <a:cubicBezTo>
                    <a:pt x="60" y="13"/>
                    <a:pt x="49" y="14"/>
                    <a:pt x="46" y="19"/>
                  </a:cubicBezTo>
                  <a:cubicBezTo>
                    <a:pt x="43" y="25"/>
                    <a:pt x="47" y="35"/>
                    <a:pt x="47" y="44"/>
                  </a:cubicBezTo>
                  <a:cubicBezTo>
                    <a:pt x="49" y="44"/>
                    <a:pt x="51" y="44"/>
                    <a:pt x="53" y="44"/>
                  </a:cubicBezTo>
                  <a:cubicBezTo>
                    <a:pt x="59" y="35"/>
                    <a:pt x="65" y="26"/>
                    <a:pt x="7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
            <p:cNvSpPr>
              <a:spLocks/>
            </p:cNvSpPr>
            <p:nvPr userDrawn="1"/>
          </p:nvSpPr>
          <p:spPr bwMode="auto">
            <a:xfrm>
              <a:off x="4090" y="1136"/>
              <a:ext cx="226" cy="252"/>
            </a:xfrm>
            <a:custGeom>
              <a:avLst/>
              <a:gdLst>
                <a:gd name="T0" fmla="*/ 64 w 118"/>
                <a:gd name="T1" fmla="*/ 49 h 132"/>
                <a:gd name="T2" fmla="*/ 0 w 118"/>
                <a:gd name="T3" fmla="*/ 67 h 132"/>
                <a:gd name="T4" fmla="*/ 64 w 118"/>
                <a:gd name="T5" fmla="*/ 22 h 132"/>
                <a:gd name="T6" fmla="*/ 45 w 118"/>
                <a:gd name="T7" fmla="*/ 15 h 132"/>
                <a:gd name="T8" fmla="*/ 48 w 118"/>
                <a:gd name="T9" fmla="*/ 10 h 132"/>
                <a:gd name="T10" fmla="*/ 68 w 118"/>
                <a:gd name="T11" fmla="*/ 1 h 132"/>
                <a:gd name="T12" fmla="*/ 89 w 118"/>
                <a:gd name="T13" fmla="*/ 4 h 132"/>
                <a:gd name="T14" fmla="*/ 80 w 118"/>
                <a:gd name="T15" fmla="*/ 30 h 132"/>
                <a:gd name="T16" fmla="*/ 104 w 118"/>
                <a:gd name="T17" fmla="*/ 25 h 132"/>
                <a:gd name="T18" fmla="*/ 118 w 118"/>
                <a:gd name="T19" fmla="*/ 28 h 132"/>
                <a:gd name="T20" fmla="*/ 114 w 118"/>
                <a:gd name="T21" fmla="*/ 43 h 132"/>
                <a:gd name="T22" fmla="*/ 96 w 118"/>
                <a:gd name="T23" fmla="*/ 54 h 132"/>
                <a:gd name="T24" fmla="*/ 78 w 118"/>
                <a:gd name="T25" fmla="*/ 66 h 132"/>
                <a:gd name="T26" fmla="*/ 103 w 118"/>
                <a:gd name="T27" fmla="*/ 82 h 132"/>
                <a:gd name="T28" fmla="*/ 83 w 118"/>
                <a:gd name="T29" fmla="*/ 119 h 132"/>
                <a:gd name="T30" fmla="*/ 102 w 118"/>
                <a:gd name="T31" fmla="*/ 119 h 132"/>
                <a:gd name="T32" fmla="*/ 103 w 118"/>
                <a:gd name="T33" fmla="*/ 125 h 132"/>
                <a:gd name="T34" fmla="*/ 81 w 118"/>
                <a:gd name="T35" fmla="*/ 130 h 132"/>
                <a:gd name="T36" fmla="*/ 58 w 118"/>
                <a:gd name="T37" fmla="*/ 105 h 132"/>
                <a:gd name="T38" fmla="*/ 40 w 118"/>
                <a:gd name="T39" fmla="*/ 120 h 132"/>
                <a:gd name="T40" fmla="*/ 64 w 118"/>
                <a:gd name="T41"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32">
                  <a:moveTo>
                    <a:pt x="64" y="49"/>
                  </a:moveTo>
                  <a:cubicBezTo>
                    <a:pt x="39" y="52"/>
                    <a:pt x="28" y="78"/>
                    <a:pt x="0" y="67"/>
                  </a:cubicBezTo>
                  <a:cubicBezTo>
                    <a:pt x="22" y="51"/>
                    <a:pt x="40" y="39"/>
                    <a:pt x="64" y="22"/>
                  </a:cubicBezTo>
                  <a:cubicBezTo>
                    <a:pt x="55" y="19"/>
                    <a:pt x="50" y="17"/>
                    <a:pt x="45" y="15"/>
                  </a:cubicBezTo>
                  <a:cubicBezTo>
                    <a:pt x="46" y="13"/>
                    <a:pt x="47" y="11"/>
                    <a:pt x="48" y="10"/>
                  </a:cubicBezTo>
                  <a:cubicBezTo>
                    <a:pt x="54" y="6"/>
                    <a:pt x="61" y="2"/>
                    <a:pt x="68" y="1"/>
                  </a:cubicBezTo>
                  <a:cubicBezTo>
                    <a:pt x="75" y="0"/>
                    <a:pt x="82" y="3"/>
                    <a:pt x="89" y="4"/>
                  </a:cubicBezTo>
                  <a:cubicBezTo>
                    <a:pt x="86" y="12"/>
                    <a:pt x="83" y="20"/>
                    <a:pt x="80" y="30"/>
                  </a:cubicBezTo>
                  <a:cubicBezTo>
                    <a:pt x="87" y="28"/>
                    <a:pt x="96" y="25"/>
                    <a:pt x="104" y="25"/>
                  </a:cubicBezTo>
                  <a:cubicBezTo>
                    <a:pt x="109" y="24"/>
                    <a:pt x="114" y="27"/>
                    <a:pt x="118" y="28"/>
                  </a:cubicBezTo>
                  <a:cubicBezTo>
                    <a:pt x="117" y="33"/>
                    <a:pt x="117" y="39"/>
                    <a:pt x="114" y="43"/>
                  </a:cubicBezTo>
                  <a:cubicBezTo>
                    <a:pt x="109" y="47"/>
                    <a:pt x="102" y="50"/>
                    <a:pt x="96" y="54"/>
                  </a:cubicBezTo>
                  <a:cubicBezTo>
                    <a:pt x="89" y="58"/>
                    <a:pt x="83" y="62"/>
                    <a:pt x="78" y="66"/>
                  </a:cubicBezTo>
                  <a:cubicBezTo>
                    <a:pt x="89" y="73"/>
                    <a:pt x="104" y="81"/>
                    <a:pt x="103" y="82"/>
                  </a:cubicBezTo>
                  <a:cubicBezTo>
                    <a:pt x="98" y="95"/>
                    <a:pt x="90" y="106"/>
                    <a:pt x="83" y="119"/>
                  </a:cubicBezTo>
                  <a:cubicBezTo>
                    <a:pt x="87" y="119"/>
                    <a:pt x="94" y="119"/>
                    <a:pt x="102" y="119"/>
                  </a:cubicBezTo>
                  <a:cubicBezTo>
                    <a:pt x="102" y="121"/>
                    <a:pt x="103" y="123"/>
                    <a:pt x="103" y="125"/>
                  </a:cubicBezTo>
                  <a:cubicBezTo>
                    <a:pt x="96" y="127"/>
                    <a:pt x="86" y="132"/>
                    <a:pt x="81" y="130"/>
                  </a:cubicBezTo>
                  <a:cubicBezTo>
                    <a:pt x="73" y="125"/>
                    <a:pt x="66" y="115"/>
                    <a:pt x="58" y="105"/>
                  </a:cubicBezTo>
                  <a:cubicBezTo>
                    <a:pt x="56" y="107"/>
                    <a:pt x="50" y="111"/>
                    <a:pt x="40" y="120"/>
                  </a:cubicBezTo>
                  <a:cubicBezTo>
                    <a:pt x="49" y="94"/>
                    <a:pt x="56" y="73"/>
                    <a:pt x="6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
            <p:cNvSpPr>
              <a:spLocks noEditPoints="1"/>
            </p:cNvSpPr>
            <p:nvPr userDrawn="1"/>
          </p:nvSpPr>
          <p:spPr bwMode="auto">
            <a:xfrm>
              <a:off x="4407" y="1170"/>
              <a:ext cx="210" cy="222"/>
            </a:xfrm>
            <a:custGeom>
              <a:avLst/>
              <a:gdLst>
                <a:gd name="T0" fmla="*/ 29 w 110"/>
                <a:gd name="T1" fmla="*/ 87 h 116"/>
                <a:gd name="T2" fmla="*/ 4 w 110"/>
                <a:gd name="T3" fmla="*/ 104 h 116"/>
                <a:gd name="T4" fmla="*/ 0 w 110"/>
                <a:gd name="T5" fmla="*/ 100 h 116"/>
                <a:gd name="T6" fmla="*/ 43 w 110"/>
                <a:gd name="T7" fmla="*/ 49 h 116"/>
                <a:gd name="T8" fmla="*/ 5 w 110"/>
                <a:gd name="T9" fmla="*/ 44 h 116"/>
                <a:gd name="T10" fmla="*/ 3 w 110"/>
                <a:gd name="T11" fmla="*/ 39 h 116"/>
                <a:gd name="T12" fmla="*/ 44 w 110"/>
                <a:gd name="T13" fmla="*/ 24 h 116"/>
                <a:gd name="T14" fmla="*/ 63 w 110"/>
                <a:gd name="T15" fmla="*/ 9 h 116"/>
                <a:gd name="T16" fmla="*/ 90 w 110"/>
                <a:gd name="T17" fmla="*/ 9 h 116"/>
                <a:gd name="T18" fmla="*/ 74 w 110"/>
                <a:gd name="T19" fmla="*/ 107 h 116"/>
                <a:gd name="T20" fmla="*/ 45 w 110"/>
                <a:gd name="T21" fmla="*/ 112 h 116"/>
                <a:gd name="T22" fmla="*/ 29 w 110"/>
                <a:gd name="T23" fmla="*/ 87 h 116"/>
                <a:gd name="T24" fmla="*/ 48 w 110"/>
                <a:gd name="T25" fmla="*/ 97 h 116"/>
                <a:gd name="T26" fmla="*/ 55 w 110"/>
                <a:gd name="T27" fmla="*/ 100 h 116"/>
                <a:gd name="T28" fmla="*/ 80 w 110"/>
                <a:gd name="T29" fmla="*/ 61 h 116"/>
                <a:gd name="T30" fmla="*/ 80 w 110"/>
                <a:gd name="T31" fmla="*/ 46 h 116"/>
                <a:gd name="T32" fmla="*/ 64 w 110"/>
                <a:gd name="T33" fmla="*/ 49 h 116"/>
                <a:gd name="T34" fmla="*/ 48 w 110"/>
                <a:gd name="T35" fmla="*/ 9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6">
                  <a:moveTo>
                    <a:pt x="29" y="87"/>
                  </a:moveTo>
                  <a:cubicBezTo>
                    <a:pt x="22" y="91"/>
                    <a:pt x="13" y="98"/>
                    <a:pt x="4" y="104"/>
                  </a:cubicBezTo>
                  <a:cubicBezTo>
                    <a:pt x="3" y="103"/>
                    <a:pt x="2" y="101"/>
                    <a:pt x="0" y="100"/>
                  </a:cubicBezTo>
                  <a:cubicBezTo>
                    <a:pt x="14" y="84"/>
                    <a:pt x="27" y="68"/>
                    <a:pt x="43" y="49"/>
                  </a:cubicBezTo>
                  <a:cubicBezTo>
                    <a:pt x="27" y="47"/>
                    <a:pt x="16" y="45"/>
                    <a:pt x="5" y="44"/>
                  </a:cubicBezTo>
                  <a:cubicBezTo>
                    <a:pt x="4" y="42"/>
                    <a:pt x="4" y="41"/>
                    <a:pt x="3" y="39"/>
                  </a:cubicBezTo>
                  <a:cubicBezTo>
                    <a:pt x="17" y="34"/>
                    <a:pt x="31" y="30"/>
                    <a:pt x="44" y="24"/>
                  </a:cubicBezTo>
                  <a:cubicBezTo>
                    <a:pt x="52" y="21"/>
                    <a:pt x="58" y="15"/>
                    <a:pt x="63" y="9"/>
                  </a:cubicBezTo>
                  <a:cubicBezTo>
                    <a:pt x="71" y="0"/>
                    <a:pt x="83" y="0"/>
                    <a:pt x="90" y="9"/>
                  </a:cubicBezTo>
                  <a:cubicBezTo>
                    <a:pt x="110" y="39"/>
                    <a:pt x="104" y="82"/>
                    <a:pt x="74" y="107"/>
                  </a:cubicBezTo>
                  <a:cubicBezTo>
                    <a:pt x="67" y="113"/>
                    <a:pt x="53" y="116"/>
                    <a:pt x="45" y="112"/>
                  </a:cubicBezTo>
                  <a:cubicBezTo>
                    <a:pt x="38" y="109"/>
                    <a:pt x="34" y="96"/>
                    <a:pt x="29" y="87"/>
                  </a:cubicBezTo>
                  <a:close/>
                  <a:moveTo>
                    <a:pt x="48" y="97"/>
                  </a:moveTo>
                  <a:cubicBezTo>
                    <a:pt x="50" y="98"/>
                    <a:pt x="53" y="99"/>
                    <a:pt x="55" y="100"/>
                  </a:cubicBezTo>
                  <a:cubicBezTo>
                    <a:pt x="63" y="87"/>
                    <a:pt x="72" y="74"/>
                    <a:pt x="80" y="61"/>
                  </a:cubicBezTo>
                  <a:cubicBezTo>
                    <a:pt x="82" y="57"/>
                    <a:pt x="80" y="51"/>
                    <a:pt x="80" y="46"/>
                  </a:cubicBezTo>
                  <a:cubicBezTo>
                    <a:pt x="75" y="47"/>
                    <a:pt x="68" y="46"/>
                    <a:pt x="64" y="49"/>
                  </a:cubicBezTo>
                  <a:cubicBezTo>
                    <a:pt x="49" y="58"/>
                    <a:pt x="43" y="77"/>
                    <a:pt x="48"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6"/>
            <p:cNvSpPr>
              <a:spLocks/>
            </p:cNvSpPr>
            <p:nvPr userDrawn="1"/>
          </p:nvSpPr>
          <p:spPr bwMode="auto">
            <a:xfrm>
              <a:off x="3531" y="1498"/>
              <a:ext cx="258" cy="273"/>
            </a:xfrm>
            <a:custGeom>
              <a:avLst/>
              <a:gdLst>
                <a:gd name="T0" fmla="*/ 0 w 135"/>
                <a:gd name="T1" fmla="*/ 19 h 143"/>
                <a:gd name="T2" fmla="*/ 39 w 135"/>
                <a:gd name="T3" fmla="*/ 17 h 143"/>
                <a:gd name="T4" fmla="*/ 38 w 135"/>
                <a:gd name="T5" fmla="*/ 10 h 143"/>
                <a:gd name="T6" fmla="*/ 73 w 135"/>
                <a:gd name="T7" fmla="*/ 8 h 143"/>
                <a:gd name="T8" fmla="*/ 68 w 135"/>
                <a:gd name="T9" fmla="*/ 42 h 143"/>
                <a:gd name="T10" fmla="*/ 79 w 135"/>
                <a:gd name="T11" fmla="*/ 49 h 143"/>
                <a:gd name="T12" fmla="*/ 123 w 135"/>
                <a:gd name="T13" fmla="*/ 11 h 143"/>
                <a:gd name="T14" fmla="*/ 135 w 135"/>
                <a:gd name="T15" fmla="*/ 19 h 143"/>
                <a:gd name="T16" fmla="*/ 105 w 135"/>
                <a:gd name="T17" fmla="*/ 51 h 143"/>
                <a:gd name="T18" fmla="*/ 60 w 135"/>
                <a:gd name="T19" fmla="*/ 131 h 143"/>
                <a:gd name="T20" fmla="*/ 48 w 135"/>
                <a:gd name="T21" fmla="*/ 143 h 143"/>
                <a:gd name="T22" fmla="*/ 46 w 135"/>
                <a:gd name="T23" fmla="*/ 126 h 143"/>
                <a:gd name="T24" fmla="*/ 59 w 135"/>
                <a:gd name="T25" fmla="*/ 89 h 143"/>
                <a:gd name="T26" fmla="*/ 49 w 135"/>
                <a:gd name="T27" fmla="*/ 55 h 143"/>
                <a:gd name="T28" fmla="*/ 0 w 135"/>
                <a:gd name="T29" fmla="*/ 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143">
                  <a:moveTo>
                    <a:pt x="0" y="19"/>
                  </a:moveTo>
                  <a:cubicBezTo>
                    <a:pt x="16" y="0"/>
                    <a:pt x="27" y="12"/>
                    <a:pt x="39" y="17"/>
                  </a:cubicBezTo>
                  <a:cubicBezTo>
                    <a:pt x="38" y="15"/>
                    <a:pt x="38" y="13"/>
                    <a:pt x="38" y="10"/>
                  </a:cubicBezTo>
                  <a:cubicBezTo>
                    <a:pt x="50" y="10"/>
                    <a:pt x="61" y="9"/>
                    <a:pt x="73" y="8"/>
                  </a:cubicBezTo>
                  <a:cubicBezTo>
                    <a:pt x="71" y="18"/>
                    <a:pt x="70" y="28"/>
                    <a:pt x="68" y="42"/>
                  </a:cubicBezTo>
                  <a:cubicBezTo>
                    <a:pt x="69" y="42"/>
                    <a:pt x="74" y="46"/>
                    <a:pt x="79" y="49"/>
                  </a:cubicBezTo>
                  <a:cubicBezTo>
                    <a:pt x="95" y="36"/>
                    <a:pt x="109" y="23"/>
                    <a:pt x="123" y="11"/>
                  </a:cubicBezTo>
                  <a:cubicBezTo>
                    <a:pt x="124" y="10"/>
                    <a:pt x="129" y="15"/>
                    <a:pt x="135" y="19"/>
                  </a:cubicBezTo>
                  <a:cubicBezTo>
                    <a:pt x="124" y="30"/>
                    <a:pt x="112" y="39"/>
                    <a:pt x="105" y="51"/>
                  </a:cubicBezTo>
                  <a:cubicBezTo>
                    <a:pt x="89" y="77"/>
                    <a:pt x="75" y="104"/>
                    <a:pt x="60" y="131"/>
                  </a:cubicBezTo>
                  <a:cubicBezTo>
                    <a:pt x="58" y="135"/>
                    <a:pt x="52" y="139"/>
                    <a:pt x="48" y="143"/>
                  </a:cubicBezTo>
                  <a:cubicBezTo>
                    <a:pt x="47" y="137"/>
                    <a:pt x="45" y="131"/>
                    <a:pt x="46" y="126"/>
                  </a:cubicBezTo>
                  <a:cubicBezTo>
                    <a:pt x="49" y="114"/>
                    <a:pt x="54" y="101"/>
                    <a:pt x="59" y="89"/>
                  </a:cubicBezTo>
                  <a:cubicBezTo>
                    <a:pt x="64" y="75"/>
                    <a:pt x="63" y="64"/>
                    <a:pt x="49" y="55"/>
                  </a:cubicBezTo>
                  <a:cubicBezTo>
                    <a:pt x="32" y="45"/>
                    <a:pt x="17" y="31"/>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userDrawn="1"/>
          </p:nvSpPr>
          <p:spPr bwMode="auto">
            <a:xfrm>
              <a:off x="4657" y="1319"/>
              <a:ext cx="216" cy="119"/>
            </a:xfrm>
            <a:custGeom>
              <a:avLst/>
              <a:gdLst>
                <a:gd name="T0" fmla="*/ 109 w 113"/>
                <a:gd name="T1" fmla="*/ 0 h 62"/>
                <a:gd name="T2" fmla="*/ 113 w 113"/>
                <a:gd name="T3" fmla="*/ 46 h 62"/>
                <a:gd name="T4" fmla="*/ 105 w 113"/>
                <a:gd name="T5" fmla="*/ 48 h 62"/>
                <a:gd name="T6" fmla="*/ 30 w 113"/>
                <a:gd name="T7" fmla="*/ 59 h 62"/>
                <a:gd name="T8" fmla="*/ 7 w 113"/>
                <a:gd name="T9" fmla="*/ 62 h 62"/>
                <a:gd name="T10" fmla="*/ 0 w 113"/>
                <a:gd name="T11" fmla="*/ 50 h 62"/>
                <a:gd name="T12" fmla="*/ 12 w 113"/>
                <a:gd name="T13" fmla="*/ 45 h 62"/>
                <a:gd name="T14" fmla="*/ 62 w 113"/>
                <a:gd name="T15" fmla="*/ 34 h 62"/>
                <a:gd name="T16" fmla="*/ 28 w 113"/>
                <a:gd name="T17" fmla="*/ 0 h 62"/>
                <a:gd name="T18" fmla="*/ 109 w 113"/>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2">
                  <a:moveTo>
                    <a:pt x="109" y="0"/>
                  </a:moveTo>
                  <a:cubicBezTo>
                    <a:pt x="111" y="18"/>
                    <a:pt x="112" y="31"/>
                    <a:pt x="113" y="46"/>
                  </a:cubicBezTo>
                  <a:cubicBezTo>
                    <a:pt x="112" y="46"/>
                    <a:pt x="107" y="49"/>
                    <a:pt x="105" y="48"/>
                  </a:cubicBezTo>
                  <a:cubicBezTo>
                    <a:pt x="77" y="39"/>
                    <a:pt x="54" y="51"/>
                    <a:pt x="30" y="59"/>
                  </a:cubicBezTo>
                  <a:cubicBezTo>
                    <a:pt x="22" y="61"/>
                    <a:pt x="14" y="62"/>
                    <a:pt x="7" y="62"/>
                  </a:cubicBezTo>
                  <a:cubicBezTo>
                    <a:pt x="4" y="61"/>
                    <a:pt x="2" y="54"/>
                    <a:pt x="0" y="50"/>
                  </a:cubicBezTo>
                  <a:cubicBezTo>
                    <a:pt x="4" y="48"/>
                    <a:pt x="9" y="44"/>
                    <a:pt x="12" y="45"/>
                  </a:cubicBezTo>
                  <a:cubicBezTo>
                    <a:pt x="31" y="50"/>
                    <a:pt x="47" y="47"/>
                    <a:pt x="62" y="34"/>
                  </a:cubicBezTo>
                  <a:cubicBezTo>
                    <a:pt x="50" y="23"/>
                    <a:pt x="26" y="26"/>
                    <a:pt x="28" y="0"/>
                  </a:cubicBezTo>
                  <a:cubicBezTo>
                    <a:pt x="56" y="12"/>
                    <a:pt x="80" y="34"/>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userDrawn="1"/>
          </p:nvSpPr>
          <p:spPr bwMode="auto">
            <a:xfrm>
              <a:off x="5176" y="1965"/>
              <a:ext cx="130" cy="237"/>
            </a:xfrm>
            <a:custGeom>
              <a:avLst/>
              <a:gdLst>
                <a:gd name="T0" fmla="*/ 27 w 68"/>
                <a:gd name="T1" fmla="*/ 7 h 124"/>
                <a:gd name="T2" fmla="*/ 55 w 68"/>
                <a:gd name="T3" fmla="*/ 32 h 124"/>
                <a:gd name="T4" fmla="*/ 52 w 68"/>
                <a:gd name="T5" fmla="*/ 1 h 124"/>
                <a:gd name="T6" fmla="*/ 57 w 68"/>
                <a:gd name="T7" fmla="*/ 0 h 124"/>
                <a:gd name="T8" fmla="*/ 64 w 68"/>
                <a:gd name="T9" fmla="*/ 40 h 124"/>
                <a:gd name="T10" fmla="*/ 17 w 68"/>
                <a:gd name="T11" fmla="*/ 48 h 124"/>
                <a:gd name="T12" fmla="*/ 16 w 68"/>
                <a:gd name="T13" fmla="*/ 52 h 124"/>
                <a:gd name="T14" fmla="*/ 67 w 68"/>
                <a:gd name="T15" fmla="*/ 66 h 124"/>
                <a:gd name="T16" fmla="*/ 67 w 68"/>
                <a:gd name="T17" fmla="*/ 72 h 124"/>
                <a:gd name="T18" fmla="*/ 21 w 68"/>
                <a:gd name="T19" fmla="*/ 88 h 124"/>
                <a:gd name="T20" fmla="*/ 67 w 68"/>
                <a:gd name="T21" fmla="*/ 102 h 124"/>
                <a:gd name="T22" fmla="*/ 68 w 68"/>
                <a:gd name="T23" fmla="*/ 109 h 124"/>
                <a:gd name="T24" fmla="*/ 14 w 68"/>
                <a:gd name="T25" fmla="*/ 124 h 124"/>
                <a:gd name="T26" fmla="*/ 12 w 68"/>
                <a:gd name="T27" fmla="*/ 118 h 124"/>
                <a:gd name="T28" fmla="*/ 55 w 68"/>
                <a:gd name="T29" fmla="*/ 106 h 124"/>
                <a:gd name="T30" fmla="*/ 10 w 68"/>
                <a:gd name="T31" fmla="*/ 91 h 124"/>
                <a:gd name="T32" fmla="*/ 10 w 68"/>
                <a:gd name="T33" fmla="*/ 85 h 124"/>
                <a:gd name="T34" fmla="*/ 49 w 68"/>
                <a:gd name="T35" fmla="*/ 71 h 124"/>
                <a:gd name="T36" fmla="*/ 7 w 68"/>
                <a:gd name="T37" fmla="*/ 11 h 124"/>
                <a:gd name="T38" fmla="*/ 12 w 68"/>
                <a:gd name="T39" fmla="*/ 32 h 124"/>
                <a:gd name="T40" fmla="*/ 29 w 68"/>
                <a:gd name="T41" fmla="*/ 43 h 124"/>
                <a:gd name="T42" fmla="*/ 27 w 68"/>
                <a:gd name="T43" fmla="*/ 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24">
                  <a:moveTo>
                    <a:pt x="27" y="7"/>
                  </a:moveTo>
                  <a:cubicBezTo>
                    <a:pt x="39" y="16"/>
                    <a:pt x="27" y="45"/>
                    <a:pt x="55" y="32"/>
                  </a:cubicBezTo>
                  <a:cubicBezTo>
                    <a:pt x="54" y="22"/>
                    <a:pt x="53" y="11"/>
                    <a:pt x="52" y="1"/>
                  </a:cubicBezTo>
                  <a:cubicBezTo>
                    <a:pt x="54" y="1"/>
                    <a:pt x="55" y="0"/>
                    <a:pt x="57" y="0"/>
                  </a:cubicBezTo>
                  <a:cubicBezTo>
                    <a:pt x="59" y="13"/>
                    <a:pt x="61" y="25"/>
                    <a:pt x="64" y="40"/>
                  </a:cubicBezTo>
                  <a:cubicBezTo>
                    <a:pt x="47" y="43"/>
                    <a:pt x="32" y="46"/>
                    <a:pt x="17" y="48"/>
                  </a:cubicBezTo>
                  <a:cubicBezTo>
                    <a:pt x="17" y="50"/>
                    <a:pt x="16" y="51"/>
                    <a:pt x="16" y="52"/>
                  </a:cubicBezTo>
                  <a:cubicBezTo>
                    <a:pt x="33" y="57"/>
                    <a:pt x="50" y="62"/>
                    <a:pt x="67" y="66"/>
                  </a:cubicBezTo>
                  <a:cubicBezTo>
                    <a:pt x="67" y="68"/>
                    <a:pt x="67" y="70"/>
                    <a:pt x="67" y="72"/>
                  </a:cubicBezTo>
                  <a:cubicBezTo>
                    <a:pt x="53" y="77"/>
                    <a:pt x="39" y="81"/>
                    <a:pt x="21" y="88"/>
                  </a:cubicBezTo>
                  <a:cubicBezTo>
                    <a:pt x="39" y="93"/>
                    <a:pt x="53" y="98"/>
                    <a:pt x="67" y="102"/>
                  </a:cubicBezTo>
                  <a:cubicBezTo>
                    <a:pt x="68" y="104"/>
                    <a:pt x="68" y="107"/>
                    <a:pt x="68" y="109"/>
                  </a:cubicBezTo>
                  <a:cubicBezTo>
                    <a:pt x="50" y="114"/>
                    <a:pt x="32" y="119"/>
                    <a:pt x="14" y="124"/>
                  </a:cubicBezTo>
                  <a:cubicBezTo>
                    <a:pt x="13" y="122"/>
                    <a:pt x="12" y="120"/>
                    <a:pt x="12" y="118"/>
                  </a:cubicBezTo>
                  <a:cubicBezTo>
                    <a:pt x="25" y="114"/>
                    <a:pt x="37" y="111"/>
                    <a:pt x="55" y="106"/>
                  </a:cubicBezTo>
                  <a:cubicBezTo>
                    <a:pt x="37" y="100"/>
                    <a:pt x="24" y="95"/>
                    <a:pt x="10" y="91"/>
                  </a:cubicBezTo>
                  <a:cubicBezTo>
                    <a:pt x="10" y="89"/>
                    <a:pt x="10" y="87"/>
                    <a:pt x="10" y="85"/>
                  </a:cubicBezTo>
                  <a:cubicBezTo>
                    <a:pt x="23" y="80"/>
                    <a:pt x="36" y="75"/>
                    <a:pt x="49" y="71"/>
                  </a:cubicBezTo>
                  <a:cubicBezTo>
                    <a:pt x="12" y="67"/>
                    <a:pt x="0" y="46"/>
                    <a:pt x="7" y="11"/>
                  </a:cubicBezTo>
                  <a:cubicBezTo>
                    <a:pt x="8" y="18"/>
                    <a:pt x="9" y="26"/>
                    <a:pt x="12" y="32"/>
                  </a:cubicBezTo>
                  <a:cubicBezTo>
                    <a:pt x="14" y="36"/>
                    <a:pt x="21" y="38"/>
                    <a:pt x="29" y="43"/>
                  </a:cubicBezTo>
                  <a:cubicBezTo>
                    <a:pt x="28" y="27"/>
                    <a:pt x="28" y="18"/>
                    <a:pt x="2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userDrawn="1"/>
          </p:nvSpPr>
          <p:spPr bwMode="auto">
            <a:xfrm>
              <a:off x="4191" y="3037"/>
              <a:ext cx="174" cy="125"/>
            </a:xfrm>
            <a:custGeom>
              <a:avLst/>
              <a:gdLst>
                <a:gd name="T0" fmla="*/ 25 w 91"/>
                <a:gd name="T1" fmla="*/ 13 h 65"/>
                <a:gd name="T2" fmla="*/ 19 w 91"/>
                <a:gd name="T3" fmla="*/ 65 h 65"/>
                <a:gd name="T4" fmla="*/ 0 w 91"/>
                <a:gd name="T5" fmla="*/ 5 h 65"/>
                <a:gd name="T6" fmla="*/ 69 w 91"/>
                <a:gd name="T7" fmla="*/ 31 h 65"/>
                <a:gd name="T8" fmla="*/ 86 w 91"/>
                <a:gd name="T9" fmla="*/ 6 h 65"/>
                <a:gd name="T10" fmla="*/ 91 w 91"/>
                <a:gd name="T11" fmla="*/ 9 h 65"/>
                <a:gd name="T12" fmla="*/ 76 w 91"/>
                <a:gd name="T13" fmla="*/ 34 h 65"/>
                <a:gd name="T14" fmla="*/ 69 w 91"/>
                <a:gd name="T15" fmla="*/ 63 h 65"/>
                <a:gd name="T16" fmla="*/ 25 w 91"/>
                <a:gd name="T17"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5">
                  <a:moveTo>
                    <a:pt x="25" y="13"/>
                  </a:moveTo>
                  <a:cubicBezTo>
                    <a:pt x="23" y="29"/>
                    <a:pt x="21" y="44"/>
                    <a:pt x="19" y="65"/>
                  </a:cubicBezTo>
                  <a:cubicBezTo>
                    <a:pt x="4" y="43"/>
                    <a:pt x="34" y="16"/>
                    <a:pt x="0" y="5"/>
                  </a:cubicBezTo>
                  <a:cubicBezTo>
                    <a:pt x="34" y="0"/>
                    <a:pt x="48" y="6"/>
                    <a:pt x="69" y="31"/>
                  </a:cubicBezTo>
                  <a:cubicBezTo>
                    <a:pt x="74" y="22"/>
                    <a:pt x="80" y="14"/>
                    <a:pt x="86" y="6"/>
                  </a:cubicBezTo>
                  <a:cubicBezTo>
                    <a:pt x="88" y="7"/>
                    <a:pt x="89" y="8"/>
                    <a:pt x="91" y="9"/>
                  </a:cubicBezTo>
                  <a:cubicBezTo>
                    <a:pt x="86" y="18"/>
                    <a:pt x="79" y="25"/>
                    <a:pt x="76" y="34"/>
                  </a:cubicBezTo>
                  <a:cubicBezTo>
                    <a:pt x="72" y="43"/>
                    <a:pt x="71" y="53"/>
                    <a:pt x="69" y="63"/>
                  </a:cubicBezTo>
                  <a:cubicBezTo>
                    <a:pt x="51" y="13"/>
                    <a:pt x="51" y="13"/>
                    <a:pt x="2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p:cNvSpPr>
              <a:spLocks noEditPoints="1"/>
            </p:cNvSpPr>
            <p:nvPr userDrawn="1"/>
          </p:nvSpPr>
          <p:spPr bwMode="auto">
            <a:xfrm>
              <a:off x="3932" y="2970"/>
              <a:ext cx="111" cy="140"/>
            </a:xfrm>
            <a:custGeom>
              <a:avLst/>
              <a:gdLst>
                <a:gd name="T0" fmla="*/ 42 w 58"/>
                <a:gd name="T1" fmla="*/ 73 h 73"/>
                <a:gd name="T2" fmla="*/ 20 w 58"/>
                <a:gd name="T3" fmla="*/ 31 h 73"/>
                <a:gd name="T4" fmla="*/ 5 w 58"/>
                <a:gd name="T5" fmla="*/ 58 h 73"/>
                <a:gd name="T6" fmla="*/ 0 w 58"/>
                <a:gd name="T7" fmla="*/ 56 h 73"/>
                <a:gd name="T8" fmla="*/ 20 w 58"/>
                <a:gd name="T9" fmla="*/ 0 h 73"/>
                <a:gd name="T10" fmla="*/ 56 w 58"/>
                <a:gd name="T11" fmla="*/ 26 h 73"/>
                <a:gd name="T12" fmla="*/ 41 w 58"/>
                <a:gd name="T13" fmla="*/ 51 h 73"/>
                <a:gd name="T14" fmla="*/ 46 w 58"/>
                <a:gd name="T15" fmla="*/ 72 h 73"/>
                <a:gd name="T16" fmla="*/ 42 w 58"/>
                <a:gd name="T17" fmla="*/ 73 h 73"/>
                <a:gd name="T18" fmla="*/ 18 w 58"/>
                <a:gd name="T19" fmla="*/ 32 h 73"/>
                <a:gd name="T20" fmla="*/ 48 w 58"/>
                <a:gd name="T21" fmla="*/ 32 h 73"/>
                <a:gd name="T22" fmla="*/ 37 w 58"/>
                <a:gd name="T23" fmla="*/ 17 h 73"/>
                <a:gd name="T24" fmla="*/ 18 w 58"/>
                <a:gd name="T25" fmla="*/ 3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73">
                  <a:moveTo>
                    <a:pt x="42" y="73"/>
                  </a:moveTo>
                  <a:cubicBezTo>
                    <a:pt x="35" y="61"/>
                    <a:pt x="29" y="48"/>
                    <a:pt x="20" y="31"/>
                  </a:cubicBezTo>
                  <a:cubicBezTo>
                    <a:pt x="13" y="44"/>
                    <a:pt x="9" y="51"/>
                    <a:pt x="5" y="58"/>
                  </a:cubicBezTo>
                  <a:cubicBezTo>
                    <a:pt x="3" y="57"/>
                    <a:pt x="2" y="57"/>
                    <a:pt x="0" y="56"/>
                  </a:cubicBezTo>
                  <a:cubicBezTo>
                    <a:pt x="6" y="39"/>
                    <a:pt x="12" y="23"/>
                    <a:pt x="20" y="0"/>
                  </a:cubicBezTo>
                  <a:cubicBezTo>
                    <a:pt x="34" y="10"/>
                    <a:pt x="46" y="17"/>
                    <a:pt x="56" y="26"/>
                  </a:cubicBezTo>
                  <a:cubicBezTo>
                    <a:pt x="58" y="27"/>
                    <a:pt x="48" y="40"/>
                    <a:pt x="41" y="51"/>
                  </a:cubicBezTo>
                  <a:cubicBezTo>
                    <a:pt x="42" y="55"/>
                    <a:pt x="44" y="63"/>
                    <a:pt x="46" y="72"/>
                  </a:cubicBezTo>
                  <a:cubicBezTo>
                    <a:pt x="44" y="72"/>
                    <a:pt x="43" y="73"/>
                    <a:pt x="42" y="73"/>
                  </a:cubicBezTo>
                  <a:close/>
                  <a:moveTo>
                    <a:pt x="18" y="32"/>
                  </a:moveTo>
                  <a:cubicBezTo>
                    <a:pt x="29" y="32"/>
                    <a:pt x="38" y="32"/>
                    <a:pt x="48" y="32"/>
                  </a:cubicBezTo>
                  <a:cubicBezTo>
                    <a:pt x="44" y="27"/>
                    <a:pt x="42" y="20"/>
                    <a:pt x="37" y="17"/>
                  </a:cubicBezTo>
                  <a:cubicBezTo>
                    <a:pt x="26" y="9"/>
                    <a:pt x="20" y="15"/>
                    <a:pt x="1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noEditPoints="1"/>
            </p:cNvSpPr>
            <p:nvPr userDrawn="1"/>
          </p:nvSpPr>
          <p:spPr bwMode="auto">
            <a:xfrm>
              <a:off x="5033" y="2616"/>
              <a:ext cx="139" cy="121"/>
            </a:xfrm>
            <a:custGeom>
              <a:avLst/>
              <a:gdLst>
                <a:gd name="T0" fmla="*/ 1 w 73"/>
                <a:gd name="T1" fmla="*/ 33 h 63"/>
                <a:gd name="T2" fmla="*/ 12 w 73"/>
                <a:gd name="T3" fmla="*/ 15 h 63"/>
                <a:gd name="T4" fmla="*/ 31 w 73"/>
                <a:gd name="T5" fmla="*/ 1 h 63"/>
                <a:gd name="T6" fmla="*/ 47 w 73"/>
                <a:gd name="T7" fmla="*/ 21 h 63"/>
                <a:gd name="T8" fmla="*/ 72 w 73"/>
                <a:gd name="T9" fmla="*/ 22 h 63"/>
                <a:gd name="T10" fmla="*/ 73 w 73"/>
                <a:gd name="T11" fmla="*/ 28 h 63"/>
                <a:gd name="T12" fmla="*/ 51 w 73"/>
                <a:gd name="T13" fmla="*/ 30 h 63"/>
                <a:gd name="T14" fmla="*/ 29 w 73"/>
                <a:gd name="T15" fmla="*/ 40 h 63"/>
                <a:gd name="T16" fmla="*/ 51 w 73"/>
                <a:gd name="T17" fmla="*/ 58 h 63"/>
                <a:gd name="T18" fmla="*/ 48 w 73"/>
                <a:gd name="T19" fmla="*/ 63 h 63"/>
                <a:gd name="T20" fmla="*/ 0 w 73"/>
                <a:gd name="T21" fmla="*/ 33 h 63"/>
                <a:gd name="T22" fmla="*/ 1 w 73"/>
                <a:gd name="T23" fmla="*/ 33 h 63"/>
                <a:gd name="T24" fmla="*/ 30 w 73"/>
                <a:gd name="T25" fmla="*/ 43 h 63"/>
                <a:gd name="T26" fmla="*/ 34 w 73"/>
                <a:gd name="T27" fmla="*/ 10 h 63"/>
                <a:gd name="T28" fmla="*/ 6 w 73"/>
                <a:gd name="T29" fmla="*/ 26 h 63"/>
                <a:gd name="T30" fmla="*/ 30 w 73"/>
                <a:gd name="T31"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63">
                  <a:moveTo>
                    <a:pt x="1" y="33"/>
                  </a:moveTo>
                  <a:cubicBezTo>
                    <a:pt x="4" y="27"/>
                    <a:pt x="7" y="20"/>
                    <a:pt x="12" y="15"/>
                  </a:cubicBezTo>
                  <a:cubicBezTo>
                    <a:pt x="18" y="9"/>
                    <a:pt x="26" y="0"/>
                    <a:pt x="31" y="1"/>
                  </a:cubicBezTo>
                  <a:cubicBezTo>
                    <a:pt x="38" y="2"/>
                    <a:pt x="43" y="12"/>
                    <a:pt x="47" y="21"/>
                  </a:cubicBezTo>
                  <a:cubicBezTo>
                    <a:pt x="55" y="21"/>
                    <a:pt x="64" y="22"/>
                    <a:pt x="72" y="22"/>
                  </a:cubicBezTo>
                  <a:cubicBezTo>
                    <a:pt x="72" y="24"/>
                    <a:pt x="72" y="26"/>
                    <a:pt x="73" y="28"/>
                  </a:cubicBezTo>
                  <a:cubicBezTo>
                    <a:pt x="65" y="28"/>
                    <a:pt x="58" y="28"/>
                    <a:pt x="51" y="30"/>
                  </a:cubicBezTo>
                  <a:cubicBezTo>
                    <a:pt x="44" y="32"/>
                    <a:pt x="38" y="36"/>
                    <a:pt x="29" y="40"/>
                  </a:cubicBezTo>
                  <a:cubicBezTo>
                    <a:pt x="39" y="48"/>
                    <a:pt x="45" y="53"/>
                    <a:pt x="51" y="58"/>
                  </a:cubicBezTo>
                  <a:cubicBezTo>
                    <a:pt x="50" y="59"/>
                    <a:pt x="49" y="61"/>
                    <a:pt x="48" y="63"/>
                  </a:cubicBezTo>
                  <a:cubicBezTo>
                    <a:pt x="32" y="53"/>
                    <a:pt x="16" y="43"/>
                    <a:pt x="0" y="33"/>
                  </a:cubicBezTo>
                  <a:lnTo>
                    <a:pt x="1" y="33"/>
                  </a:lnTo>
                  <a:close/>
                  <a:moveTo>
                    <a:pt x="30" y="43"/>
                  </a:moveTo>
                  <a:cubicBezTo>
                    <a:pt x="32" y="29"/>
                    <a:pt x="33" y="19"/>
                    <a:pt x="34" y="10"/>
                  </a:cubicBezTo>
                  <a:cubicBezTo>
                    <a:pt x="26" y="15"/>
                    <a:pt x="18" y="19"/>
                    <a:pt x="6" y="26"/>
                  </a:cubicBezTo>
                  <a:cubicBezTo>
                    <a:pt x="15" y="32"/>
                    <a:pt x="20" y="35"/>
                    <a:pt x="3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userDrawn="1"/>
          </p:nvSpPr>
          <p:spPr bwMode="auto">
            <a:xfrm>
              <a:off x="3627" y="2786"/>
              <a:ext cx="133" cy="136"/>
            </a:xfrm>
            <a:custGeom>
              <a:avLst/>
              <a:gdLst>
                <a:gd name="T0" fmla="*/ 43 w 70"/>
                <a:gd name="T1" fmla="*/ 2 h 71"/>
                <a:gd name="T2" fmla="*/ 37 w 70"/>
                <a:gd name="T3" fmla="*/ 52 h 71"/>
                <a:gd name="T4" fmla="*/ 40 w 70"/>
                <a:gd name="T5" fmla="*/ 54 h 71"/>
                <a:gd name="T6" fmla="*/ 65 w 70"/>
                <a:gd name="T7" fmla="*/ 25 h 71"/>
                <a:gd name="T8" fmla="*/ 70 w 70"/>
                <a:gd name="T9" fmla="*/ 30 h 71"/>
                <a:gd name="T10" fmla="*/ 33 w 70"/>
                <a:gd name="T11" fmla="*/ 71 h 71"/>
                <a:gd name="T12" fmla="*/ 28 w 70"/>
                <a:gd name="T13" fmla="*/ 69 h 71"/>
                <a:gd name="T14" fmla="*/ 34 w 70"/>
                <a:gd name="T15" fmla="*/ 14 h 71"/>
                <a:gd name="T16" fmla="*/ 5 w 70"/>
                <a:gd name="T17" fmla="*/ 46 h 71"/>
                <a:gd name="T18" fmla="*/ 0 w 70"/>
                <a:gd name="T19" fmla="*/ 41 h 71"/>
                <a:gd name="T20" fmla="*/ 37 w 70"/>
                <a:gd name="T21" fmla="*/ 0 h 71"/>
                <a:gd name="T22" fmla="*/ 43 w 70"/>
                <a:gd name="T23" fmla="*/ 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1">
                  <a:moveTo>
                    <a:pt x="43" y="2"/>
                  </a:moveTo>
                  <a:cubicBezTo>
                    <a:pt x="41" y="19"/>
                    <a:pt x="39" y="35"/>
                    <a:pt x="37" y="52"/>
                  </a:cubicBezTo>
                  <a:cubicBezTo>
                    <a:pt x="38" y="52"/>
                    <a:pt x="39" y="53"/>
                    <a:pt x="40" y="54"/>
                  </a:cubicBezTo>
                  <a:cubicBezTo>
                    <a:pt x="49" y="44"/>
                    <a:pt x="57" y="35"/>
                    <a:pt x="65" y="25"/>
                  </a:cubicBezTo>
                  <a:cubicBezTo>
                    <a:pt x="67" y="27"/>
                    <a:pt x="69" y="28"/>
                    <a:pt x="70" y="30"/>
                  </a:cubicBezTo>
                  <a:cubicBezTo>
                    <a:pt x="58" y="44"/>
                    <a:pt x="46" y="57"/>
                    <a:pt x="33" y="71"/>
                  </a:cubicBezTo>
                  <a:cubicBezTo>
                    <a:pt x="31" y="70"/>
                    <a:pt x="30" y="69"/>
                    <a:pt x="28" y="69"/>
                  </a:cubicBezTo>
                  <a:cubicBezTo>
                    <a:pt x="30" y="52"/>
                    <a:pt x="32" y="36"/>
                    <a:pt x="34" y="14"/>
                  </a:cubicBezTo>
                  <a:cubicBezTo>
                    <a:pt x="22" y="27"/>
                    <a:pt x="14" y="36"/>
                    <a:pt x="5" y="46"/>
                  </a:cubicBezTo>
                  <a:cubicBezTo>
                    <a:pt x="3" y="44"/>
                    <a:pt x="2" y="43"/>
                    <a:pt x="0" y="41"/>
                  </a:cubicBezTo>
                  <a:cubicBezTo>
                    <a:pt x="12" y="27"/>
                    <a:pt x="25" y="14"/>
                    <a:pt x="37" y="0"/>
                  </a:cubicBezTo>
                  <a:cubicBezTo>
                    <a:pt x="39" y="1"/>
                    <a:pt x="41" y="1"/>
                    <a:pt x="4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userDrawn="1"/>
          </p:nvSpPr>
          <p:spPr bwMode="auto">
            <a:xfrm>
              <a:off x="3432" y="2562"/>
              <a:ext cx="120" cy="102"/>
            </a:xfrm>
            <a:custGeom>
              <a:avLst/>
              <a:gdLst>
                <a:gd name="T0" fmla="*/ 24 w 63"/>
                <a:gd name="T1" fmla="*/ 53 h 53"/>
                <a:gd name="T2" fmla="*/ 0 w 63"/>
                <a:gd name="T3" fmla="*/ 8 h 53"/>
                <a:gd name="T4" fmla="*/ 59 w 63"/>
                <a:gd name="T5" fmla="*/ 0 h 53"/>
                <a:gd name="T6" fmla="*/ 63 w 63"/>
                <a:gd name="T7" fmla="*/ 6 h 53"/>
                <a:gd name="T8" fmla="*/ 24 w 63"/>
                <a:gd name="T9" fmla="*/ 53 h 53"/>
              </a:gdLst>
              <a:ahLst/>
              <a:cxnLst>
                <a:cxn ang="0">
                  <a:pos x="T0" y="T1"/>
                </a:cxn>
                <a:cxn ang="0">
                  <a:pos x="T2" y="T3"/>
                </a:cxn>
                <a:cxn ang="0">
                  <a:pos x="T4" y="T5"/>
                </a:cxn>
                <a:cxn ang="0">
                  <a:pos x="T6" y="T7"/>
                </a:cxn>
                <a:cxn ang="0">
                  <a:pos x="T8" y="T9"/>
                </a:cxn>
              </a:cxnLst>
              <a:rect l="0" t="0" r="r" b="b"/>
              <a:pathLst>
                <a:path w="63" h="53">
                  <a:moveTo>
                    <a:pt x="24" y="53"/>
                  </a:moveTo>
                  <a:cubicBezTo>
                    <a:pt x="32" y="23"/>
                    <a:pt x="29" y="16"/>
                    <a:pt x="0" y="8"/>
                  </a:cubicBezTo>
                  <a:cubicBezTo>
                    <a:pt x="20" y="5"/>
                    <a:pt x="40" y="3"/>
                    <a:pt x="59" y="0"/>
                  </a:cubicBezTo>
                  <a:cubicBezTo>
                    <a:pt x="60" y="2"/>
                    <a:pt x="62" y="4"/>
                    <a:pt x="63" y="6"/>
                  </a:cubicBezTo>
                  <a:cubicBezTo>
                    <a:pt x="50" y="22"/>
                    <a:pt x="37" y="38"/>
                    <a:pt x="2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4"/>
            <p:cNvSpPr>
              <a:spLocks/>
            </p:cNvSpPr>
            <p:nvPr userDrawn="1"/>
          </p:nvSpPr>
          <p:spPr bwMode="auto">
            <a:xfrm>
              <a:off x="3346" y="2129"/>
              <a:ext cx="105" cy="98"/>
            </a:xfrm>
            <a:custGeom>
              <a:avLst/>
              <a:gdLst>
                <a:gd name="T0" fmla="*/ 0 w 55"/>
                <a:gd name="T1" fmla="*/ 51 h 51"/>
                <a:gd name="T2" fmla="*/ 0 w 55"/>
                <a:gd name="T3" fmla="*/ 0 h 51"/>
                <a:gd name="T4" fmla="*/ 55 w 55"/>
                <a:gd name="T5" fmla="*/ 21 h 51"/>
                <a:gd name="T6" fmla="*/ 55 w 55"/>
                <a:gd name="T7" fmla="*/ 28 h 51"/>
                <a:gd name="T8" fmla="*/ 0 w 55"/>
                <a:gd name="T9" fmla="*/ 51 h 51"/>
              </a:gdLst>
              <a:ahLst/>
              <a:cxnLst>
                <a:cxn ang="0">
                  <a:pos x="T0" y="T1"/>
                </a:cxn>
                <a:cxn ang="0">
                  <a:pos x="T2" y="T3"/>
                </a:cxn>
                <a:cxn ang="0">
                  <a:pos x="T4" y="T5"/>
                </a:cxn>
                <a:cxn ang="0">
                  <a:pos x="T6" y="T7"/>
                </a:cxn>
                <a:cxn ang="0">
                  <a:pos x="T8" y="T9"/>
                </a:cxn>
              </a:cxnLst>
              <a:rect l="0" t="0" r="r" b="b"/>
              <a:pathLst>
                <a:path w="55" h="51">
                  <a:moveTo>
                    <a:pt x="0" y="51"/>
                  </a:moveTo>
                  <a:cubicBezTo>
                    <a:pt x="21" y="23"/>
                    <a:pt x="21" y="20"/>
                    <a:pt x="0" y="0"/>
                  </a:cubicBezTo>
                  <a:cubicBezTo>
                    <a:pt x="18" y="7"/>
                    <a:pt x="37" y="14"/>
                    <a:pt x="55" y="21"/>
                  </a:cubicBezTo>
                  <a:cubicBezTo>
                    <a:pt x="55" y="23"/>
                    <a:pt x="55" y="25"/>
                    <a:pt x="55" y="28"/>
                  </a:cubicBezTo>
                  <a:cubicBezTo>
                    <a:pt x="37" y="36"/>
                    <a:pt x="19" y="4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5"/>
            <p:cNvSpPr>
              <a:spLocks/>
            </p:cNvSpPr>
            <p:nvPr userDrawn="1"/>
          </p:nvSpPr>
          <p:spPr bwMode="auto">
            <a:xfrm>
              <a:off x="3346" y="2233"/>
              <a:ext cx="113" cy="98"/>
            </a:xfrm>
            <a:custGeom>
              <a:avLst/>
              <a:gdLst>
                <a:gd name="T0" fmla="*/ 18 w 59"/>
                <a:gd name="T1" fmla="*/ 42 h 51"/>
                <a:gd name="T2" fmla="*/ 58 w 59"/>
                <a:gd name="T3" fmla="*/ 39 h 51"/>
                <a:gd name="T4" fmla="*/ 59 w 59"/>
                <a:gd name="T5" fmla="*/ 45 h 51"/>
                <a:gd name="T6" fmla="*/ 5 w 59"/>
                <a:gd name="T7" fmla="*/ 51 h 51"/>
                <a:gd name="T8" fmla="*/ 1 w 59"/>
                <a:gd name="T9" fmla="*/ 46 h 51"/>
                <a:gd name="T10" fmla="*/ 40 w 59"/>
                <a:gd name="T11" fmla="*/ 12 h 51"/>
                <a:gd name="T12" fmla="*/ 0 w 59"/>
                <a:gd name="T13" fmla="*/ 12 h 51"/>
                <a:gd name="T14" fmla="*/ 0 w 59"/>
                <a:gd name="T15" fmla="*/ 7 h 51"/>
                <a:gd name="T16" fmla="*/ 55 w 59"/>
                <a:gd name="T17" fmla="*/ 0 h 51"/>
                <a:gd name="T18" fmla="*/ 58 w 59"/>
                <a:gd name="T19" fmla="*/ 6 h 51"/>
                <a:gd name="T20" fmla="*/ 18 w 59"/>
                <a:gd name="T21"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51">
                  <a:moveTo>
                    <a:pt x="18" y="42"/>
                  </a:moveTo>
                  <a:cubicBezTo>
                    <a:pt x="35" y="40"/>
                    <a:pt x="46" y="40"/>
                    <a:pt x="58" y="39"/>
                  </a:cubicBezTo>
                  <a:cubicBezTo>
                    <a:pt x="58" y="41"/>
                    <a:pt x="58" y="43"/>
                    <a:pt x="59" y="45"/>
                  </a:cubicBezTo>
                  <a:cubicBezTo>
                    <a:pt x="41" y="47"/>
                    <a:pt x="23" y="49"/>
                    <a:pt x="5" y="51"/>
                  </a:cubicBezTo>
                  <a:cubicBezTo>
                    <a:pt x="4" y="49"/>
                    <a:pt x="3" y="47"/>
                    <a:pt x="1" y="46"/>
                  </a:cubicBezTo>
                  <a:cubicBezTo>
                    <a:pt x="14" y="35"/>
                    <a:pt x="26" y="24"/>
                    <a:pt x="40" y="12"/>
                  </a:cubicBezTo>
                  <a:cubicBezTo>
                    <a:pt x="25" y="12"/>
                    <a:pt x="13" y="12"/>
                    <a:pt x="0" y="12"/>
                  </a:cubicBezTo>
                  <a:cubicBezTo>
                    <a:pt x="0" y="10"/>
                    <a:pt x="0" y="8"/>
                    <a:pt x="0" y="7"/>
                  </a:cubicBezTo>
                  <a:cubicBezTo>
                    <a:pt x="18" y="5"/>
                    <a:pt x="37" y="2"/>
                    <a:pt x="55" y="0"/>
                  </a:cubicBezTo>
                  <a:cubicBezTo>
                    <a:pt x="56" y="2"/>
                    <a:pt x="57" y="4"/>
                    <a:pt x="58" y="6"/>
                  </a:cubicBezTo>
                  <a:cubicBezTo>
                    <a:pt x="45" y="17"/>
                    <a:pt x="33" y="28"/>
                    <a:pt x="1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6"/>
            <p:cNvSpPr>
              <a:spLocks/>
            </p:cNvSpPr>
            <p:nvPr userDrawn="1"/>
          </p:nvSpPr>
          <p:spPr bwMode="auto">
            <a:xfrm>
              <a:off x="3361" y="2332"/>
              <a:ext cx="126" cy="123"/>
            </a:xfrm>
            <a:custGeom>
              <a:avLst/>
              <a:gdLst>
                <a:gd name="T0" fmla="*/ 32 w 66"/>
                <a:gd name="T1" fmla="*/ 34 h 64"/>
                <a:gd name="T2" fmla="*/ 39 w 66"/>
                <a:gd name="T3" fmla="*/ 54 h 64"/>
                <a:gd name="T4" fmla="*/ 7 w 66"/>
                <a:gd name="T5" fmla="*/ 47 h 64"/>
                <a:gd name="T6" fmla="*/ 16 w 66"/>
                <a:gd name="T7" fmla="*/ 9 h 64"/>
                <a:gd name="T8" fmla="*/ 55 w 66"/>
                <a:gd name="T9" fmla="*/ 14 h 64"/>
                <a:gd name="T10" fmla="*/ 49 w 66"/>
                <a:gd name="T11" fmla="*/ 49 h 64"/>
                <a:gd name="T12" fmla="*/ 54 w 66"/>
                <a:gd name="T13" fmla="*/ 38 h 64"/>
                <a:gd name="T14" fmla="*/ 46 w 66"/>
                <a:gd name="T15" fmla="*/ 16 h 64"/>
                <a:gd name="T16" fmla="*/ 21 w 66"/>
                <a:gd name="T17" fmla="*/ 16 h 64"/>
                <a:gd name="T18" fmla="*/ 11 w 66"/>
                <a:gd name="T19" fmla="*/ 37 h 64"/>
                <a:gd name="T20" fmla="*/ 24 w 66"/>
                <a:gd name="T21" fmla="*/ 52 h 64"/>
                <a:gd name="T22" fmla="*/ 32 w 66"/>
                <a:gd name="T23"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4">
                  <a:moveTo>
                    <a:pt x="32" y="34"/>
                  </a:moveTo>
                  <a:cubicBezTo>
                    <a:pt x="35" y="42"/>
                    <a:pt x="37" y="48"/>
                    <a:pt x="39" y="54"/>
                  </a:cubicBezTo>
                  <a:cubicBezTo>
                    <a:pt x="24" y="64"/>
                    <a:pt x="13" y="62"/>
                    <a:pt x="7" y="47"/>
                  </a:cubicBezTo>
                  <a:cubicBezTo>
                    <a:pt x="0" y="32"/>
                    <a:pt x="1" y="18"/>
                    <a:pt x="16" y="9"/>
                  </a:cubicBezTo>
                  <a:cubicBezTo>
                    <a:pt x="30" y="1"/>
                    <a:pt x="45" y="0"/>
                    <a:pt x="55" y="14"/>
                  </a:cubicBezTo>
                  <a:cubicBezTo>
                    <a:pt x="64" y="26"/>
                    <a:pt x="66" y="39"/>
                    <a:pt x="49" y="49"/>
                  </a:cubicBezTo>
                  <a:cubicBezTo>
                    <a:pt x="51" y="45"/>
                    <a:pt x="54" y="42"/>
                    <a:pt x="54" y="38"/>
                  </a:cubicBezTo>
                  <a:cubicBezTo>
                    <a:pt x="52" y="31"/>
                    <a:pt x="51" y="19"/>
                    <a:pt x="46" y="16"/>
                  </a:cubicBezTo>
                  <a:cubicBezTo>
                    <a:pt x="40" y="12"/>
                    <a:pt x="28" y="13"/>
                    <a:pt x="21" y="16"/>
                  </a:cubicBezTo>
                  <a:cubicBezTo>
                    <a:pt x="15" y="19"/>
                    <a:pt x="11" y="30"/>
                    <a:pt x="11" y="37"/>
                  </a:cubicBezTo>
                  <a:cubicBezTo>
                    <a:pt x="11" y="42"/>
                    <a:pt x="19" y="47"/>
                    <a:pt x="24" y="52"/>
                  </a:cubicBezTo>
                  <a:cubicBezTo>
                    <a:pt x="26" y="47"/>
                    <a:pt x="28" y="42"/>
                    <a:pt x="3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userDrawn="1"/>
          </p:nvSpPr>
          <p:spPr bwMode="auto">
            <a:xfrm>
              <a:off x="4688" y="2934"/>
              <a:ext cx="122" cy="141"/>
            </a:xfrm>
            <a:custGeom>
              <a:avLst/>
              <a:gdLst>
                <a:gd name="T0" fmla="*/ 64 w 64"/>
                <a:gd name="T1" fmla="*/ 49 h 74"/>
                <a:gd name="T2" fmla="*/ 26 w 64"/>
                <a:gd name="T3" fmla="*/ 69 h 74"/>
                <a:gd name="T4" fmla="*/ 0 w 64"/>
                <a:gd name="T5" fmla="*/ 18 h 74"/>
                <a:gd name="T6" fmla="*/ 36 w 64"/>
                <a:gd name="T7" fmla="*/ 0 h 74"/>
                <a:gd name="T8" fmla="*/ 38 w 64"/>
                <a:gd name="T9" fmla="*/ 4 h 74"/>
                <a:gd name="T10" fmla="*/ 11 w 64"/>
                <a:gd name="T11" fmla="*/ 21 h 74"/>
                <a:gd name="T12" fmla="*/ 49 w 64"/>
                <a:gd name="T13" fmla="*/ 27 h 74"/>
                <a:gd name="T14" fmla="*/ 22 w 64"/>
                <a:gd name="T15" fmla="*/ 43 h 74"/>
                <a:gd name="T16" fmla="*/ 64 w 64"/>
                <a:gd name="T17" fmla="*/ 4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64" y="49"/>
                  </a:moveTo>
                  <a:cubicBezTo>
                    <a:pt x="51" y="56"/>
                    <a:pt x="39" y="62"/>
                    <a:pt x="26" y="69"/>
                  </a:cubicBezTo>
                  <a:cubicBezTo>
                    <a:pt x="17" y="52"/>
                    <a:pt x="9" y="36"/>
                    <a:pt x="0" y="18"/>
                  </a:cubicBezTo>
                  <a:cubicBezTo>
                    <a:pt x="12" y="12"/>
                    <a:pt x="24" y="6"/>
                    <a:pt x="36" y="0"/>
                  </a:cubicBezTo>
                  <a:cubicBezTo>
                    <a:pt x="37" y="1"/>
                    <a:pt x="37" y="3"/>
                    <a:pt x="38" y="4"/>
                  </a:cubicBezTo>
                  <a:cubicBezTo>
                    <a:pt x="30" y="10"/>
                    <a:pt x="21" y="15"/>
                    <a:pt x="11" y="21"/>
                  </a:cubicBezTo>
                  <a:cubicBezTo>
                    <a:pt x="20" y="48"/>
                    <a:pt x="35" y="19"/>
                    <a:pt x="49" y="27"/>
                  </a:cubicBezTo>
                  <a:cubicBezTo>
                    <a:pt x="39" y="32"/>
                    <a:pt x="31" y="37"/>
                    <a:pt x="22" y="43"/>
                  </a:cubicBezTo>
                  <a:cubicBezTo>
                    <a:pt x="32" y="74"/>
                    <a:pt x="50" y="39"/>
                    <a:pt x="6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8"/>
            <p:cNvSpPr>
              <a:spLocks/>
            </p:cNvSpPr>
            <p:nvPr userDrawn="1"/>
          </p:nvSpPr>
          <p:spPr bwMode="auto">
            <a:xfrm>
              <a:off x="3838" y="2926"/>
              <a:ext cx="123" cy="142"/>
            </a:xfrm>
            <a:custGeom>
              <a:avLst/>
              <a:gdLst>
                <a:gd name="T0" fmla="*/ 27 w 64"/>
                <a:gd name="T1" fmla="*/ 3 h 74"/>
                <a:gd name="T2" fmla="*/ 64 w 64"/>
                <a:gd name="T3" fmla="*/ 24 h 74"/>
                <a:gd name="T4" fmla="*/ 23 w 64"/>
                <a:gd name="T5" fmla="*/ 27 h 74"/>
                <a:gd name="T6" fmla="*/ 48 w 64"/>
                <a:gd name="T7" fmla="*/ 45 h 74"/>
                <a:gd name="T8" fmla="*/ 46 w 64"/>
                <a:gd name="T9" fmla="*/ 48 h 74"/>
                <a:gd name="T10" fmla="*/ 19 w 64"/>
                <a:gd name="T11" fmla="*/ 35 h 74"/>
                <a:gd name="T12" fmla="*/ 10 w 64"/>
                <a:gd name="T13" fmla="*/ 51 h 74"/>
                <a:gd name="T14" fmla="*/ 39 w 64"/>
                <a:gd name="T15" fmla="*/ 69 h 74"/>
                <a:gd name="T16" fmla="*/ 37 w 64"/>
                <a:gd name="T17" fmla="*/ 74 h 74"/>
                <a:gd name="T18" fmla="*/ 0 w 64"/>
                <a:gd name="T19" fmla="*/ 54 h 74"/>
                <a:gd name="T20" fmla="*/ 27 w 64"/>
                <a:gd name="T21" fmla="*/ 4 h 74"/>
                <a:gd name="T22" fmla="*/ 27 w 64"/>
                <a:gd name="T23"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4">
                  <a:moveTo>
                    <a:pt x="27" y="3"/>
                  </a:moveTo>
                  <a:cubicBezTo>
                    <a:pt x="39" y="10"/>
                    <a:pt x="50" y="17"/>
                    <a:pt x="64" y="24"/>
                  </a:cubicBezTo>
                  <a:cubicBezTo>
                    <a:pt x="49" y="33"/>
                    <a:pt x="35" y="0"/>
                    <a:pt x="23" y="27"/>
                  </a:cubicBezTo>
                  <a:cubicBezTo>
                    <a:pt x="32" y="33"/>
                    <a:pt x="40" y="39"/>
                    <a:pt x="48" y="45"/>
                  </a:cubicBezTo>
                  <a:cubicBezTo>
                    <a:pt x="47" y="46"/>
                    <a:pt x="47" y="47"/>
                    <a:pt x="46" y="48"/>
                  </a:cubicBezTo>
                  <a:cubicBezTo>
                    <a:pt x="37" y="44"/>
                    <a:pt x="29" y="40"/>
                    <a:pt x="19" y="35"/>
                  </a:cubicBezTo>
                  <a:cubicBezTo>
                    <a:pt x="16" y="41"/>
                    <a:pt x="13" y="45"/>
                    <a:pt x="10" y="51"/>
                  </a:cubicBezTo>
                  <a:cubicBezTo>
                    <a:pt x="21" y="58"/>
                    <a:pt x="30" y="63"/>
                    <a:pt x="39" y="69"/>
                  </a:cubicBezTo>
                  <a:cubicBezTo>
                    <a:pt x="38" y="71"/>
                    <a:pt x="38" y="72"/>
                    <a:pt x="37" y="74"/>
                  </a:cubicBezTo>
                  <a:cubicBezTo>
                    <a:pt x="25" y="67"/>
                    <a:pt x="13" y="61"/>
                    <a:pt x="0" y="54"/>
                  </a:cubicBezTo>
                  <a:cubicBezTo>
                    <a:pt x="9" y="36"/>
                    <a:pt x="18" y="20"/>
                    <a:pt x="27" y="4"/>
                  </a:cubicBezTo>
                  <a:lnTo>
                    <a:pt x="2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9"/>
            <p:cNvSpPr>
              <a:spLocks noEditPoints="1"/>
            </p:cNvSpPr>
            <p:nvPr userDrawn="1"/>
          </p:nvSpPr>
          <p:spPr bwMode="auto">
            <a:xfrm>
              <a:off x="5190" y="2210"/>
              <a:ext cx="112" cy="109"/>
            </a:xfrm>
            <a:custGeom>
              <a:avLst/>
              <a:gdLst>
                <a:gd name="T0" fmla="*/ 30 w 59"/>
                <a:gd name="T1" fmla="*/ 56 h 57"/>
                <a:gd name="T2" fmla="*/ 0 w 59"/>
                <a:gd name="T3" fmla="*/ 28 h 57"/>
                <a:gd name="T4" fmla="*/ 29 w 59"/>
                <a:gd name="T5" fmla="*/ 1 h 57"/>
                <a:gd name="T6" fmla="*/ 59 w 59"/>
                <a:gd name="T7" fmla="*/ 29 h 57"/>
                <a:gd name="T8" fmla="*/ 30 w 59"/>
                <a:gd name="T9" fmla="*/ 56 h 57"/>
                <a:gd name="T10" fmla="*/ 30 w 59"/>
                <a:gd name="T11" fmla="*/ 57 h 57"/>
                <a:gd name="T12" fmla="*/ 51 w 59"/>
                <a:gd name="T13" fmla="*/ 28 h 57"/>
                <a:gd name="T14" fmla="*/ 29 w 59"/>
                <a:gd name="T15" fmla="*/ 9 h 57"/>
                <a:gd name="T16" fmla="*/ 7 w 59"/>
                <a:gd name="T17" fmla="*/ 28 h 57"/>
                <a:gd name="T18" fmla="*/ 30 w 59"/>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7">
                  <a:moveTo>
                    <a:pt x="30" y="56"/>
                  </a:moveTo>
                  <a:cubicBezTo>
                    <a:pt x="12" y="55"/>
                    <a:pt x="0" y="44"/>
                    <a:pt x="0" y="28"/>
                  </a:cubicBezTo>
                  <a:cubicBezTo>
                    <a:pt x="0" y="12"/>
                    <a:pt x="12" y="0"/>
                    <a:pt x="29" y="1"/>
                  </a:cubicBezTo>
                  <a:cubicBezTo>
                    <a:pt x="46" y="1"/>
                    <a:pt x="59" y="14"/>
                    <a:pt x="59" y="29"/>
                  </a:cubicBezTo>
                  <a:cubicBezTo>
                    <a:pt x="58" y="44"/>
                    <a:pt x="46" y="56"/>
                    <a:pt x="30" y="56"/>
                  </a:cubicBezTo>
                  <a:close/>
                  <a:moveTo>
                    <a:pt x="30" y="57"/>
                  </a:moveTo>
                  <a:cubicBezTo>
                    <a:pt x="40" y="44"/>
                    <a:pt x="50" y="36"/>
                    <a:pt x="51" y="28"/>
                  </a:cubicBezTo>
                  <a:cubicBezTo>
                    <a:pt x="53" y="15"/>
                    <a:pt x="41" y="9"/>
                    <a:pt x="29" y="9"/>
                  </a:cubicBezTo>
                  <a:cubicBezTo>
                    <a:pt x="16" y="8"/>
                    <a:pt x="5" y="15"/>
                    <a:pt x="7" y="28"/>
                  </a:cubicBezTo>
                  <a:cubicBezTo>
                    <a:pt x="9" y="37"/>
                    <a:pt x="19" y="44"/>
                    <a:pt x="3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0"/>
            <p:cNvSpPr>
              <a:spLocks/>
            </p:cNvSpPr>
            <p:nvPr userDrawn="1"/>
          </p:nvSpPr>
          <p:spPr bwMode="auto">
            <a:xfrm>
              <a:off x="4835" y="2834"/>
              <a:ext cx="129" cy="134"/>
            </a:xfrm>
            <a:custGeom>
              <a:avLst/>
              <a:gdLst>
                <a:gd name="T0" fmla="*/ 35 w 68"/>
                <a:gd name="T1" fmla="*/ 5 h 70"/>
                <a:gd name="T2" fmla="*/ 9 w 68"/>
                <a:gd name="T3" fmla="*/ 25 h 70"/>
                <a:gd name="T4" fmla="*/ 22 w 68"/>
                <a:gd name="T5" fmla="*/ 39 h 70"/>
                <a:gd name="T6" fmla="*/ 45 w 68"/>
                <a:gd name="T7" fmla="*/ 20 h 70"/>
                <a:gd name="T8" fmla="*/ 48 w 68"/>
                <a:gd name="T9" fmla="*/ 23 h 70"/>
                <a:gd name="T10" fmla="*/ 25 w 68"/>
                <a:gd name="T11" fmla="*/ 42 h 70"/>
                <a:gd name="T12" fmla="*/ 38 w 68"/>
                <a:gd name="T13" fmla="*/ 59 h 70"/>
                <a:gd name="T14" fmla="*/ 65 w 68"/>
                <a:gd name="T15" fmla="*/ 38 h 70"/>
                <a:gd name="T16" fmla="*/ 68 w 68"/>
                <a:gd name="T17" fmla="*/ 41 h 70"/>
                <a:gd name="T18" fmla="*/ 38 w 68"/>
                <a:gd name="T19" fmla="*/ 70 h 70"/>
                <a:gd name="T20" fmla="*/ 0 w 68"/>
                <a:gd name="T21" fmla="*/ 27 h 70"/>
                <a:gd name="T22" fmla="*/ 30 w 68"/>
                <a:gd name="T23" fmla="*/ 0 h 70"/>
                <a:gd name="T24" fmla="*/ 35 w 68"/>
                <a:gd name="T25"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70">
                  <a:moveTo>
                    <a:pt x="35" y="5"/>
                  </a:moveTo>
                  <a:cubicBezTo>
                    <a:pt x="26" y="12"/>
                    <a:pt x="18" y="18"/>
                    <a:pt x="9" y="25"/>
                  </a:cubicBezTo>
                  <a:cubicBezTo>
                    <a:pt x="15" y="31"/>
                    <a:pt x="18" y="35"/>
                    <a:pt x="22" y="39"/>
                  </a:cubicBezTo>
                  <a:cubicBezTo>
                    <a:pt x="30" y="32"/>
                    <a:pt x="38" y="26"/>
                    <a:pt x="45" y="20"/>
                  </a:cubicBezTo>
                  <a:cubicBezTo>
                    <a:pt x="46" y="21"/>
                    <a:pt x="47" y="22"/>
                    <a:pt x="48" y="23"/>
                  </a:cubicBezTo>
                  <a:cubicBezTo>
                    <a:pt x="40" y="29"/>
                    <a:pt x="33" y="35"/>
                    <a:pt x="25" y="42"/>
                  </a:cubicBezTo>
                  <a:cubicBezTo>
                    <a:pt x="30" y="49"/>
                    <a:pt x="34" y="54"/>
                    <a:pt x="38" y="59"/>
                  </a:cubicBezTo>
                  <a:cubicBezTo>
                    <a:pt x="48" y="51"/>
                    <a:pt x="56" y="45"/>
                    <a:pt x="65" y="38"/>
                  </a:cubicBezTo>
                  <a:cubicBezTo>
                    <a:pt x="66" y="39"/>
                    <a:pt x="67" y="40"/>
                    <a:pt x="68" y="41"/>
                  </a:cubicBezTo>
                  <a:cubicBezTo>
                    <a:pt x="59" y="51"/>
                    <a:pt x="49" y="60"/>
                    <a:pt x="38" y="70"/>
                  </a:cubicBezTo>
                  <a:cubicBezTo>
                    <a:pt x="25" y="55"/>
                    <a:pt x="13" y="42"/>
                    <a:pt x="0" y="27"/>
                  </a:cubicBezTo>
                  <a:cubicBezTo>
                    <a:pt x="11" y="17"/>
                    <a:pt x="20" y="9"/>
                    <a:pt x="30" y="0"/>
                  </a:cubicBezTo>
                  <a:cubicBezTo>
                    <a:pt x="31" y="2"/>
                    <a:pt x="33" y="4"/>
                    <a:pt x="3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1"/>
            <p:cNvSpPr>
              <a:spLocks/>
            </p:cNvSpPr>
            <p:nvPr userDrawn="1"/>
          </p:nvSpPr>
          <p:spPr bwMode="auto">
            <a:xfrm>
              <a:off x="3359" y="1919"/>
              <a:ext cx="113" cy="88"/>
            </a:xfrm>
            <a:custGeom>
              <a:avLst/>
              <a:gdLst>
                <a:gd name="T0" fmla="*/ 40 w 59"/>
                <a:gd name="T1" fmla="*/ 44 h 46"/>
                <a:gd name="T2" fmla="*/ 48 w 59"/>
                <a:gd name="T3" fmla="*/ 36 h 46"/>
                <a:gd name="T4" fmla="*/ 48 w 59"/>
                <a:gd name="T5" fmla="*/ 17 h 46"/>
                <a:gd name="T6" fmla="*/ 34 w 59"/>
                <a:gd name="T7" fmla="*/ 26 h 46"/>
                <a:gd name="T8" fmla="*/ 12 w 59"/>
                <a:gd name="T9" fmla="*/ 45 h 46"/>
                <a:gd name="T10" fmla="*/ 0 w 59"/>
                <a:gd name="T11" fmla="*/ 24 h 46"/>
                <a:gd name="T12" fmla="*/ 23 w 59"/>
                <a:gd name="T13" fmla="*/ 0 h 46"/>
                <a:gd name="T14" fmla="*/ 7 w 59"/>
                <a:gd name="T15" fmla="*/ 23 h 46"/>
                <a:gd name="T16" fmla="*/ 12 w 59"/>
                <a:gd name="T17" fmla="*/ 36 h 46"/>
                <a:gd name="T18" fmla="*/ 24 w 59"/>
                <a:gd name="T19" fmla="*/ 29 h 46"/>
                <a:gd name="T20" fmla="*/ 28 w 59"/>
                <a:gd name="T21" fmla="*/ 23 h 46"/>
                <a:gd name="T22" fmla="*/ 48 w 59"/>
                <a:gd name="T23" fmla="*/ 8 h 46"/>
                <a:gd name="T24" fmla="*/ 58 w 59"/>
                <a:gd name="T25" fmla="*/ 25 h 46"/>
                <a:gd name="T26" fmla="*/ 40 w 59"/>
                <a:gd name="T2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6">
                  <a:moveTo>
                    <a:pt x="40" y="44"/>
                  </a:moveTo>
                  <a:cubicBezTo>
                    <a:pt x="42" y="42"/>
                    <a:pt x="47" y="39"/>
                    <a:pt x="48" y="36"/>
                  </a:cubicBezTo>
                  <a:cubicBezTo>
                    <a:pt x="49" y="30"/>
                    <a:pt x="48" y="23"/>
                    <a:pt x="48" y="17"/>
                  </a:cubicBezTo>
                  <a:cubicBezTo>
                    <a:pt x="44" y="20"/>
                    <a:pt x="39" y="23"/>
                    <a:pt x="34" y="26"/>
                  </a:cubicBezTo>
                  <a:cubicBezTo>
                    <a:pt x="27" y="32"/>
                    <a:pt x="20" y="38"/>
                    <a:pt x="12" y="45"/>
                  </a:cubicBezTo>
                  <a:cubicBezTo>
                    <a:pt x="8" y="38"/>
                    <a:pt x="1" y="31"/>
                    <a:pt x="0" y="24"/>
                  </a:cubicBezTo>
                  <a:cubicBezTo>
                    <a:pt x="0" y="12"/>
                    <a:pt x="6" y="2"/>
                    <a:pt x="23" y="0"/>
                  </a:cubicBezTo>
                  <a:cubicBezTo>
                    <a:pt x="17" y="9"/>
                    <a:pt x="11" y="15"/>
                    <a:pt x="7" y="23"/>
                  </a:cubicBezTo>
                  <a:cubicBezTo>
                    <a:pt x="6" y="26"/>
                    <a:pt x="10" y="32"/>
                    <a:pt x="12" y="36"/>
                  </a:cubicBezTo>
                  <a:cubicBezTo>
                    <a:pt x="16" y="34"/>
                    <a:pt x="20" y="32"/>
                    <a:pt x="24" y="29"/>
                  </a:cubicBezTo>
                  <a:cubicBezTo>
                    <a:pt x="26" y="28"/>
                    <a:pt x="26" y="24"/>
                    <a:pt x="28" y="23"/>
                  </a:cubicBezTo>
                  <a:cubicBezTo>
                    <a:pt x="34" y="17"/>
                    <a:pt x="41" y="13"/>
                    <a:pt x="48" y="8"/>
                  </a:cubicBezTo>
                  <a:cubicBezTo>
                    <a:pt x="52" y="14"/>
                    <a:pt x="58" y="19"/>
                    <a:pt x="58" y="25"/>
                  </a:cubicBezTo>
                  <a:cubicBezTo>
                    <a:pt x="59" y="36"/>
                    <a:pt x="55" y="46"/>
                    <a:pt x="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2"/>
            <p:cNvSpPr>
              <a:spLocks noEditPoints="1"/>
            </p:cNvSpPr>
            <p:nvPr userDrawn="1"/>
          </p:nvSpPr>
          <p:spPr bwMode="auto">
            <a:xfrm>
              <a:off x="4440" y="3031"/>
              <a:ext cx="108" cy="115"/>
            </a:xfrm>
            <a:custGeom>
              <a:avLst/>
              <a:gdLst>
                <a:gd name="T0" fmla="*/ 29 w 57"/>
                <a:gd name="T1" fmla="*/ 59 h 60"/>
                <a:gd name="T2" fmla="*/ 1 w 57"/>
                <a:gd name="T3" fmla="*/ 30 h 60"/>
                <a:gd name="T4" fmla="*/ 28 w 57"/>
                <a:gd name="T5" fmla="*/ 0 h 60"/>
                <a:gd name="T6" fmla="*/ 55 w 57"/>
                <a:gd name="T7" fmla="*/ 31 h 60"/>
                <a:gd name="T8" fmla="*/ 29 w 57"/>
                <a:gd name="T9" fmla="*/ 59 h 60"/>
                <a:gd name="T10" fmla="*/ 57 w 57"/>
                <a:gd name="T11" fmla="*/ 34 h 60"/>
                <a:gd name="T12" fmla="*/ 28 w 57"/>
                <a:gd name="T13" fmla="*/ 8 h 60"/>
                <a:gd name="T14" fmla="*/ 8 w 57"/>
                <a:gd name="T15" fmla="*/ 27 h 60"/>
                <a:gd name="T16" fmla="*/ 27 w 57"/>
                <a:gd name="T17" fmla="*/ 52 h 60"/>
                <a:gd name="T18" fmla="*/ 57 w 57"/>
                <a:gd name="T1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60">
                  <a:moveTo>
                    <a:pt x="29" y="59"/>
                  </a:moveTo>
                  <a:cubicBezTo>
                    <a:pt x="13" y="60"/>
                    <a:pt x="2" y="48"/>
                    <a:pt x="1" y="30"/>
                  </a:cubicBezTo>
                  <a:cubicBezTo>
                    <a:pt x="0" y="13"/>
                    <a:pt x="12" y="0"/>
                    <a:pt x="28" y="0"/>
                  </a:cubicBezTo>
                  <a:cubicBezTo>
                    <a:pt x="43" y="1"/>
                    <a:pt x="55" y="14"/>
                    <a:pt x="55" y="31"/>
                  </a:cubicBezTo>
                  <a:cubicBezTo>
                    <a:pt x="56" y="47"/>
                    <a:pt x="44" y="59"/>
                    <a:pt x="29" y="59"/>
                  </a:cubicBezTo>
                  <a:close/>
                  <a:moveTo>
                    <a:pt x="57" y="34"/>
                  </a:moveTo>
                  <a:cubicBezTo>
                    <a:pt x="44" y="22"/>
                    <a:pt x="37" y="11"/>
                    <a:pt x="28" y="8"/>
                  </a:cubicBezTo>
                  <a:cubicBezTo>
                    <a:pt x="17" y="5"/>
                    <a:pt x="8" y="14"/>
                    <a:pt x="8" y="27"/>
                  </a:cubicBezTo>
                  <a:cubicBezTo>
                    <a:pt x="8" y="40"/>
                    <a:pt x="13" y="52"/>
                    <a:pt x="27" y="52"/>
                  </a:cubicBezTo>
                  <a:cubicBezTo>
                    <a:pt x="35" y="52"/>
                    <a:pt x="43" y="43"/>
                    <a:pt x="5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3"/>
            <p:cNvSpPr>
              <a:spLocks noEditPoints="1"/>
            </p:cNvSpPr>
            <p:nvPr userDrawn="1"/>
          </p:nvSpPr>
          <p:spPr bwMode="auto">
            <a:xfrm>
              <a:off x="5163" y="1861"/>
              <a:ext cx="116" cy="111"/>
            </a:xfrm>
            <a:custGeom>
              <a:avLst/>
              <a:gdLst>
                <a:gd name="T0" fmla="*/ 0 w 61"/>
                <a:gd name="T1" fmla="*/ 58 h 58"/>
                <a:gd name="T2" fmla="*/ 6 w 61"/>
                <a:gd name="T3" fmla="*/ 16 h 58"/>
                <a:gd name="T4" fmla="*/ 30 w 61"/>
                <a:gd name="T5" fmla="*/ 21 h 58"/>
                <a:gd name="T6" fmla="*/ 53 w 61"/>
                <a:gd name="T7" fmla="*/ 0 h 58"/>
                <a:gd name="T8" fmla="*/ 37 w 61"/>
                <a:gd name="T9" fmla="*/ 44 h 58"/>
                <a:gd name="T10" fmla="*/ 60 w 61"/>
                <a:gd name="T11" fmla="*/ 42 h 58"/>
                <a:gd name="T12" fmla="*/ 61 w 61"/>
                <a:gd name="T13" fmla="*/ 47 h 58"/>
                <a:gd name="T14" fmla="*/ 0 w 61"/>
                <a:gd name="T15" fmla="*/ 58 h 58"/>
                <a:gd name="T16" fmla="*/ 34 w 61"/>
                <a:gd name="T17" fmla="*/ 42 h 58"/>
                <a:gd name="T18" fmla="*/ 12 w 61"/>
                <a:gd name="T19" fmla="*/ 20 h 58"/>
                <a:gd name="T20" fmla="*/ 7 w 61"/>
                <a:gd name="T21" fmla="*/ 40 h 58"/>
                <a:gd name="T22" fmla="*/ 34 w 61"/>
                <a:gd name="T23"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58">
                  <a:moveTo>
                    <a:pt x="0" y="58"/>
                  </a:moveTo>
                  <a:cubicBezTo>
                    <a:pt x="2" y="42"/>
                    <a:pt x="2" y="28"/>
                    <a:pt x="6" y="16"/>
                  </a:cubicBezTo>
                  <a:cubicBezTo>
                    <a:pt x="6" y="14"/>
                    <a:pt x="21" y="16"/>
                    <a:pt x="30" y="21"/>
                  </a:cubicBezTo>
                  <a:cubicBezTo>
                    <a:pt x="37" y="15"/>
                    <a:pt x="44" y="9"/>
                    <a:pt x="53" y="0"/>
                  </a:cubicBezTo>
                  <a:cubicBezTo>
                    <a:pt x="53" y="19"/>
                    <a:pt x="24" y="22"/>
                    <a:pt x="37" y="44"/>
                  </a:cubicBezTo>
                  <a:cubicBezTo>
                    <a:pt x="44" y="43"/>
                    <a:pt x="52" y="43"/>
                    <a:pt x="60" y="42"/>
                  </a:cubicBezTo>
                  <a:cubicBezTo>
                    <a:pt x="60" y="44"/>
                    <a:pt x="61" y="45"/>
                    <a:pt x="61" y="47"/>
                  </a:cubicBezTo>
                  <a:cubicBezTo>
                    <a:pt x="43" y="50"/>
                    <a:pt x="24" y="54"/>
                    <a:pt x="0" y="58"/>
                  </a:cubicBezTo>
                  <a:close/>
                  <a:moveTo>
                    <a:pt x="34" y="42"/>
                  </a:moveTo>
                  <a:cubicBezTo>
                    <a:pt x="25" y="33"/>
                    <a:pt x="19" y="27"/>
                    <a:pt x="12" y="20"/>
                  </a:cubicBezTo>
                  <a:cubicBezTo>
                    <a:pt x="10" y="27"/>
                    <a:pt x="6" y="33"/>
                    <a:pt x="7" y="40"/>
                  </a:cubicBezTo>
                  <a:cubicBezTo>
                    <a:pt x="9" y="54"/>
                    <a:pt x="18" y="49"/>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4"/>
            <p:cNvSpPr>
              <a:spLocks/>
            </p:cNvSpPr>
            <p:nvPr userDrawn="1"/>
          </p:nvSpPr>
          <p:spPr bwMode="auto">
            <a:xfrm>
              <a:off x="4043" y="3012"/>
              <a:ext cx="91" cy="119"/>
            </a:xfrm>
            <a:custGeom>
              <a:avLst/>
              <a:gdLst>
                <a:gd name="T0" fmla="*/ 4 w 48"/>
                <a:gd name="T1" fmla="*/ 39 h 62"/>
                <a:gd name="T2" fmla="*/ 11 w 48"/>
                <a:gd name="T3" fmla="*/ 50 h 62"/>
                <a:gd name="T4" fmla="*/ 29 w 48"/>
                <a:gd name="T5" fmla="*/ 55 h 62"/>
                <a:gd name="T6" fmla="*/ 35 w 48"/>
                <a:gd name="T7" fmla="*/ 48 h 62"/>
                <a:gd name="T8" fmla="*/ 24 w 48"/>
                <a:gd name="T9" fmla="*/ 36 h 62"/>
                <a:gd name="T10" fmla="*/ 19 w 48"/>
                <a:gd name="T11" fmla="*/ 33 h 62"/>
                <a:gd name="T12" fmla="*/ 9 w 48"/>
                <a:gd name="T13" fmla="*/ 12 h 62"/>
                <a:gd name="T14" fmla="*/ 33 w 48"/>
                <a:gd name="T15" fmla="*/ 5 h 62"/>
                <a:gd name="T16" fmla="*/ 48 w 48"/>
                <a:gd name="T17" fmla="*/ 22 h 62"/>
                <a:gd name="T18" fmla="*/ 13 w 48"/>
                <a:gd name="T19" fmla="*/ 17 h 62"/>
                <a:gd name="T20" fmla="*/ 28 w 48"/>
                <a:gd name="T21" fmla="*/ 29 h 62"/>
                <a:gd name="T22" fmla="*/ 42 w 48"/>
                <a:gd name="T23" fmla="*/ 50 h 62"/>
                <a:gd name="T24" fmla="*/ 29 w 48"/>
                <a:gd name="T25" fmla="*/ 62 h 62"/>
                <a:gd name="T26" fmla="*/ 3 w 48"/>
                <a:gd name="T27" fmla="*/ 52 h 62"/>
                <a:gd name="T28" fmla="*/ 0 w 48"/>
                <a:gd name="T29" fmla="*/ 40 h 62"/>
                <a:gd name="T30" fmla="*/ 4 w 48"/>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62">
                  <a:moveTo>
                    <a:pt x="4" y="39"/>
                  </a:moveTo>
                  <a:cubicBezTo>
                    <a:pt x="6" y="43"/>
                    <a:pt x="8" y="48"/>
                    <a:pt x="11" y="50"/>
                  </a:cubicBezTo>
                  <a:cubicBezTo>
                    <a:pt x="16" y="53"/>
                    <a:pt x="23" y="54"/>
                    <a:pt x="29" y="55"/>
                  </a:cubicBezTo>
                  <a:cubicBezTo>
                    <a:pt x="31" y="55"/>
                    <a:pt x="36" y="49"/>
                    <a:pt x="35" y="48"/>
                  </a:cubicBezTo>
                  <a:cubicBezTo>
                    <a:pt x="32" y="44"/>
                    <a:pt x="28" y="40"/>
                    <a:pt x="24" y="36"/>
                  </a:cubicBezTo>
                  <a:cubicBezTo>
                    <a:pt x="23" y="34"/>
                    <a:pt x="20" y="34"/>
                    <a:pt x="19" y="33"/>
                  </a:cubicBezTo>
                  <a:cubicBezTo>
                    <a:pt x="16" y="26"/>
                    <a:pt x="12" y="19"/>
                    <a:pt x="9" y="12"/>
                  </a:cubicBezTo>
                  <a:cubicBezTo>
                    <a:pt x="17" y="10"/>
                    <a:pt x="25" y="4"/>
                    <a:pt x="33" y="5"/>
                  </a:cubicBezTo>
                  <a:cubicBezTo>
                    <a:pt x="39" y="6"/>
                    <a:pt x="44" y="15"/>
                    <a:pt x="48" y="22"/>
                  </a:cubicBezTo>
                  <a:cubicBezTo>
                    <a:pt x="36" y="18"/>
                    <a:pt x="30" y="0"/>
                    <a:pt x="13" y="17"/>
                  </a:cubicBezTo>
                  <a:cubicBezTo>
                    <a:pt x="19" y="22"/>
                    <a:pt x="24" y="25"/>
                    <a:pt x="28" y="29"/>
                  </a:cubicBezTo>
                  <a:cubicBezTo>
                    <a:pt x="34" y="35"/>
                    <a:pt x="40" y="42"/>
                    <a:pt x="42" y="50"/>
                  </a:cubicBezTo>
                  <a:cubicBezTo>
                    <a:pt x="43" y="52"/>
                    <a:pt x="34" y="62"/>
                    <a:pt x="29" y="62"/>
                  </a:cubicBezTo>
                  <a:cubicBezTo>
                    <a:pt x="20" y="61"/>
                    <a:pt x="11" y="56"/>
                    <a:pt x="3" y="52"/>
                  </a:cubicBezTo>
                  <a:cubicBezTo>
                    <a:pt x="0" y="50"/>
                    <a:pt x="1" y="44"/>
                    <a:pt x="0" y="40"/>
                  </a:cubicBezTo>
                  <a:cubicBezTo>
                    <a:pt x="1" y="40"/>
                    <a:pt x="2" y="39"/>
                    <a:pt x="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5"/>
            <p:cNvSpPr>
              <a:spLocks/>
            </p:cNvSpPr>
            <p:nvPr userDrawn="1"/>
          </p:nvSpPr>
          <p:spPr bwMode="auto">
            <a:xfrm>
              <a:off x="3344" y="2024"/>
              <a:ext cx="111" cy="96"/>
            </a:xfrm>
            <a:custGeom>
              <a:avLst/>
              <a:gdLst>
                <a:gd name="T0" fmla="*/ 28 w 58"/>
                <a:gd name="T1" fmla="*/ 11 h 50"/>
                <a:gd name="T2" fmla="*/ 4 w 58"/>
                <a:gd name="T3" fmla="*/ 6 h 50"/>
                <a:gd name="T4" fmla="*/ 5 w 58"/>
                <a:gd name="T5" fmla="*/ 0 h 50"/>
                <a:gd name="T6" fmla="*/ 58 w 58"/>
                <a:gd name="T7" fmla="*/ 5 h 50"/>
                <a:gd name="T8" fmla="*/ 57 w 58"/>
                <a:gd name="T9" fmla="*/ 10 h 50"/>
                <a:gd name="T10" fmla="*/ 36 w 58"/>
                <a:gd name="T11" fmla="*/ 13 h 50"/>
                <a:gd name="T12" fmla="*/ 32 w 58"/>
                <a:gd name="T13" fmla="*/ 38 h 50"/>
                <a:gd name="T14" fmla="*/ 54 w 58"/>
                <a:gd name="T15" fmla="*/ 45 h 50"/>
                <a:gd name="T16" fmla="*/ 53 w 58"/>
                <a:gd name="T17" fmla="*/ 50 h 50"/>
                <a:gd name="T18" fmla="*/ 0 w 58"/>
                <a:gd name="T19" fmla="*/ 44 h 50"/>
                <a:gd name="T20" fmla="*/ 0 w 58"/>
                <a:gd name="T21" fmla="*/ 40 h 50"/>
                <a:gd name="T22" fmla="*/ 26 w 58"/>
                <a:gd name="T23" fmla="*/ 40 h 50"/>
                <a:gd name="T24" fmla="*/ 28 w 58"/>
                <a:gd name="T25"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0">
                  <a:moveTo>
                    <a:pt x="28" y="11"/>
                  </a:moveTo>
                  <a:cubicBezTo>
                    <a:pt x="19" y="9"/>
                    <a:pt x="12" y="7"/>
                    <a:pt x="4" y="6"/>
                  </a:cubicBezTo>
                  <a:cubicBezTo>
                    <a:pt x="4" y="4"/>
                    <a:pt x="5" y="2"/>
                    <a:pt x="5" y="0"/>
                  </a:cubicBezTo>
                  <a:cubicBezTo>
                    <a:pt x="22" y="2"/>
                    <a:pt x="40" y="4"/>
                    <a:pt x="58" y="5"/>
                  </a:cubicBezTo>
                  <a:cubicBezTo>
                    <a:pt x="57" y="7"/>
                    <a:pt x="57" y="9"/>
                    <a:pt x="57" y="10"/>
                  </a:cubicBezTo>
                  <a:cubicBezTo>
                    <a:pt x="51" y="11"/>
                    <a:pt x="44" y="12"/>
                    <a:pt x="36" y="13"/>
                  </a:cubicBezTo>
                  <a:cubicBezTo>
                    <a:pt x="35" y="21"/>
                    <a:pt x="34" y="29"/>
                    <a:pt x="32" y="38"/>
                  </a:cubicBezTo>
                  <a:cubicBezTo>
                    <a:pt x="40" y="41"/>
                    <a:pt x="47" y="43"/>
                    <a:pt x="54" y="45"/>
                  </a:cubicBezTo>
                  <a:cubicBezTo>
                    <a:pt x="54" y="47"/>
                    <a:pt x="53" y="48"/>
                    <a:pt x="53" y="50"/>
                  </a:cubicBezTo>
                  <a:cubicBezTo>
                    <a:pt x="36" y="48"/>
                    <a:pt x="18" y="46"/>
                    <a:pt x="0" y="44"/>
                  </a:cubicBezTo>
                  <a:cubicBezTo>
                    <a:pt x="0" y="43"/>
                    <a:pt x="0" y="41"/>
                    <a:pt x="0" y="40"/>
                  </a:cubicBezTo>
                  <a:cubicBezTo>
                    <a:pt x="8" y="40"/>
                    <a:pt x="16" y="40"/>
                    <a:pt x="26" y="40"/>
                  </a:cubicBezTo>
                  <a:cubicBezTo>
                    <a:pt x="27" y="29"/>
                    <a:pt x="27" y="2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6"/>
            <p:cNvSpPr>
              <a:spLocks/>
            </p:cNvSpPr>
            <p:nvPr userDrawn="1"/>
          </p:nvSpPr>
          <p:spPr bwMode="auto">
            <a:xfrm>
              <a:off x="3394" y="2444"/>
              <a:ext cx="126" cy="116"/>
            </a:xfrm>
            <a:custGeom>
              <a:avLst/>
              <a:gdLst>
                <a:gd name="T0" fmla="*/ 13 w 66"/>
                <a:gd name="T1" fmla="*/ 55 h 61"/>
                <a:gd name="T2" fmla="*/ 36 w 66"/>
                <a:gd name="T3" fmla="*/ 44 h 61"/>
                <a:gd name="T4" fmla="*/ 27 w 66"/>
                <a:gd name="T5" fmla="*/ 18 h 61"/>
                <a:gd name="T6" fmla="*/ 2 w 66"/>
                <a:gd name="T7" fmla="*/ 24 h 61"/>
                <a:gd name="T8" fmla="*/ 0 w 66"/>
                <a:gd name="T9" fmla="*/ 19 h 61"/>
                <a:gd name="T10" fmla="*/ 50 w 66"/>
                <a:gd name="T11" fmla="*/ 0 h 61"/>
                <a:gd name="T12" fmla="*/ 53 w 66"/>
                <a:gd name="T13" fmla="*/ 5 h 61"/>
                <a:gd name="T14" fmla="*/ 33 w 66"/>
                <a:gd name="T15" fmla="*/ 16 h 61"/>
                <a:gd name="T16" fmla="*/ 42 w 66"/>
                <a:gd name="T17" fmla="*/ 41 h 61"/>
                <a:gd name="T18" fmla="*/ 65 w 66"/>
                <a:gd name="T19" fmla="*/ 37 h 61"/>
                <a:gd name="T20" fmla="*/ 66 w 66"/>
                <a:gd name="T21" fmla="*/ 42 h 61"/>
                <a:gd name="T22" fmla="*/ 15 w 66"/>
                <a:gd name="T23" fmla="*/ 61 h 61"/>
                <a:gd name="T24" fmla="*/ 13 w 66"/>
                <a:gd name="T25" fmla="*/ 5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1">
                  <a:moveTo>
                    <a:pt x="13" y="55"/>
                  </a:moveTo>
                  <a:cubicBezTo>
                    <a:pt x="20" y="52"/>
                    <a:pt x="27" y="48"/>
                    <a:pt x="36" y="44"/>
                  </a:cubicBezTo>
                  <a:cubicBezTo>
                    <a:pt x="33" y="36"/>
                    <a:pt x="30" y="27"/>
                    <a:pt x="27" y="18"/>
                  </a:cubicBezTo>
                  <a:cubicBezTo>
                    <a:pt x="18" y="20"/>
                    <a:pt x="10" y="22"/>
                    <a:pt x="2" y="24"/>
                  </a:cubicBezTo>
                  <a:cubicBezTo>
                    <a:pt x="1" y="22"/>
                    <a:pt x="1" y="20"/>
                    <a:pt x="0" y="19"/>
                  </a:cubicBezTo>
                  <a:cubicBezTo>
                    <a:pt x="17" y="12"/>
                    <a:pt x="34" y="6"/>
                    <a:pt x="50" y="0"/>
                  </a:cubicBezTo>
                  <a:cubicBezTo>
                    <a:pt x="51" y="1"/>
                    <a:pt x="52" y="3"/>
                    <a:pt x="53" y="5"/>
                  </a:cubicBezTo>
                  <a:cubicBezTo>
                    <a:pt x="47" y="8"/>
                    <a:pt x="41" y="12"/>
                    <a:pt x="33" y="16"/>
                  </a:cubicBezTo>
                  <a:cubicBezTo>
                    <a:pt x="36" y="24"/>
                    <a:pt x="39" y="32"/>
                    <a:pt x="42" y="41"/>
                  </a:cubicBezTo>
                  <a:cubicBezTo>
                    <a:pt x="50" y="39"/>
                    <a:pt x="57" y="38"/>
                    <a:pt x="65" y="37"/>
                  </a:cubicBezTo>
                  <a:cubicBezTo>
                    <a:pt x="65" y="38"/>
                    <a:pt x="66" y="40"/>
                    <a:pt x="66" y="42"/>
                  </a:cubicBezTo>
                  <a:cubicBezTo>
                    <a:pt x="49" y="48"/>
                    <a:pt x="32" y="55"/>
                    <a:pt x="15" y="61"/>
                  </a:cubicBezTo>
                  <a:cubicBezTo>
                    <a:pt x="14" y="59"/>
                    <a:pt x="14" y="57"/>
                    <a:pt x="1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7"/>
            <p:cNvSpPr>
              <a:spLocks/>
            </p:cNvSpPr>
            <p:nvPr userDrawn="1"/>
          </p:nvSpPr>
          <p:spPr bwMode="auto">
            <a:xfrm>
              <a:off x="4756" y="1432"/>
              <a:ext cx="79" cy="75"/>
            </a:xfrm>
            <a:custGeom>
              <a:avLst/>
              <a:gdLst>
                <a:gd name="T0" fmla="*/ 11 w 41"/>
                <a:gd name="T1" fmla="*/ 0 h 39"/>
                <a:gd name="T2" fmla="*/ 38 w 41"/>
                <a:gd name="T3" fmla="*/ 30 h 39"/>
                <a:gd name="T4" fmla="*/ 13 w 41"/>
                <a:gd name="T5" fmla="*/ 37 h 39"/>
                <a:gd name="T6" fmla="*/ 11 w 41"/>
                <a:gd name="T7" fmla="*/ 0 h 39"/>
              </a:gdLst>
              <a:ahLst/>
              <a:cxnLst>
                <a:cxn ang="0">
                  <a:pos x="T0" y="T1"/>
                </a:cxn>
                <a:cxn ang="0">
                  <a:pos x="T2" y="T3"/>
                </a:cxn>
                <a:cxn ang="0">
                  <a:pos x="T4" y="T5"/>
                </a:cxn>
                <a:cxn ang="0">
                  <a:pos x="T6" y="T7"/>
                </a:cxn>
              </a:cxnLst>
              <a:rect l="0" t="0" r="r" b="b"/>
              <a:pathLst>
                <a:path w="41" h="39">
                  <a:moveTo>
                    <a:pt x="11" y="0"/>
                  </a:moveTo>
                  <a:cubicBezTo>
                    <a:pt x="23" y="8"/>
                    <a:pt x="41" y="11"/>
                    <a:pt x="38" y="30"/>
                  </a:cubicBezTo>
                  <a:cubicBezTo>
                    <a:pt x="38" y="34"/>
                    <a:pt x="21" y="39"/>
                    <a:pt x="13" y="37"/>
                  </a:cubicBezTo>
                  <a:cubicBezTo>
                    <a:pt x="1" y="35"/>
                    <a:pt x="0" y="2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8"/>
            <p:cNvSpPr>
              <a:spLocks noEditPoints="1"/>
            </p:cNvSpPr>
            <p:nvPr userDrawn="1"/>
          </p:nvSpPr>
          <p:spPr bwMode="auto">
            <a:xfrm>
              <a:off x="5165" y="2321"/>
              <a:ext cx="107" cy="100"/>
            </a:xfrm>
            <a:custGeom>
              <a:avLst/>
              <a:gdLst>
                <a:gd name="T0" fmla="*/ 37 w 56"/>
                <a:gd name="T1" fmla="*/ 39 h 52"/>
                <a:gd name="T2" fmla="*/ 56 w 56"/>
                <a:gd name="T3" fmla="*/ 47 h 52"/>
                <a:gd name="T4" fmla="*/ 55 w 56"/>
                <a:gd name="T5" fmla="*/ 52 h 52"/>
                <a:gd name="T6" fmla="*/ 0 w 56"/>
                <a:gd name="T7" fmla="*/ 39 h 52"/>
                <a:gd name="T8" fmla="*/ 25 w 56"/>
                <a:gd name="T9" fmla="*/ 2 h 52"/>
                <a:gd name="T10" fmla="*/ 37 w 56"/>
                <a:gd name="T11" fmla="*/ 39 h 52"/>
                <a:gd name="T12" fmla="*/ 33 w 56"/>
                <a:gd name="T13" fmla="*/ 39 h 52"/>
                <a:gd name="T14" fmla="*/ 28 w 56"/>
                <a:gd name="T15" fmla="*/ 10 h 52"/>
                <a:gd name="T16" fmla="*/ 16 w 56"/>
                <a:gd name="T17" fmla="*/ 12 h 52"/>
                <a:gd name="T18" fmla="*/ 10 w 56"/>
                <a:gd name="T19" fmla="*/ 33 h 52"/>
                <a:gd name="T20" fmla="*/ 33 w 56"/>
                <a:gd name="T21"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37" y="39"/>
                  </a:moveTo>
                  <a:cubicBezTo>
                    <a:pt x="44" y="41"/>
                    <a:pt x="50" y="44"/>
                    <a:pt x="56" y="47"/>
                  </a:cubicBezTo>
                  <a:cubicBezTo>
                    <a:pt x="56" y="48"/>
                    <a:pt x="56" y="50"/>
                    <a:pt x="55" y="52"/>
                  </a:cubicBezTo>
                  <a:cubicBezTo>
                    <a:pt x="38" y="48"/>
                    <a:pt x="20" y="44"/>
                    <a:pt x="0" y="39"/>
                  </a:cubicBezTo>
                  <a:cubicBezTo>
                    <a:pt x="9" y="25"/>
                    <a:pt x="0" y="0"/>
                    <a:pt x="25" y="2"/>
                  </a:cubicBezTo>
                  <a:cubicBezTo>
                    <a:pt x="50" y="4"/>
                    <a:pt x="37" y="25"/>
                    <a:pt x="37" y="39"/>
                  </a:cubicBezTo>
                  <a:close/>
                  <a:moveTo>
                    <a:pt x="33" y="39"/>
                  </a:moveTo>
                  <a:cubicBezTo>
                    <a:pt x="31" y="27"/>
                    <a:pt x="30" y="18"/>
                    <a:pt x="28" y="10"/>
                  </a:cubicBezTo>
                  <a:cubicBezTo>
                    <a:pt x="28" y="10"/>
                    <a:pt x="18" y="10"/>
                    <a:pt x="16" y="12"/>
                  </a:cubicBezTo>
                  <a:cubicBezTo>
                    <a:pt x="13" y="18"/>
                    <a:pt x="12" y="25"/>
                    <a:pt x="10" y="33"/>
                  </a:cubicBezTo>
                  <a:cubicBezTo>
                    <a:pt x="17" y="35"/>
                    <a:pt x="22" y="36"/>
                    <a:pt x="3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9"/>
            <p:cNvSpPr>
              <a:spLocks/>
            </p:cNvSpPr>
            <p:nvPr userDrawn="1"/>
          </p:nvSpPr>
          <p:spPr bwMode="auto">
            <a:xfrm>
              <a:off x="3566" y="2710"/>
              <a:ext cx="122" cy="122"/>
            </a:xfrm>
            <a:custGeom>
              <a:avLst/>
              <a:gdLst>
                <a:gd name="T0" fmla="*/ 64 w 64"/>
                <a:gd name="T1" fmla="*/ 35 h 64"/>
                <a:gd name="T2" fmla="*/ 29 w 64"/>
                <a:gd name="T3" fmla="*/ 61 h 64"/>
                <a:gd name="T4" fmla="*/ 7 w 64"/>
                <a:gd name="T5" fmla="*/ 55 h 64"/>
                <a:gd name="T6" fmla="*/ 3 w 64"/>
                <a:gd name="T7" fmla="*/ 31 h 64"/>
                <a:gd name="T8" fmla="*/ 35 w 64"/>
                <a:gd name="T9" fmla="*/ 0 h 64"/>
                <a:gd name="T10" fmla="*/ 39 w 64"/>
                <a:gd name="T11" fmla="*/ 5 h 64"/>
                <a:gd name="T12" fmla="*/ 15 w 64"/>
                <a:gd name="T13" fmla="*/ 28 h 64"/>
                <a:gd name="T14" fmla="*/ 11 w 64"/>
                <a:gd name="T15" fmla="*/ 50 h 64"/>
                <a:gd name="T16" fmla="*/ 33 w 64"/>
                <a:gd name="T17" fmla="*/ 50 h 64"/>
                <a:gd name="T18" fmla="*/ 59 w 64"/>
                <a:gd name="T19" fmla="*/ 29 h 64"/>
                <a:gd name="T20" fmla="*/ 64 w 64"/>
                <a:gd name="T21"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4">
                  <a:moveTo>
                    <a:pt x="64" y="35"/>
                  </a:moveTo>
                  <a:cubicBezTo>
                    <a:pt x="52" y="44"/>
                    <a:pt x="42" y="55"/>
                    <a:pt x="29" y="61"/>
                  </a:cubicBezTo>
                  <a:cubicBezTo>
                    <a:pt x="24" y="64"/>
                    <a:pt x="11" y="60"/>
                    <a:pt x="7" y="55"/>
                  </a:cubicBezTo>
                  <a:cubicBezTo>
                    <a:pt x="3" y="49"/>
                    <a:pt x="0" y="36"/>
                    <a:pt x="3" y="31"/>
                  </a:cubicBezTo>
                  <a:cubicBezTo>
                    <a:pt x="11" y="19"/>
                    <a:pt x="24" y="10"/>
                    <a:pt x="35" y="0"/>
                  </a:cubicBezTo>
                  <a:cubicBezTo>
                    <a:pt x="36" y="2"/>
                    <a:pt x="38" y="4"/>
                    <a:pt x="39" y="5"/>
                  </a:cubicBezTo>
                  <a:cubicBezTo>
                    <a:pt x="31" y="13"/>
                    <a:pt x="21" y="19"/>
                    <a:pt x="15" y="28"/>
                  </a:cubicBezTo>
                  <a:cubicBezTo>
                    <a:pt x="11" y="34"/>
                    <a:pt x="12" y="42"/>
                    <a:pt x="11" y="50"/>
                  </a:cubicBezTo>
                  <a:cubicBezTo>
                    <a:pt x="18" y="50"/>
                    <a:pt x="27" y="53"/>
                    <a:pt x="33" y="50"/>
                  </a:cubicBezTo>
                  <a:cubicBezTo>
                    <a:pt x="43" y="45"/>
                    <a:pt x="50" y="36"/>
                    <a:pt x="59" y="29"/>
                  </a:cubicBezTo>
                  <a:cubicBezTo>
                    <a:pt x="61" y="31"/>
                    <a:pt x="62" y="33"/>
                    <a:pt x="6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0"/>
            <p:cNvSpPr>
              <a:spLocks/>
            </p:cNvSpPr>
            <p:nvPr userDrawn="1"/>
          </p:nvSpPr>
          <p:spPr bwMode="auto">
            <a:xfrm>
              <a:off x="4915" y="2769"/>
              <a:ext cx="126" cy="121"/>
            </a:xfrm>
            <a:custGeom>
              <a:avLst/>
              <a:gdLst>
                <a:gd name="T0" fmla="*/ 55 w 66"/>
                <a:gd name="T1" fmla="*/ 23 h 63"/>
                <a:gd name="T2" fmla="*/ 52 w 66"/>
                <a:gd name="T3" fmla="*/ 53 h 63"/>
                <a:gd name="T4" fmla="*/ 18 w 66"/>
                <a:gd name="T5" fmla="*/ 52 h 63"/>
                <a:gd name="T6" fmla="*/ 8 w 66"/>
                <a:gd name="T7" fmla="*/ 17 h 63"/>
                <a:gd name="T8" fmla="*/ 38 w 66"/>
                <a:gd name="T9" fmla="*/ 6 h 63"/>
                <a:gd name="T10" fmla="*/ 13 w 66"/>
                <a:gd name="T11" fmla="*/ 31 h 63"/>
                <a:gd name="T12" fmla="*/ 39 w 66"/>
                <a:gd name="T13" fmla="*/ 51 h 63"/>
                <a:gd name="T14" fmla="*/ 55 w 66"/>
                <a:gd name="T15" fmla="*/ 2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3">
                  <a:moveTo>
                    <a:pt x="55" y="23"/>
                  </a:moveTo>
                  <a:cubicBezTo>
                    <a:pt x="66" y="35"/>
                    <a:pt x="62" y="45"/>
                    <a:pt x="52" y="53"/>
                  </a:cubicBezTo>
                  <a:cubicBezTo>
                    <a:pt x="40" y="63"/>
                    <a:pt x="28" y="61"/>
                    <a:pt x="18" y="52"/>
                  </a:cubicBezTo>
                  <a:cubicBezTo>
                    <a:pt x="7" y="42"/>
                    <a:pt x="0" y="31"/>
                    <a:pt x="8" y="17"/>
                  </a:cubicBezTo>
                  <a:cubicBezTo>
                    <a:pt x="15" y="4"/>
                    <a:pt x="24" y="0"/>
                    <a:pt x="38" y="6"/>
                  </a:cubicBezTo>
                  <a:cubicBezTo>
                    <a:pt x="26" y="11"/>
                    <a:pt x="7" y="12"/>
                    <a:pt x="13" y="31"/>
                  </a:cubicBezTo>
                  <a:cubicBezTo>
                    <a:pt x="16" y="39"/>
                    <a:pt x="29" y="50"/>
                    <a:pt x="39" y="51"/>
                  </a:cubicBezTo>
                  <a:cubicBezTo>
                    <a:pt x="55" y="52"/>
                    <a:pt x="56" y="37"/>
                    <a:pt x="5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1"/>
            <p:cNvSpPr>
              <a:spLocks/>
            </p:cNvSpPr>
            <p:nvPr userDrawn="1"/>
          </p:nvSpPr>
          <p:spPr bwMode="auto">
            <a:xfrm>
              <a:off x="5115" y="2484"/>
              <a:ext cx="122" cy="109"/>
            </a:xfrm>
            <a:custGeom>
              <a:avLst/>
              <a:gdLst>
                <a:gd name="T0" fmla="*/ 21 w 64"/>
                <a:gd name="T1" fmla="*/ 1 h 57"/>
                <a:gd name="T2" fmla="*/ 13 w 64"/>
                <a:gd name="T3" fmla="*/ 34 h 57"/>
                <a:gd name="T4" fmla="*/ 42 w 64"/>
                <a:gd name="T5" fmla="*/ 44 h 57"/>
                <a:gd name="T6" fmla="*/ 46 w 64"/>
                <a:gd name="T7" fmla="*/ 7 h 57"/>
                <a:gd name="T8" fmla="*/ 58 w 64"/>
                <a:gd name="T9" fmla="*/ 40 h 57"/>
                <a:gd name="T10" fmla="*/ 24 w 64"/>
                <a:gd name="T11" fmla="*/ 52 h 57"/>
                <a:gd name="T12" fmla="*/ 3 w 64"/>
                <a:gd name="T13" fmla="*/ 20 h 57"/>
                <a:gd name="T14" fmla="*/ 21 w 64"/>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57">
                  <a:moveTo>
                    <a:pt x="21" y="1"/>
                  </a:moveTo>
                  <a:cubicBezTo>
                    <a:pt x="18" y="13"/>
                    <a:pt x="10" y="25"/>
                    <a:pt x="13" y="34"/>
                  </a:cubicBezTo>
                  <a:cubicBezTo>
                    <a:pt x="16" y="40"/>
                    <a:pt x="33" y="47"/>
                    <a:pt x="42" y="44"/>
                  </a:cubicBezTo>
                  <a:cubicBezTo>
                    <a:pt x="61" y="40"/>
                    <a:pt x="53" y="24"/>
                    <a:pt x="46" y="7"/>
                  </a:cubicBezTo>
                  <a:cubicBezTo>
                    <a:pt x="63" y="18"/>
                    <a:pt x="64" y="29"/>
                    <a:pt x="58" y="40"/>
                  </a:cubicBezTo>
                  <a:cubicBezTo>
                    <a:pt x="50" y="54"/>
                    <a:pt x="38" y="57"/>
                    <a:pt x="24" y="52"/>
                  </a:cubicBezTo>
                  <a:cubicBezTo>
                    <a:pt x="9" y="46"/>
                    <a:pt x="0" y="36"/>
                    <a:pt x="3" y="20"/>
                  </a:cubicBezTo>
                  <a:cubicBezTo>
                    <a:pt x="6" y="8"/>
                    <a:pt x="12"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2"/>
            <p:cNvSpPr>
              <a:spLocks/>
            </p:cNvSpPr>
            <p:nvPr userDrawn="1"/>
          </p:nvSpPr>
          <p:spPr bwMode="auto">
            <a:xfrm>
              <a:off x="3774" y="2880"/>
              <a:ext cx="116" cy="123"/>
            </a:xfrm>
            <a:custGeom>
              <a:avLst/>
              <a:gdLst>
                <a:gd name="T0" fmla="*/ 61 w 61"/>
                <a:gd name="T1" fmla="*/ 28 h 64"/>
                <a:gd name="T2" fmla="*/ 0 w 61"/>
                <a:gd name="T3" fmla="*/ 64 h 64"/>
                <a:gd name="T4" fmla="*/ 13 w 61"/>
                <a:gd name="T5" fmla="*/ 0 h 64"/>
                <a:gd name="T6" fmla="*/ 20 w 61"/>
                <a:gd name="T7" fmla="*/ 1 h 64"/>
                <a:gd name="T8" fmla="*/ 9 w 61"/>
                <a:gd name="T9" fmla="*/ 52 h 64"/>
                <a:gd name="T10" fmla="*/ 39 w 61"/>
                <a:gd name="T11" fmla="*/ 32 h 64"/>
                <a:gd name="T12" fmla="*/ 61 w 61"/>
                <a:gd name="T13" fmla="*/ 27 h 64"/>
                <a:gd name="T14" fmla="*/ 61 w 61"/>
                <a:gd name="T15" fmla="*/ 2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4">
                  <a:moveTo>
                    <a:pt x="61" y="28"/>
                  </a:moveTo>
                  <a:cubicBezTo>
                    <a:pt x="43" y="39"/>
                    <a:pt x="24" y="49"/>
                    <a:pt x="0" y="64"/>
                  </a:cubicBezTo>
                  <a:cubicBezTo>
                    <a:pt x="5" y="39"/>
                    <a:pt x="9" y="20"/>
                    <a:pt x="13" y="0"/>
                  </a:cubicBezTo>
                  <a:cubicBezTo>
                    <a:pt x="16" y="0"/>
                    <a:pt x="18" y="1"/>
                    <a:pt x="20" y="1"/>
                  </a:cubicBezTo>
                  <a:cubicBezTo>
                    <a:pt x="17" y="16"/>
                    <a:pt x="13" y="32"/>
                    <a:pt x="9" y="52"/>
                  </a:cubicBezTo>
                  <a:cubicBezTo>
                    <a:pt x="21" y="44"/>
                    <a:pt x="29" y="36"/>
                    <a:pt x="39" y="32"/>
                  </a:cubicBezTo>
                  <a:cubicBezTo>
                    <a:pt x="45" y="28"/>
                    <a:pt x="53" y="29"/>
                    <a:pt x="61" y="27"/>
                  </a:cubicBezTo>
                  <a:cubicBezTo>
                    <a:pt x="61" y="27"/>
                    <a:pt x="61" y="28"/>
                    <a:pt x="6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3"/>
            <p:cNvSpPr>
              <a:spLocks/>
            </p:cNvSpPr>
            <p:nvPr userDrawn="1"/>
          </p:nvSpPr>
          <p:spPr bwMode="auto">
            <a:xfrm>
              <a:off x="4546" y="2999"/>
              <a:ext cx="79" cy="124"/>
            </a:xfrm>
            <a:custGeom>
              <a:avLst/>
              <a:gdLst>
                <a:gd name="T0" fmla="*/ 18 w 41"/>
                <a:gd name="T1" fmla="*/ 40 h 65"/>
                <a:gd name="T2" fmla="*/ 23 w 41"/>
                <a:gd name="T3" fmla="*/ 63 h 65"/>
                <a:gd name="T4" fmla="*/ 17 w 41"/>
                <a:gd name="T5" fmla="*/ 65 h 65"/>
                <a:gd name="T6" fmla="*/ 0 w 41"/>
                <a:gd name="T7" fmla="*/ 11 h 65"/>
                <a:gd name="T8" fmla="*/ 38 w 41"/>
                <a:gd name="T9" fmla="*/ 0 h 65"/>
                <a:gd name="T10" fmla="*/ 15 w 41"/>
                <a:gd name="T11" fmla="*/ 31 h 65"/>
                <a:gd name="T12" fmla="*/ 39 w 41"/>
                <a:gd name="T13" fmla="*/ 26 h 65"/>
                <a:gd name="T14" fmla="*/ 41 w 41"/>
                <a:gd name="T15" fmla="*/ 30 h 65"/>
                <a:gd name="T16" fmla="*/ 18 w 41"/>
                <a:gd name="T17"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5">
                  <a:moveTo>
                    <a:pt x="18" y="40"/>
                  </a:moveTo>
                  <a:cubicBezTo>
                    <a:pt x="20" y="49"/>
                    <a:pt x="21" y="56"/>
                    <a:pt x="23" y="63"/>
                  </a:cubicBezTo>
                  <a:cubicBezTo>
                    <a:pt x="21" y="64"/>
                    <a:pt x="19" y="64"/>
                    <a:pt x="17" y="65"/>
                  </a:cubicBezTo>
                  <a:cubicBezTo>
                    <a:pt x="12" y="48"/>
                    <a:pt x="7" y="31"/>
                    <a:pt x="0" y="11"/>
                  </a:cubicBezTo>
                  <a:cubicBezTo>
                    <a:pt x="13" y="7"/>
                    <a:pt x="24" y="4"/>
                    <a:pt x="38" y="0"/>
                  </a:cubicBezTo>
                  <a:cubicBezTo>
                    <a:pt x="34" y="15"/>
                    <a:pt x="3" y="6"/>
                    <a:pt x="15" y="31"/>
                  </a:cubicBezTo>
                  <a:cubicBezTo>
                    <a:pt x="24" y="29"/>
                    <a:pt x="32" y="28"/>
                    <a:pt x="39" y="26"/>
                  </a:cubicBezTo>
                  <a:cubicBezTo>
                    <a:pt x="40" y="27"/>
                    <a:pt x="40" y="28"/>
                    <a:pt x="41" y="30"/>
                  </a:cubicBezTo>
                  <a:cubicBezTo>
                    <a:pt x="33" y="33"/>
                    <a:pt x="26" y="36"/>
                    <a:pt x="1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4"/>
            <p:cNvSpPr>
              <a:spLocks/>
            </p:cNvSpPr>
            <p:nvPr userDrawn="1"/>
          </p:nvSpPr>
          <p:spPr bwMode="auto">
            <a:xfrm>
              <a:off x="4976" y="2679"/>
              <a:ext cx="114" cy="113"/>
            </a:xfrm>
            <a:custGeom>
              <a:avLst/>
              <a:gdLst>
                <a:gd name="T0" fmla="*/ 30 w 60"/>
                <a:gd name="T1" fmla="*/ 0 h 59"/>
                <a:gd name="T2" fmla="*/ 25 w 60"/>
                <a:gd name="T3" fmla="*/ 24 h 59"/>
                <a:gd name="T4" fmla="*/ 60 w 60"/>
                <a:gd name="T5" fmla="*/ 54 h 59"/>
                <a:gd name="T6" fmla="*/ 56 w 60"/>
                <a:gd name="T7" fmla="*/ 59 h 59"/>
                <a:gd name="T8" fmla="*/ 18 w 60"/>
                <a:gd name="T9" fmla="*/ 29 h 59"/>
                <a:gd name="T10" fmla="*/ 5 w 60"/>
                <a:gd name="T11" fmla="*/ 41 h 59"/>
                <a:gd name="T12" fmla="*/ 0 w 60"/>
                <a:gd name="T13" fmla="*/ 38 h 59"/>
                <a:gd name="T14" fmla="*/ 31 w 60"/>
                <a:gd name="T15" fmla="*/ 0 h 59"/>
                <a:gd name="T16" fmla="*/ 30 w 60"/>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59">
                  <a:moveTo>
                    <a:pt x="30" y="0"/>
                  </a:moveTo>
                  <a:cubicBezTo>
                    <a:pt x="29" y="7"/>
                    <a:pt x="27" y="14"/>
                    <a:pt x="25" y="24"/>
                  </a:cubicBezTo>
                  <a:cubicBezTo>
                    <a:pt x="36" y="33"/>
                    <a:pt x="48" y="43"/>
                    <a:pt x="60" y="54"/>
                  </a:cubicBezTo>
                  <a:cubicBezTo>
                    <a:pt x="59" y="56"/>
                    <a:pt x="58" y="57"/>
                    <a:pt x="56" y="59"/>
                  </a:cubicBezTo>
                  <a:cubicBezTo>
                    <a:pt x="44" y="50"/>
                    <a:pt x="32" y="40"/>
                    <a:pt x="18" y="29"/>
                  </a:cubicBezTo>
                  <a:cubicBezTo>
                    <a:pt x="14" y="33"/>
                    <a:pt x="9" y="37"/>
                    <a:pt x="5" y="41"/>
                  </a:cubicBezTo>
                  <a:cubicBezTo>
                    <a:pt x="3" y="40"/>
                    <a:pt x="2" y="39"/>
                    <a:pt x="0" y="38"/>
                  </a:cubicBezTo>
                  <a:cubicBezTo>
                    <a:pt x="10" y="25"/>
                    <a:pt x="21" y="13"/>
                    <a:pt x="31" y="0"/>
                  </a:cubicBezTo>
                  <a:cubicBezTo>
                    <a:pt x="31" y="0"/>
                    <a:pt x="30"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5"/>
            <p:cNvSpPr>
              <a:spLocks/>
            </p:cNvSpPr>
            <p:nvPr userDrawn="1"/>
          </p:nvSpPr>
          <p:spPr bwMode="auto">
            <a:xfrm>
              <a:off x="4772" y="2918"/>
              <a:ext cx="110" cy="98"/>
            </a:xfrm>
            <a:custGeom>
              <a:avLst/>
              <a:gdLst>
                <a:gd name="T0" fmla="*/ 33 w 58"/>
                <a:gd name="T1" fmla="*/ 40 h 51"/>
                <a:gd name="T2" fmla="*/ 56 w 58"/>
                <a:gd name="T3" fmla="*/ 28 h 51"/>
                <a:gd name="T4" fmla="*/ 58 w 58"/>
                <a:gd name="T5" fmla="*/ 32 h 51"/>
                <a:gd name="T6" fmla="*/ 30 w 58"/>
                <a:gd name="T7" fmla="*/ 51 h 51"/>
                <a:gd name="T8" fmla="*/ 0 w 58"/>
                <a:gd name="T9" fmla="*/ 3 h 51"/>
                <a:gd name="T10" fmla="*/ 5 w 58"/>
                <a:gd name="T11" fmla="*/ 0 h 51"/>
                <a:gd name="T12" fmla="*/ 33 w 58"/>
                <a:gd name="T13" fmla="*/ 4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33" y="40"/>
                  </a:moveTo>
                  <a:cubicBezTo>
                    <a:pt x="41" y="36"/>
                    <a:pt x="48" y="32"/>
                    <a:pt x="56" y="28"/>
                  </a:cubicBezTo>
                  <a:cubicBezTo>
                    <a:pt x="57" y="30"/>
                    <a:pt x="57" y="31"/>
                    <a:pt x="58" y="32"/>
                  </a:cubicBezTo>
                  <a:cubicBezTo>
                    <a:pt x="50" y="38"/>
                    <a:pt x="41" y="44"/>
                    <a:pt x="30" y="51"/>
                  </a:cubicBezTo>
                  <a:cubicBezTo>
                    <a:pt x="20" y="35"/>
                    <a:pt x="10" y="19"/>
                    <a:pt x="0" y="3"/>
                  </a:cubicBezTo>
                  <a:cubicBezTo>
                    <a:pt x="2" y="2"/>
                    <a:pt x="4" y="1"/>
                    <a:pt x="5" y="0"/>
                  </a:cubicBezTo>
                  <a:cubicBezTo>
                    <a:pt x="15" y="13"/>
                    <a:pt x="24" y="26"/>
                    <a:pt x="3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6"/>
            <p:cNvSpPr>
              <a:spLocks/>
            </p:cNvSpPr>
            <p:nvPr userDrawn="1"/>
          </p:nvSpPr>
          <p:spPr bwMode="auto">
            <a:xfrm>
              <a:off x="3714" y="2861"/>
              <a:ext cx="79" cy="92"/>
            </a:xfrm>
            <a:custGeom>
              <a:avLst/>
              <a:gdLst>
                <a:gd name="T0" fmla="*/ 0 w 41"/>
                <a:gd name="T1" fmla="*/ 43 h 48"/>
                <a:gd name="T2" fmla="*/ 36 w 41"/>
                <a:gd name="T3" fmla="*/ 0 h 48"/>
                <a:gd name="T4" fmla="*/ 41 w 41"/>
                <a:gd name="T5" fmla="*/ 5 h 48"/>
                <a:gd name="T6" fmla="*/ 6 w 41"/>
                <a:gd name="T7" fmla="*/ 48 h 48"/>
                <a:gd name="T8" fmla="*/ 0 w 41"/>
                <a:gd name="T9" fmla="*/ 43 h 48"/>
              </a:gdLst>
              <a:ahLst/>
              <a:cxnLst>
                <a:cxn ang="0">
                  <a:pos x="T0" y="T1"/>
                </a:cxn>
                <a:cxn ang="0">
                  <a:pos x="T2" y="T3"/>
                </a:cxn>
                <a:cxn ang="0">
                  <a:pos x="T4" y="T5"/>
                </a:cxn>
                <a:cxn ang="0">
                  <a:pos x="T6" y="T7"/>
                </a:cxn>
                <a:cxn ang="0">
                  <a:pos x="T8" y="T9"/>
                </a:cxn>
              </a:cxnLst>
              <a:rect l="0" t="0" r="r" b="b"/>
              <a:pathLst>
                <a:path w="41" h="48">
                  <a:moveTo>
                    <a:pt x="0" y="43"/>
                  </a:moveTo>
                  <a:cubicBezTo>
                    <a:pt x="12" y="29"/>
                    <a:pt x="24" y="15"/>
                    <a:pt x="36" y="0"/>
                  </a:cubicBezTo>
                  <a:cubicBezTo>
                    <a:pt x="37" y="2"/>
                    <a:pt x="39" y="3"/>
                    <a:pt x="41" y="5"/>
                  </a:cubicBezTo>
                  <a:cubicBezTo>
                    <a:pt x="29" y="19"/>
                    <a:pt x="18" y="33"/>
                    <a:pt x="6" y="48"/>
                  </a:cubicBezTo>
                  <a:cubicBezTo>
                    <a:pt x="4" y="46"/>
                    <a:pt x="2" y="45"/>
                    <a:pt x="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7"/>
            <p:cNvSpPr>
              <a:spLocks/>
            </p:cNvSpPr>
            <p:nvPr userDrawn="1"/>
          </p:nvSpPr>
          <p:spPr bwMode="auto">
            <a:xfrm>
              <a:off x="3487" y="2627"/>
              <a:ext cx="98" cy="67"/>
            </a:xfrm>
            <a:custGeom>
              <a:avLst/>
              <a:gdLst>
                <a:gd name="T0" fmla="*/ 51 w 51"/>
                <a:gd name="T1" fmla="*/ 6 h 35"/>
                <a:gd name="T2" fmla="*/ 4 w 51"/>
                <a:gd name="T3" fmla="*/ 35 h 35"/>
                <a:gd name="T4" fmla="*/ 0 w 51"/>
                <a:gd name="T5" fmla="*/ 28 h 35"/>
                <a:gd name="T6" fmla="*/ 47 w 51"/>
                <a:gd name="T7" fmla="*/ 0 h 35"/>
                <a:gd name="T8" fmla="*/ 51 w 51"/>
                <a:gd name="T9" fmla="*/ 6 h 35"/>
              </a:gdLst>
              <a:ahLst/>
              <a:cxnLst>
                <a:cxn ang="0">
                  <a:pos x="T0" y="T1"/>
                </a:cxn>
                <a:cxn ang="0">
                  <a:pos x="T2" y="T3"/>
                </a:cxn>
                <a:cxn ang="0">
                  <a:pos x="T4" y="T5"/>
                </a:cxn>
                <a:cxn ang="0">
                  <a:pos x="T6" y="T7"/>
                </a:cxn>
                <a:cxn ang="0">
                  <a:pos x="T8" y="T9"/>
                </a:cxn>
              </a:cxnLst>
              <a:rect l="0" t="0" r="r" b="b"/>
              <a:pathLst>
                <a:path w="51" h="35">
                  <a:moveTo>
                    <a:pt x="51" y="6"/>
                  </a:moveTo>
                  <a:cubicBezTo>
                    <a:pt x="35" y="16"/>
                    <a:pt x="20" y="25"/>
                    <a:pt x="4" y="35"/>
                  </a:cubicBezTo>
                  <a:cubicBezTo>
                    <a:pt x="3" y="33"/>
                    <a:pt x="1" y="30"/>
                    <a:pt x="0" y="28"/>
                  </a:cubicBezTo>
                  <a:cubicBezTo>
                    <a:pt x="16" y="19"/>
                    <a:pt x="31" y="9"/>
                    <a:pt x="47" y="0"/>
                  </a:cubicBezTo>
                  <a:cubicBezTo>
                    <a:pt x="48" y="2"/>
                    <a:pt x="50" y="4"/>
                    <a:pt x="5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8"/>
            <p:cNvSpPr>
              <a:spLocks/>
            </p:cNvSpPr>
            <p:nvPr userDrawn="1"/>
          </p:nvSpPr>
          <p:spPr bwMode="auto">
            <a:xfrm>
              <a:off x="5090" y="2572"/>
              <a:ext cx="101" cy="63"/>
            </a:xfrm>
            <a:custGeom>
              <a:avLst/>
              <a:gdLst>
                <a:gd name="T0" fmla="*/ 49 w 53"/>
                <a:gd name="T1" fmla="*/ 33 h 33"/>
                <a:gd name="T2" fmla="*/ 0 w 53"/>
                <a:gd name="T3" fmla="*/ 7 h 33"/>
                <a:gd name="T4" fmla="*/ 4 w 53"/>
                <a:gd name="T5" fmla="*/ 0 h 33"/>
                <a:gd name="T6" fmla="*/ 53 w 53"/>
                <a:gd name="T7" fmla="*/ 27 h 33"/>
                <a:gd name="T8" fmla="*/ 49 w 53"/>
                <a:gd name="T9" fmla="*/ 33 h 33"/>
              </a:gdLst>
              <a:ahLst/>
              <a:cxnLst>
                <a:cxn ang="0">
                  <a:pos x="T0" y="T1"/>
                </a:cxn>
                <a:cxn ang="0">
                  <a:pos x="T2" y="T3"/>
                </a:cxn>
                <a:cxn ang="0">
                  <a:pos x="T4" y="T5"/>
                </a:cxn>
                <a:cxn ang="0">
                  <a:pos x="T6" y="T7"/>
                </a:cxn>
                <a:cxn ang="0">
                  <a:pos x="T8" y="T9"/>
                </a:cxn>
              </a:cxnLst>
              <a:rect l="0" t="0" r="r" b="b"/>
              <a:pathLst>
                <a:path w="53" h="33">
                  <a:moveTo>
                    <a:pt x="49" y="33"/>
                  </a:moveTo>
                  <a:cubicBezTo>
                    <a:pt x="33" y="24"/>
                    <a:pt x="17" y="15"/>
                    <a:pt x="0" y="7"/>
                  </a:cubicBezTo>
                  <a:cubicBezTo>
                    <a:pt x="1" y="5"/>
                    <a:pt x="3" y="2"/>
                    <a:pt x="4" y="0"/>
                  </a:cubicBezTo>
                  <a:cubicBezTo>
                    <a:pt x="20" y="9"/>
                    <a:pt x="36" y="18"/>
                    <a:pt x="53" y="27"/>
                  </a:cubicBezTo>
                  <a:cubicBezTo>
                    <a:pt x="52" y="29"/>
                    <a:pt x="50" y="31"/>
                    <a:pt x="4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9"/>
            <p:cNvSpPr>
              <a:spLocks/>
            </p:cNvSpPr>
            <p:nvPr userDrawn="1"/>
          </p:nvSpPr>
          <p:spPr bwMode="auto">
            <a:xfrm>
              <a:off x="4146" y="3037"/>
              <a:ext cx="30" cy="104"/>
            </a:xfrm>
            <a:custGeom>
              <a:avLst/>
              <a:gdLst>
                <a:gd name="T0" fmla="*/ 0 w 16"/>
                <a:gd name="T1" fmla="*/ 53 h 54"/>
                <a:gd name="T2" fmla="*/ 10 w 16"/>
                <a:gd name="T3" fmla="*/ 0 h 54"/>
                <a:gd name="T4" fmla="*/ 16 w 16"/>
                <a:gd name="T5" fmla="*/ 2 h 54"/>
                <a:gd name="T6" fmla="*/ 7 w 16"/>
                <a:gd name="T7" fmla="*/ 54 h 54"/>
                <a:gd name="T8" fmla="*/ 0 w 16"/>
                <a:gd name="T9" fmla="*/ 53 h 54"/>
              </a:gdLst>
              <a:ahLst/>
              <a:cxnLst>
                <a:cxn ang="0">
                  <a:pos x="T0" y="T1"/>
                </a:cxn>
                <a:cxn ang="0">
                  <a:pos x="T2" y="T3"/>
                </a:cxn>
                <a:cxn ang="0">
                  <a:pos x="T4" y="T5"/>
                </a:cxn>
                <a:cxn ang="0">
                  <a:pos x="T6" y="T7"/>
                </a:cxn>
                <a:cxn ang="0">
                  <a:pos x="T8" y="T9"/>
                </a:cxn>
              </a:cxnLst>
              <a:rect l="0" t="0" r="r" b="b"/>
              <a:pathLst>
                <a:path w="16" h="54">
                  <a:moveTo>
                    <a:pt x="0" y="53"/>
                  </a:moveTo>
                  <a:cubicBezTo>
                    <a:pt x="3" y="35"/>
                    <a:pt x="7" y="18"/>
                    <a:pt x="10" y="0"/>
                  </a:cubicBezTo>
                  <a:cubicBezTo>
                    <a:pt x="12" y="1"/>
                    <a:pt x="14" y="1"/>
                    <a:pt x="16" y="2"/>
                  </a:cubicBezTo>
                  <a:cubicBezTo>
                    <a:pt x="13" y="19"/>
                    <a:pt x="10" y="37"/>
                    <a:pt x="7" y="54"/>
                  </a:cubicBezTo>
                  <a:cubicBezTo>
                    <a:pt x="5" y="54"/>
                    <a:pt x="2" y="53"/>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3"/>
            <p:cNvSpPr>
              <a:spLocks/>
            </p:cNvSpPr>
            <p:nvPr userDrawn="1"/>
          </p:nvSpPr>
          <p:spPr bwMode="auto">
            <a:xfrm>
              <a:off x="3966" y="2987"/>
              <a:ext cx="58" cy="44"/>
            </a:xfrm>
            <a:custGeom>
              <a:avLst/>
              <a:gdLst>
                <a:gd name="T0" fmla="*/ 0 w 30"/>
                <a:gd name="T1" fmla="*/ 23 h 23"/>
                <a:gd name="T2" fmla="*/ 19 w 30"/>
                <a:gd name="T3" fmla="*/ 8 h 23"/>
                <a:gd name="T4" fmla="*/ 30 w 30"/>
                <a:gd name="T5" fmla="*/ 23 h 23"/>
                <a:gd name="T6" fmla="*/ 0 w 30"/>
                <a:gd name="T7" fmla="*/ 23 h 23"/>
              </a:gdLst>
              <a:ahLst/>
              <a:cxnLst>
                <a:cxn ang="0">
                  <a:pos x="T0" y="T1"/>
                </a:cxn>
                <a:cxn ang="0">
                  <a:pos x="T2" y="T3"/>
                </a:cxn>
                <a:cxn ang="0">
                  <a:pos x="T4" y="T5"/>
                </a:cxn>
                <a:cxn ang="0">
                  <a:pos x="T6" y="T7"/>
                </a:cxn>
              </a:cxnLst>
              <a:rect l="0" t="0" r="r" b="b"/>
              <a:pathLst>
                <a:path w="30" h="23">
                  <a:moveTo>
                    <a:pt x="0" y="23"/>
                  </a:moveTo>
                  <a:cubicBezTo>
                    <a:pt x="2" y="6"/>
                    <a:pt x="8" y="0"/>
                    <a:pt x="19" y="8"/>
                  </a:cubicBezTo>
                  <a:cubicBezTo>
                    <a:pt x="24" y="11"/>
                    <a:pt x="26" y="18"/>
                    <a:pt x="30" y="23"/>
                  </a:cubicBezTo>
                  <a:cubicBezTo>
                    <a:pt x="20" y="23"/>
                    <a:pt x="11"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4"/>
            <p:cNvSpPr>
              <a:spLocks/>
            </p:cNvSpPr>
            <p:nvPr userDrawn="1"/>
          </p:nvSpPr>
          <p:spPr bwMode="auto">
            <a:xfrm>
              <a:off x="5044" y="2635"/>
              <a:ext cx="54" cy="63"/>
            </a:xfrm>
            <a:custGeom>
              <a:avLst/>
              <a:gdLst>
                <a:gd name="T0" fmla="*/ 24 w 28"/>
                <a:gd name="T1" fmla="*/ 33 h 33"/>
                <a:gd name="T2" fmla="*/ 0 w 28"/>
                <a:gd name="T3" fmla="*/ 16 h 33"/>
                <a:gd name="T4" fmla="*/ 28 w 28"/>
                <a:gd name="T5" fmla="*/ 0 h 33"/>
                <a:gd name="T6" fmla="*/ 24 w 28"/>
                <a:gd name="T7" fmla="*/ 33 h 33"/>
              </a:gdLst>
              <a:ahLst/>
              <a:cxnLst>
                <a:cxn ang="0">
                  <a:pos x="T0" y="T1"/>
                </a:cxn>
                <a:cxn ang="0">
                  <a:pos x="T2" y="T3"/>
                </a:cxn>
                <a:cxn ang="0">
                  <a:pos x="T4" y="T5"/>
                </a:cxn>
                <a:cxn ang="0">
                  <a:pos x="T6" y="T7"/>
                </a:cxn>
              </a:cxnLst>
              <a:rect l="0" t="0" r="r" b="b"/>
              <a:pathLst>
                <a:path w="28" h="33">
                  <a:moveTo>
                    <a:pt x="24" y="33"/>
                  </a:moveTo>
                  <a:cubicBezTo>
                    <a:pt x="14" y="25"/>
                    <a:pt x="9" y="22"/>
                    <a:pt x="0" y="16"/>
                  </a:cubicBezTo>
                  <a:cubicBezTo>
                    <a:pt x="12" y="9"/>
                    <a:pt x="20" y="5"/>
                    <a:pt x="28" y="0"/>
                  </a:cubicBezTo>
                  <a:cubicBezTo>
                    <a:pt x="27" y="9"/>
                    <a:pt x="26" y="19"/>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8"/>
            <p:cNvSpPr>
              <a:spLocks/>
            </p:cNvSpPr>
            <p:nvPr userDrawn="1"/>
          </p:nvSpPr>
          <p:spPr bwMode="auto">
            <a:xfrm>
              <a:off x="5184" y="2340"/>
              <a:ext cx="44" cy="56"/>
            </a:xfrm>
            <a:custGeom>
              <a:avLst/>
              <a:gdLst>
                <a:gd name="T0" fmla="*/ 23 w 23"/>
                <a:gd name="T1" fmla="*/ 29 h 29"/>
                <a:gd name="T2" fmla="*/ 0 w 23"/>
                <a:gd name="T3" fmla="*/ 23 h 29"/>
                <a:gd name="T4" fmla="*/ 6 w 23"/>
                <a:gd name="T5" fmla="*/ 2 h 29"/>
                <a:gd name="T6" fmla="*/ 18 w 23"/>
                <a:gd name="T7" fmla="*/ 0 h 29"/>
                <a:gd name="T8" fmla="*/ 23 w 23"/>
                <a:gd name="T9" fmla="*/ 29 h 29"/>
              </a:gdLst>
              <a:ahLst/>
              <a:cxnLst>
                <a:cxn ang="0">
                  <a:pos x="T0" y="T1"/>
                </a:cxn>
                <a:cxn ang="0">
                  <a:pos x="T2" y="T3"/>
                </a:cxn>
                <a:cxn ang="0">
                  <a:pos x="T4" y="T5"/>
                </a:cxn>
                <a:cxn ang="0">
                  <a:pos x="T6" y="T7"/>
                </a:cxn>
                <a:cxn ang="0">
                  <a:pos x="T8" y="T9"/>
                </a:cxn>
              </a:cxnLst>
              <a:rect l="0" t="0" r="r" b="b"/>
              <a:pathLst>
                <a:path w="23" h="29">
                  <a:moveTo>
                    <a:pt x="23" y="29"/>
                  </a:moveTo>
                  <a:cubicBezTo>
                    <a:pt x="12" y="26"/>
                    <a:pt x="7" y="25"/>
                    <a:pt x="0" y="23"/>
                  </a:cubicBezTo>
                  <a:cubicBezTo>
                    <a:pt x="2" y="15"/>
                    <a:pt x="3" y="8"/>
                    <a:pt x="6" y="2"/>
                  </a:cubicBezTo>
                  <a:cubicBezTo>
                    <a:pt x="8" y="0"/>
                    <a:pt x="18" y="0"/>
                    <a:pt x="18" y="0"/>
                  </a:cubicBezTo>
                  <a:cubicBezTo>
                    <a:pt x="20" y="8"/>
                    <a:pt x="21" y="17"/>
                    <a:pt x="2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9"/>
            <p:cNvSpPr>
              <a:spLocks noEditPoints="1"/>
            </p:cNvSpPr>
            <p:nvPr userDrawn="1"/>
          </p:nvSpPr>
          <p:spPr bwMode="auto">
            <a:xfrm>
              <a:off x="3976" y="1720"/>
              <a:ext cx="704" cy="794"/>
            </a:xfrm>
            <a:custGeom>
              <a:avLst/>
              <a:gdLst>
                <a:gd name="T0" fmla="*/ 5 w 369"/>
                <a:gd name="T1" fmla="*/ 260 h 415"/>
                <a:gd name="T2" fmla="*/ 27 w 369"/>
                <a:gd name="T3" fmla="*/ 0 h 415"/>
                <a:gd name="T4" fmla="*/ 367 w 369"/>
                <a:gd name="T5" fmla="*/ 27 h 415"/>
                <a:gd name="T6" fmla="*/ 368 w 369"/>
                <a:gd name="T7" fmla="*/ 397 h 415"/>
                <a:gd name="T8" fmla="*/ 20 w 369"/>
                <a:gd name="T9" fmla="*/ 412 h 415"/>
                <a:gd name="T10" fmla="*/ 177 w 369"/>
                <a:gd name="T11" fmla="*/ 19 h 415"/>
                <a:gd name="T12" fmla="*/ 42 w 369"/>
                <a:gd name="T13" fmla="*/ 15 h 415"/>
                <a:gd name="T14" fmla="*/ 24 w 369"/>
                <a:gd name="T15" fmla="*/ 241 h 415"/>
                <a:gd name="T16" fmla="*/ 63 w 369"/>
                <a:gd name="T17" fmla="*/ 396 h 415"/>
                <a:gd name="T18" fmla="*/ 347 w 369"/>
                <a:gd name="T19" fmla="*/ 377 h 415"/>
                <a:gd name="T20" fmla="*/ 350 w 369"/>
                <a:gd name="T21" fmla="*/ 36 h 415"/>
                <a:gd name="T22" fmla="*/ 197 w 369"/>
                <a:gd name="T23" fmla="*/ 14 h 415"/>
                <a:gd name="T24" fmla="*/ 247 w 369"/>
                <a:gd name="T25" fmla="*/ 49 h 415"/>
                <a:gd name="T26" fmla="*/ 325 w 369"/>
                <a:gd name="T27" fmla="*/ 75 h 415"/>
                <a:gd name="T28" fmla="*/ 294 w 369"/>
                <a:gd name="T29" fmla="*/ 111 h 415"/>
                <a:gd name="T30" fmla="*/ 251 w 369"/>
                <a:gd name="T31" fmla="*/ 70 h 415"/>
                <a:gd name="T32" fmla="*/ 253 w 369"/>
                <a:gd name="T33" fmla="*/ 101 h 415"/>
                <a:gd name="T34" fmla="*/ 245 w 369"/>
                <a:gd name="T35" fmla="*/ 138 h 415"/>
                <a:gd name="T36" fmla="*/ 218 w 369"/>
                <a:gd name="T37" fmla="*/ 116 h 415"/>
                <a:gd name="T38" fmla="*/ 220 w 369"/>
                <a:gd name="T39" fmla="*/ 87 h 415"/>
                <a:gd name="T40" fmla="*/ 196 w 369"/>
                <a:gd name="T41" fmla="*/ 97 h 415"/>
                <a:gd name="T42" fmla="*/ 185 w 369"/>
                <a:gd name="T43" fmla="*/ 138 h 415"/>
                <a:gd name="T44" fmla="*/ 172 w 369"/>
                <a:gd name="T45" fmla="*/ 93 h 415"/>
                <a:gd name="T46" fmla="*/ 155 w 369"/>
                <a:gd name="T47" fmla="*/ 92 h 415"/>
                <a:gd name="T48" fmla="*/ 149 w 369"/>
                <a:gd name="T49" fmla="*/ 119 h 415"/>
                <a:gd name="T50" fmla="*/ 101 w 369"/>
                <a:gd name="T51" fmla="*/ 121 h 415"/>
                <a:gd name="T52" fmla="*/ 95 w 369"/>
                <a:gd name="T53" fmla="*/ 90 h 415"/>
                <a:gd name="T54" fmla="*/ 113 w 369"/>
                <a:gd name="T55" fmla="*/ 66 h 415"/>
                <a:gd name="T56" fmla="*/ 78 w 369"/>
                <a:gd name="T57" fmla="*/ 110 h 415"/>
                <a:gd name="T58" fmla="*/ 59 w 369"/>
                <a:gd name="T59" fmla="*/ 119 h 415"/>
                <a:gd name="T60" fmla="*/ 64 w 369"/>
                <a:gd name="T61" fmla="*/ 51 h 415"/>
                <a:gd name="T62" fmla="*/ 177 w 369"/>
                <a:gd name="T63" fmla="*/ 19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415">
                  <a:moveTo>
                    <a:pt x="5" y="410"/>
                  </a:moveTo>
                  <a:cubicBezTo>
                    <a:pt x="5" y="359"/>
                    <a:pt x="5" y="309"/>
                    <a:pt x="5" y="260"/>
                  </a:cubicBezTo>
                  <a:cubicBezTo>
                    <a:pt x="4" y="183"/>
                    <a:pt x="2" y="106"/>
                    <a:pt x="1" y="29"/>
                  </a:cubicBezTo>
                  <a:cubicBezTo>
                    <a:pt x="0" y="3"/>
                    <a:pt x="2" y="1"/>
                    <a:pt x="27" y="0"/>
                  </a:cubicBezTo>
                  <a:cubicBezTo>
                    <a:pt x="132" y="0"/>
                    <a:pt x="236" y="0"/>
                    <a:pt x="340" y="0"/>
                  </a:cubicBezTo>
                  <a:cubicBezTo>
                    <a:pt x="359" y="0"/>
                    <a:pt x="367" y="6"/>
                    <a:pt x="367" y="27"/>
                  </a:cubicBezTo>
                  <a:cubicBezTo>
                    <a:pt x="365" y="136"/>
                    <a:pt x="366" y="246"/>
                    <a:pt x="365" y="355"/>
                  </a:cubicBezTo>
                  <a:cubicBezTo>
                    <a:pt x="365" y="369"/>
                    <a:pt x="367" y="383"/>
                    <a:pt x="368" y="397"/>
                  </a:cubicBezTo>
                  <a:cubicBezTo>
                    <a:pt x="369" y="409"/>
                    <a:pt x="363" y="415"/>
                    <a:pt x="352" y="414"/>
                  </a:cubicBezTo>
                  <a:cubicBezTo>
                    <a:pt x="241" y="414"/>
                    <a:pt x="131" y="413"/>
                    <a:pt x="20" y="412"/>
                  </a:cubicBezTo>
                  <a:cubicBezTo>
                    <a:pt x="16" y="412"/>
                    <a:pt x="11" y="411"/>
                    <a:pt x="5" y="410"/>
                  </a:cubicBezTo>
                  <a:close/>
                  <a:moveTo>
                    <a:pt x="177" y="19"/>
                  </a:moveTo>
                  <a:cubicBezTo>
                    <a:pt x="172" y="17"/>
                    <a:pt x="169" y="16"/>
                    <a:pt x="165" y="16"/>
                  </a:cubicBezTo>
                  <a:cubicBezTo>
                    <a:pt x="124" y="16"/>
                    <a:pt x="83" y="16"/>
                    <a:pt x="42" y="15"/>
                  </a:cubicBezTo>
                  <a:cubicBezTo>
                    <a:pt x="23" y="15"/>
                    <a:pt x="21" y="26"/>
                    <a:pt x="21" y="42"/>
                  </a:cubicBezTo>
                  <a:cubicBezTo>
                    <a:pt x="22" y="108"/>
                    <a:pt x="23" y="175"/>
                    <a:pt x="24" y="241"/>
                  </a:cubicBezTo>
                  <a:cubicBezTo>
                    <a:pt x="24" y="291"/>
                    <a:pt x="24" y="341"/>
                    <a:pt x="24" y="392"/>
                  </a:cubicBezTo>
                  <a:cubicBezTo>
                    <a:pt x="38" y="394"/>
                    <a:pt x="50" y="396"/>
                    <a:pt x="63" y="396"/>
                  </a:cubicBezTo>
                  <a:cubicBezTo>
                    <a:pt x="149" y="397"/>
                    <a:pt x="236" y="398"/>
                    <a:pt x="322" y="399"/>
                  </a:cubicBezTo>
                  <a:cubicBezTo>
                    <a:pt x="337" y="399"/>
                    <a:pt x="347" y="394"/>
                    <a:pt x="347" y="377"/>
                  </a:cubicBezTo>
                  <a:cubicBezTo>
                    <a:pt x="347" y="373"/>
                    <a:pt x="347" y="368"/>
                    <a:pt x="347" y="363"/>
                  </a:cubicBezTo>
                  <a:cubicBezTo>
                    <a:pt x="348" y="254"/>
                    <a:pt x="349" y="145"/>
                    <a:pt x="350" y="36"/>
                  </a:cubicBezTo>
                  <a:cubicBezTo>
                    <a:pt x="350" y="20"/>
                    <a:pt x="341" y="16"/>
                    <a:pt x="327" y="16"/>
                  </a:cubicBezTo>
                  <a:cubicBezTo>
                    <a:pt x="283" y="15"/>
                    <a:pt x="240" y="15"/>
                    <a:pt x="197" y="14"/>
                  </a:cubicBezTo>
                  <a:cubicBezTo>
                    <a:pt x="194" y="14"/>
                    <a:pt x="191" y="16"/>
                    <a:pt x="187" y="16"/>
                  </a:cubicBezTo>
                  <a:cubicBezTo>
                    <a:pt x="202" y="40"/>
                    <a:pt x="219" y="52"/>
                    <a:pt x="247" y="49"/>
                  </a:cubicBezTo>
                  <a:cubicBezTo>
                    <a:pt x="267" y="47"/>
                    <a:pt x="287" y="49"/>
                    <a:pt x="307" y="50"/>
                  </a:cubicBezTo>
                  <a:cubicBezTo>
                    <a:pt x="321" y="51"/>
                    <a:pt x="331" y="58"/>
                    <a:pt x="325" y="75"/>
                  </a:cubicBezTo>
                  <a:cubicBezTo>
                    <a:pt x="319" y="93"/>
                    <a:pt x="315" y="111"/>
                    <a:pt x="310" y="128"/>
                  </a:cubicBezTo>
                  <a:cubicBezTo>
                    <a:pt x="292" y="128"/>
                    <a:pt x="290" y="127"/>
                    <a:pt x="294" y="111"/>
                  </a:cubicBezTo>
                  <a:cubicBezTo>
                    <a:pt x="296" y="98"/>
                    <a:pt x="300" y="85"/>
                    <a:pt x="303" y="70"/>
                  </a:cubicBezTo>
                  <a:cubicBezTo>
                    <a:pt x="285" y="70"/>
                    <a:pt x="271" y="70"/>
                    <a:pt x="251" y="70"/>
                  </a:cubicBezTo>
                  <a:cubicBezTo>
                    <a:pt x="261" y="78"/>
                    <a:pt x="266" y="82"/>
                    <a:pt x="272" y="86"/>
                  </a:cubicBezTo>
                  <a:cubicBezTo>
                    <a:pt x="265" y="92"/>
                    <a:pt x="260" y="96"/>
                    <a:pt x="253" y="101"/>
                  </a:cubicBezTo>
                  <a:cubicBezTo>
                    <a:pt x="261" y="107"/>
                    <a:pt x="266" y="111"/>
                    <a:pt x="273" y="116"/>
                  </a:cubicBezTo>
                  <a:cubicBezTo>
                    <a:pt x="263" y="124"/>
                    <a:pt x="254" y="131"/>
                    <a:pt x="245" y="138"/>
                  </a:cubicBezTo>
                  <a:cubicBezTo>
                    <a:pt x="237" y="132"/>
                    <a:pt x="228" y="126"/>
                    <a:pt x="220" y="120"/>
                  </a:cubicBezTo>
                  <a:cubicBezTo>
                    <a:pt x="219" y="119"/>
                    <a:pt x="219" y="117"/>
                    <a:pt x="218" y="116"/>
                  </a:cubicBezTo>
                  <a:cubicBezTo>
                    <a:pt x="224" y="111"/>
                    <a:pt x="231" y="106"/>
                    <a:pt x="238" y="100"/>
                  </a:cubicBezTo>
                  <a:cubicBezTo>
                    <a:pt x="230" y="95"/>
                    <a:pt x="225" y="91"/>
                    <a:pt x="220" y="87"/>
                  </a:cubicBezTo>
                  <a:cubicBezTo>
                    <a:pt x="227" y="81"/>
                    <a:pt x="232" y="77"/>
                    <a:pt x="240" y="71"/>
                  </a:cubicBezTo>
                  <a:cubicBezTo>
                    <a:pt x="214" y="64"/>
                    <a:pt x="199" y="74"/>
                    <a:pt x="196" y="97"/>
                  </a:cubicBezTo>
                  <a:cubicBezTo>
                    <a:pt x="195" y="106"/>
                    <a:pt x="196" y="115"/>
                    <a:pt x="194" y="123"/>
                  </a:cubicBezTo>
                  <a:cubicBezTo>
                    <a:pt x="193" y="128"/>
                    <a:pt x="188" y="133"/>
                    <a:pt x="185" y="138"/>
                  </a:cubicBezTo>
                  <a:cubicBezTo>
                    <a:pt x="182" y="133"/>
                    <a:pt x="177" y="128"/>
                    <a:pt x="175" y="123"/>
                  </a:cubicBezTo>
                  <a:cubicBezTo>
                    <a:pt x="173" y="113"/>
                    <a:pt x="174" y="103"/>
                    <a:pt x="172" y="93"/>
                  </a:cubicBezTo>
                  <a:cubicBezTo>
                    <a:pt x="166" y="65"/>
                    <a:pt x="158" y="61"/>
                    <a:pt x="123" y="74"/>
                  </a:cubicBezTo>
                  <a:cubicBezTo>
                    <a:pt x="132" y="79"/>
                    <a:pt x="141" y="84"/>
                    <a:pt x="155" y="92"/>
                  </a:cubicBezTo>
                  <a:cubicBezTo>
                    <a:pt x="144" y="98"/>
                    <a:pt x="138" y="101"/>
                    <a:pt x="125" y="108"/>
                  </a:cubicBezTo>
                  <a:cubicBezTo>
                    <a:pt x="136" y="113"/>
                    <a:pt x="141" y="115"/>
                    <a:pt x="149" y="119"/>
                  </a:cubicBezTo>
                  <a:cubicBezTo>
                    <a:pt x="139" y="126"/>
                    <a:pt x="132" y="132"/>
                    <a:pt x="125" y="138"/>
                  </a:cubicBezTo>
                  <a:cubicBezTo>
                    <a:pt x="116" y="132"/>
                    <a:pt x="109" y="126"/>
                    <a:pt x="101" y="121"/>
                  </a:cubicBezTo>
                  <a:cubicBezTo>
                    <a:pt x="105" y="115"/>
                    <a:pt x="109" y="109"/>
                    <a:pt x="113" y="103"/>
                  </a:cubicBezTo>
                  <a:cubicBezTo>
                    <a:pt x="106" y="98"/>
                    <a:pt x="101" y="94"/>
                    <a:pt x="95" y="90"/>
                  </a:cubicBezTo>
                  <a:cubicBezTo>
                    <a:pt x="103" y="83"/>
                    <a:pt x="109" y="78"/>
                    <a:pt x="116" y="73"/>
                  </a:cubicBezTo>
                  <a:cubicBezTo>
                    <a:pt x="115" y="70"/>
                    <a:pt x="114" y="68"/>
                    <a:pt x="113" y="66"/>
                  </a:cubicBezTo>
                  <a:cubicBezTo>
                    <a:pt x="98" y="68"/>
                    <a:pt x="83" y="69"/>
                    <a:pt x="66" y="71"/>
                  </a:cubicBezTo>
                  <a:cubicBezTo>
                    <a:pt x="71" y="87"/>
                    <a:pt x="75" y="98"/>
                    <a:pt x="78" y="110"/>
                  </a:cubicBezTo>
                  <a:cubicBezTo>
                    <a:pt x="79" y="115"/>
                    <a:pt x="76" y="120"/>
                    <a:pt x="75" y="125"/>
                  </a:cubicBezTo>
                  <a:cubicBezTo>
                    <a:pt x="70" y="123"/>
                    <a:pt x="61" y="123"/>
                    <a:pt x="59" y="119"/>
                  </a:cubicBezTo>
                  <a:cubicBezTo>
                    <a:pt x="52" y="105"/>
                    <a:pt x="47" y="91"/>
                    <a:pt x="43" y="76"/>
                  </a:cubicBezTo>
                  <a:cubicBezTo>
                    <a:pt x="39" y="58"/>
                    <a:pt x="45" y="51"/>
                    <a:pt x="64" y="51"/>
                  </a:cubicBezTo>
                  <a:cubicBezTo>
                    <a:pt x="88" y="51"/>
                    <a:pt x="113" y="51"/>
                    <a:pt x="138" y="50"/>
                  </a:cubicBezTo>
                  <a:cubicBezTo>
                    <a:pt x="158" y="50"/>
                    <a:pt x="172" y="41"/>
                    <a:pt x="17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0"/>
            <p:cNvSpPr>
              <a:spLocks/>
            </p:cNvSpPr>
            <p:nvPr userDrawn="1"/>
          </p:nvSpPr>
          <p:spPr bwMode="auto">
            <a:xfrm>
              <a:off x="4163" y="2599"/>
              <a:ext cx="162" cy="136"/>
            </a:xfrm>
            <a:custGeom>
              <a:avLst/>
              <a:gdLst>
                <a:gd name="T0" fmla="*/ 48 w 85"/>
                <a:gd name="T1" fmla="*/ 41 h 71"/>
                <a:gd name="T2" fmla="*/ 31 w 85"/>
                <a:gd name="T3" fmla="*/ 45 h 71"/>
                <a:gd name="T4" fmla="*/ 5 w 85"/>
                <a:gd name="T5" fmla="*/ 26 h 71"/>
                <a:gd name="T6" fmla="*/ 25 w 85"/>
                <a:gd name="T7" fmla="*/ 2 h 71"/>
                <a:gd name="T8" fmla="*/ 47 w 85"/>
                <a:gd name="T9" fmla="*/ 0 h 71"/>
                <a:gd name="T10" fmla="*/ 81 w 85"/>
                <a:gd name="T11" fmla="*/ 22 h 71"/>
                <a:gd name="T12" fmla="*/ 62 w 85"/>
                <a:gd name="T13" fmla="*/ 60 h 71"/>
                <a:gd name="T14" fmla="*/ 23 w 85"/>
                <a:gd name="T15" fmla="*/ 71 h 71"/>
                <a:gd name="T16" fmla="*/ 51 w 85"/>
                <a:gd name="T17" fmla="*/ 52 h 71"/>
                <a:gd name="T18" fmla="*/ 47 w 85"/>
                <a:gd name="T19" fmla="*/ 41 h 71"/>
                <a:gd name="T20" fmla="*/ 53 w 85"/>
                <a:gd name="T21" fmla="*/ 37 h 71"/>
                <a:gd name="T22" fmla="*/ 48 w 85"/>
                <a:gd name="T23" fmla="*/ 6 h 71"/>
                <a:gd name="T24" fmla="*/ 31 w 85"/>
                <a:gd name="T25" fmla="*/ 11 h 71"/>
                <a:gd name="T26" fmla="*/ 42 w 85"/>
                <a:gd name="T27" fmla="*/ 40 h 71"/>
                <a:gd name="T28" fmla="*/ 48 w 85"/>
                <a:gd name="T29"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1">
                  <a:moveTo>
                    <a:pt x="48" y="41"/>
                  </a:moveTo>
                  <a:cubicBezTo>
                    <a:pt x="42" y="43"/>
                    <a:pt x="35" y="47"/>
                    <a:pt x="31" y="45"/>
                  </a:cubicBezTo>
                  <a:cubicBezTo>
                    <a:pt x="21" y="40"/>
                    <a:pt x="8" y="34"/>
                    <a:pt x="5" y="26"/>
                  </a:cubicBezTo>
                  <a:cubicBezTo>
                    <a:pt x="0" y="12"/>
                    <a:pt x="14" y="6"/>
                    <a:pt x="25" y="2"/>
                  </a:cubicBezTo>
                  <a:cubicBezTo>
                    <a:pt x="32" y="0"/>
                    <a:pt x="40" y="0"/>
                    <a:pt x="47" y="0"/>
                  </a:cubicBezTo>
                  <a:cubicBezTo>
                    <a:pt x="62" y="1"/>
                    <a:pt x="76" y="5"/>
                    <a:pt x="81" y="22"/>
                  </a:cubicBezTo>
                  <a:cubicBezTo>
                    <a:pt x="85" y="39"/>
                    <a:pt x="77" y="52"/>
                    <a:pt x="62" y="60"/>
                  </a:cubicBezTo>
                  <a:cubicBezTo>
                    <a:pt x="50" y="66"/>
                    <a:pt x="37" y="69"/>
                    <a:pt x="23" y="71"/>
                  </a:cubicBezTo>
                  <a:cubicBezTo>
                    <a:pt x="33" y="65"/>
                    <a:pt x="42" y="59"/>
                    <a:pt x="51" y="52"/>
                  </a:cubicBezTo>
                  <a:cubicBezTo>
                    <a:pt x="52" y="51"/>
                    <a:pt x="49" y="45"/>
                    <a:pt x="47" y="41"/>
                  </a:cubicBezTo>
                  <a:cubicBezTo>
                    <a:pt x="49" y="40"/>
                    <a:pt x="52" y="39"/>
                    <a:pt x="53" y="37"/>
                  </a:cubicBezTo>
                  <a:cubicBezTo>
                    <a:pt x="62" y="25"/>
                    <a:pt x="58" y="14"/>
                    <a:pt x="48" y="6"/>
                  </a:cubicBezTo>
                  <a:cubicBezTo>
                    <a:pt x="45" y="4"/>
                    <a:pt x="33" y="8"/>
                    <a:pt x="31" y="11"/>
                  </a:cubicBezTo>
                  <a:cubicBezTo>
                    <a:pt x="26" y="23"/>
                    <a:pt x="26" y="35"/>
                    <a:pt x="42" y="40"/>
                  </a:cubicBezTo>
                  <a:cubicBezTo>
                    <a:pt x="44" y="41"/>
                    <a:pt x="46" y="41"/>
                    <a:pt x="48"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1"/>
            <p:cNvSpPr>
              <a:spLocks/>
            </p:cNvSpPr>
            <p:nvPr userDrawn="1"/>
          </p:nvSpPr>
          <p:spPr bwMode="auto">
            <a:xfrm>
              <a:off x="4031" y="2599"/>
              <a:ext cx="80" cy="101"/>
            </a:xfrm>
            <a:custGeom>
              <a:avLst/>
              <a:gdLst>
                <a:gd name="T0" fmla="*/ 6 w 42"/>
                <a:gd name="T1" fmla="*/ 53 h 53"/>
                <a:gd name="T2" fmla="*/ 0 w 42"/>
                <a:gd name="T3" fmla="*/ 10 h 53"/>
                <a:gd name="T4" fmla="*/ 33 w 42"/>
                <a:gd name="T5" fmla="*/ 0 h 53"/>
                <a:gd name="T6" fmla="*/ 35 w 42"/>
                <a:gd name="T7" fmla="*/ 1 h 53"/>
                <a:gd name="T8" fmla="*/ 42 w 42"/>
                <a:gd name="T9" fmla="*/ 53 h 53"/>
                <a:gd name="T10" fmla="*/ 6 w 42"/>
                <a:gd name="T11" fmla="*/ 53 h 53"/>
              </a:gdLst>
              <a:ahLst/>
              <a:cxnLst>
                <a:cxn ang="0">
                  <a:pos x="T0" y="T1"/>
                </a:cxn>
                <a:cxn ang="0">
                  <a:pos x="T2" y="T3"/>
                </a:cxn>
                <a:cxn ang="0">
                  <a:pos x="T4" y="T5"/>
                </a:cxn>
                <a:cxn ang="0">
                  <a:pos x="T6" y="T7"/>
                </a:cxn>
                <a:cxn ang="0">
                  <a:pos x="T8" y="T9"/>
                </a:cxn>
                <a:cxn ang="0">
                  <a:pos x="T10" y="T11"/>
                </a:cxn>
              </a:cxnLst>
              <a:rect l="0" t="0" r="r" b="b"/>
              <a:pathLst>
                <a:path w="42" h="53">
                  <a:moveTo>
                    <a:pt x="6" y="53"/>
                  </a:moveTo>
                  <a:cubicBezTo>
                    <a:pt x="21" y="38"/>
                    <a:pt x="19" y="15"/>
                    <a:pt x="0" y="10"/>
                  </a:cubicBezTo>
                  <a:cubicBezTo>
                    <a:pt x="11" y="7"/>
                    <a:pt x="22" y="3"/>
                    <a:pt x="33" y="0"/>
                  </a:cubicBezTo>
                  <a:cubicBezTo>
                    <a:pt x="34" y="0"/>
                    <a:pt x="35" y="1"/>
                    <a:pt x="35" y="1"/>
                  </a:cubicBezTo>
                  <a:cubicBezTo>
                    <a:pt x="38" y="19"/>
                    <a:pt x="40" y="36"/>
                    <a:pt x="42" y="53"/>
                  </a:cubicBezTo>
                  <a:cubicBezTo>
                    <a:pt x="34" y="53"/>
                    <a:pt x="20" y="53"/>
                    <a:pt x="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2"/>
            <p:cNvSpPr>
              <a:spLocks/>
            </p:cNvSpPr>
            <p:nvPr userDrawn="1"/>
          </p:nvSpPr>
          <p:spPr bwMode="auto">
            <a:xfrm>
              <a:off x="4359" y="2637"/>
              <a:ext cx="142" cy="109"/>
            </a:xfrm>
            <a:custGeom>
              <a:avLst/>
              <a:gdLst>
                <a:gd name="T0" fmla="*/ 21 w 74"/>
                <a:gd name="T1" fmla="*/ 16 h 57"/>
                <a:gd name="T2" fmla="*/ 51 w 74"/>
                <a:gd name="T3" fmla="*/ 9 h 57"/>
                <a:gd name="T4" fmla="*/ 72 w 74"/>
                <a:gd name="T5" fmla="*/ 24 h 57"/>
                <a:gd name="T6" fmla="*/ 69 w 74"/>
                <a:gd name="T7" fmla="*/ 39 h 57"/>
                <a:gd name="T8" fmla="*/ 0 w 74"/>
                <a:gd name="T9" fmla="*/ 38 h 57"/>
                <a:gd name="T10" fmla="*/ 22 w 74"/>
                <a:gd name="T11" fmla="*/ 53 h 57"/>
                <a:gd name="T12" fmla="*/ 46 w 74"/>
                <a:gd name="T13" fmla="*/ 36 h 57"/>
                <a:gd name="T14" fmla="*/ 43 w 74"/>
                <a:gd name="T15" fmla="*/ 18 h 57"/>
                <a:gd name="T16" fmla="*/ 21 w 74"/>
                <a:gd name="T17"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57">
                  <a:moveTo>
                    <a:pt x="21" y="16"/>
                  </a:moveTo>
                  <a:cubicBezTo>
                    <a:pt x="27" y="0"/>
                    <a:pt x="41" y="7"/>
                    <a:pt x="51" y="9"/>
                  </a:cubicBezTo>
                  <a:cubicBezTo>
                    <a:pt x="59" y="11"/>
                    <a:pt x="66" y="18"/>
                    <a:pt x="72" y="24"/>
                  </a:cubicBezTo>
                  <a:cubicBezTo>
                    <a:pt x="74" y="26"/>
                    <a:pt x="72" y="35"/>
                    <a:pt x="69" y="39"/>
                  </a:cubicBezTo>
                  <a:cubicBezTo>
                    <a:pt x="56" y="57"/>
                    <a:pt x="14" y="56"/>
                    <a:pt x="0" y="38"/>
                  </a:cubicBezTo>
                  <a:cubicBezTo>
                    <a:pt x="15" y="27"/>
                    <a:pt x="20" y="29"/>
                    <a:pt x="22" y="53"/>
                  </a:cubicBezTo>
                  <a:cubicBezTo>
                    <a:pt x="32" y="47"/>
                    <a:pt x="41" y="43"/>
                    <a:pt x="46" y="36"/>
                  </a:cubicBezTo>
                  <a:cubicBezTo>
                    <a:pt x="49" y="33"/>
                    <a:pt x="47" y="20"/>
                    <a:pt x="43" y="18"/>
                  </a:cubicBezTo>
                  <a:cubicBezTo>
                    <a:pt x="37" y="14"/>
                    <a:pt x="28"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3"/>
            <p:cNvSpPr>
              <a:spLocks/>
            </p:cNvSpPr>
            <p:nvPr userDrawn="1"/>
          </p:nvSpPr>
          <p:spPr bwMode="auto">
            <a:xfrm>
              <a:off x="4550" y="2597"/>
              <a:ext cx="78" cy="105"/>
            </a:xfrm>
            <a:custGeom>
              <a:avLst/>
              <a:gdLst>
                <a:gd name="T0" fmla="*/ 41 w 41"/>
                <a:gd name="T1" fmla="*/ 55 h 55"/>
                <a:gd name="T2" fmla="*/ 5 w 41"/>
                <a:gd name="T3" fmla="*/ 55 h 55"/>
                <a:gd name="T4" fmla="*/ 0 w 41"/>
                <a:gd name="T5" fmla="*/ 11 h 55"/>
                <a:gd name="T6" fmla="*/ 34 w 41"/>
                <a:gd name="T7" fmla="*/ 0 h 55"/>
                <a:gd name="T8" fmla="*/ 41 w 41"/>
                <a:gd name="T9" fmla="*/ 55 h 55"/>
              </a:gdLst>
              <a:ahLst/>
              <a:cxnLst>
                <a:cxn ang="0">
                  <a:pos x="T0" y="T1"/>
                </a:cxn>
                <a:cxn ang="0">
                  <a:pos x="T2" y="T3"/>
                </a:cxn>
                <a:cxn ang="0">
                  <a:pos x="T4" y="T5"/>
                </a:cxn>
                <a:cxn ang="0">
                  <a:pos x="T6" y="T7"/>
                </a:cxn>
                <a:cxn ang="0">
                  <a:pos x="T8" y="T9"/>
                </a:cxn>
              </a:cxnLst>
              <a:rect l="0" t="0" r="r" b="b"/>
              <a:pathLst>
                <a:path w="41" h="55">
                  <a:moveTo>
                    <a:pt x="41" y="55"/>
                  </a:moveTo>
                  <a:cubicBezTo>
                    <a:pt x="32" y="55"/>
                    <a:pt x="19" y="55"/>
                    <a:pt x="5" y="55"/>
                  </a:cubicBezTo>
                  <a:cubicBezTo>
                    <a:pt x="20" y="38"/>
                    <a:pt x="18" y="17"/>
                    <a:pt x="0" y="11"/>
                  </a:cubicBezTo>
                  <a:cubicBezTo>
                    <a:pt x="11" y="7"/>
                    <a:pt x="22" y="4"/>
                    <a:pt x="34" y="0"/>
                  </a:cubicBezTo>
                  <a:cubicBezTo>
                    <a:pt x="36" y="20"/>
                    <a:pt x="38" y="37"/>
                    <a:pt x="41"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4"/>
            <p:cNvSpPr>
              <a:spLocks/>
            </p:cNvSpPr>
            <p:nvPr userDrawn="1"/>
          </p:nvSpPr>
          <p:spPr bwMode="auto">
            <a:xfrm>
              <a:off x="4371" y="2606"/>
              <a:ext cx="122" cy="62"/>
            </a:xfrm>
            <a:custGeom>
              <a:avLst/>
              <a:gdLst>
                <a:gd name="T0" fmla="*/ 15 w 64"/>
                <a:gd name="T1" fmla="*/ 32 h 32"/>
                <a:gd name="T2" fmla="*/ 0 w 64"/>
                <a:gd name="T3" fmla="*/ 32 h 32"/>
                <a:gd name="T4" fmla="*/ 6 w 64"/>
                <a:gd name="T5" fmla="*/ 0 h 32"/>
                <a:gd name="T6" fmla="*/ 64 w 64"/>
                <a:gd name="T7" fmla="*/ 0 h 32"/>
                <a:gd name="T8" fmla="*/ 64 w 64"/>
                <a:gd name="T9" fmla="*/ 8 h 32"/>
                <a:gd name="T10" fmla="*/ 28 w 64"/>
                <a:gd name="T11" fmla="*/ 9 h 32"/>
                <a:gd name="T12" fmla="*/ 15 w 64"/>
                <a:gd name="T13" fmla="*/ 32 h 32"/>
                <a:gd name="T14" fmla="*/ 15 w 6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15" y="32"/>
                  </a:moveTo>
                  <a:cubicBezTo>
                    <a:pt x="10" y="32"/>
                    <a:pt x="6" y="32"/>
                    <a:pt x="0" y="32"/>
                  </a:cubicBezTo>
                  <a:cubicBezTo>
                    <a:pt x="2" y="20"/>
                    <a:pt x="4" y="9"/>
                    <a:pt x="6" y="0"/>
                  </a:cubicBezTo>
                  <a:cubicBezTo>
                    <a:pt x="27" y="0"/>
                    <a:pt x="45" y="0"/>
                    <a:pt x="64" y="0"/>
                  </a:cubicBezTo>
                  <a:cubicBezTo>
                    <a:pt x="64" y="2"/>
                    <a:pt x="64" y="5"/>
                    <a:pt x="64" y="8"/>
                  </a:cubicBezTo>
                  <a:cubicBezTo>
                    <a:pt x="52" y="8"/>
                    <a:pt x="40" y="9"/>
                    <a:pt x="28" y="9"/>
                  </a:cubicBezTo>
                  <a:cubicBezTo>
                    <a:pt x="7" y="10"/>
                    <a:pt x="5" y="13"/>
                    <a:pt x="15" y="32"/>
                  </a:cubicBezTo>
                  <a:cubicBezTo>
                    <a:pt x="15" y="32"/>
                    <a:pt x="15" y="32"/>
                    <a:pt x="1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6"/>
            <p:cNvSpPr>
              <a:spLocks/>
            </p:cNvSpPr>
            <p:nvPr userDrawn="1"/>
          </p:nvSpPr>
          <p:spPr bwMode="auto">
            <a:xfrm>
              <a:off x="4212" y="2606"/>
              <a:ext cx="69" cy="73"/>
            </a:xfrm>
            <a:custGeom>
              <a:avLst/>
              <a:gdLst>
                <a:gd name="T0" fmla="*/ 22 w 36"/>
                <a:gd name="T1" fmla="*/ 37 h 38"/>
                <a:gd name="T2" fmla="*/ 16 w 36"/>
                <a:gd name="T3" fmla="*/ 36 h 38"/>
                <a:gd name="T4" fmla="*/ 5 w 36"/>
                <a:gd name="T5" fmla="*/ 7 h 38"/>
                <a:gd name="T6" fmla="*/ 22 w 36"/>
                <a:gd name="T7" fmla="*/ 2 h 38"/>
                <a:gd name="T8" fmla="*/ 27 w 36"/>
                <a:gd name="T9" fmla="*/ 33 h 38"/>
                <a:gd name="T10" fmla="*/ 21 w 36"/>
                <a:gd name="T11" fmla="*/ 37 h 38"/>
                <a:gd name="T12" fmla="*/ 22 w 36"/>
                <a:gd name="T13" fmla="*/ 37 h 38"/>
              </a:gdLst>
              <a:ahLst/>
              <a:cxnLst>
                <a:cxn ang="0">
                  <a:pos x="T0" y="T1"/>
                </a:cxn>
                <a:cxn ang="0">
                  <a:pos x="T2" y="T3"/>
                </a:cxn>
                <a:cxn ang="0">
                  <a:pos x="T4" y="T5"/>
                </a:cxn>
                <a:cxn ang="0">
                  <a:pos x="T6" y="T7"/>
                </a:cxn>
                <a:cxn ang="0">
                  <a:pos x="T8" y="T9"/>
                </a:cxn>
                <a:cxn ang="0">
                  <a:pos x="T10" y="T11"/>
                </a:cxn>
                <a:cxn ang="0">
                  <a:pos x="T12" y="T13"/>
                </a:cxn>
              </a:cxnLst>
              <a:rect l="0" t="0" r="r" b="b"/>
              <a:pathLst>
                <a:path w="36" h="38">
                  <a:moveTo>
                    <a:pt x="22" y="37"/>
                  </a:moveTo>
                  <a:cubicBezTo>
                    <a:pt x="20" y="37"/>
                    <a:pt x="18" y="37"/>
                    <a:pt x="16" y="36"/>
                  </a:cubicBezTo>
                  <a:cubicBezTo>
                    <a:pt x="0" y="31"/>
                    <a:pt x="0" y="19"/>
                    <a:pt x="5" y="7"/>
                  </a:cubicBezTo>
                  <a:cubicBezTo>
                    <a:pt x="7" y="4"/>
                    <a:pt x="19" y="0"/>
                    <a:pt x="22" y="2"/>
                  </a:cubicBezTo>
                  <a:cubicBezTo>
                    <a:pt x="32" y="10"/>
                    <a:pt x="36" y="21"/>
                    <a:pt x="27" y="33"/>
                  </a:cubicBezTo>
                  <a:cubicBezTo>
                    <a:pt x="26" y="35"/>
                    <a:pt x="23" y="36"/>
                    <a:pt x="21" y="37"/>
                  </a:cubicBezTo>
                  <a:cubicBezTo>
                    <a:pt x="21" y="38"/>
                    <a:pt x="22" y="37"/>
                    <a:pt x="2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7"/>
            <p:cNvSpPr>
              <a:spLocks/>
            </p:cNvSpPr>
            <p:nvPr userDrawn="1"/>
          </p:nvSpPr>
          <p:spPr bwMode="auto">
            <a:xfrm>
              <a:off x="4085" y="2015"/>
              <a:ext cx="202" cy="411"/>
            </a:xfrm>
            <a:custGeom>
              <a:avLst/>
              <a:gdLst>
                <a:gd name="T0" fmla="*/ 101 w 106"/>
                <a:gd name="T1" fmla="*/ 115 h 215"/>
                <a:gd name="T2" fmla="*/ 85 w 106"/>
                <a:gd name="T3" fmla="*/ 116 h 215"/>
                <a:gd name="T4" fmla="*/ 49 w 106"/>
                <a:gd name="T5" fmla="*/ 143 h 215"/>
                <a:gd name="T6" fmla="*/ 27 w 106"/>
                <a:gd name="T7" fmla="*/ 195 h 215"/>
                <a:gd name="T8" fmla="*/ 85 w 106"/>
                <a:gd name="T9" fmla="*/ 198 h 215"/>
                <a:gd name="T10" fmla="*/ 100 w 106"/>
                <a:gd name="T11" fmla="*/ 215 h 215"/>
                <a:gd name="T12" fmla="*/ 0 w 106"/>
                <a:gd name="T13" fmla="*/ 215 h 215"/>
                <a:gd name="T14" fmla="*/ 13 w 106"/>
                <a:gd name="T15" fmla="*/ 176 h 215"/>
                <a:gd name="T16" fmla="*/ 43 w 106"/>
                <a:gd name="T17" fmla="*/ 19 h 215"/>
                <a:gd name="T18" fmla="*/ 43 w 106"/>
                <a:gd name="T19" fmla="*/ 4 h 215"/>
                <a:gd name="T20" fmla="*/ 44 w 106"/>
                <a:gd name="T21" fmla="*/ 2 h 215"/>
                <a:gd name="T22" fmla="*/ 63 w 106"/>
                <a:gd name="T23" fmla="*/ 0 h 215"/>
                <a:gd name="T24" fmla="*/ 103 w 106"/>
                <a:gd name="T25" fmla="*/ 33 h 215"/>
                <a:gd name="T26" fmla="*/ 104 w 106"/>
                <a:gd name="T27" fmla="*/ 39 h 215"/>
                <a:gd name="T28" fmla="*/ 85 w 106"/>
                <a:gd name="T29" fmla="*/ 46 h 215"/>
                <a:gd name="T30" fmla="*/ 64 w 106"/>
                <a:gd name="T31" fmla="*/ 81 h 215"/>
                <a:gd name="T32" fmla="*/ 85 w 106"/>
                <a:gd name="T33" fmla="*/ 95 h 215"/>
                <a:gd name="T34" fmla="*/ 101 w 106"/>
                <a:gd name="T35" fmla="*/ 1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215">
                  <a:moveTo>
                    <a:pt x="101" y="115"/>
                  </a:moveTo>
                  <a:cubicBezTo>
                    <a:pt x="95" y="115"/>
                    <a:pt x="90" y="116"/>
                    <a:pt x="85" y="116"/>
                  </a:cubicBezTo>
                  <a:cubicBezTo>
                    <a:pt x="66" y="115"/>
                    <a:pt x="54" y="123"/>
                    <a:pt x="49" y="143"/>
                  </a:cubicBezTo>
                  <a:cubicBezTo>
                    <a:pt x="44" y="159"/>
                    <a:pt x="36" y="174"/>
                    <a:pt x="27" y="195"/>
                  </a:cubicBezTo>
                  <a:cubicBezTo>
                    <a:pt x="49" y="196"/>
                    <a:pt x="67" y="197"/>
                    <a:pt x="85" y="198"/>
                  </a:cubicBezTo>
                  <a:cubicBezTo>
                    <a:pt x="95" y="199"/>
                    <a:pt x="105" y="199"/>
                    <a:pt x="100" y="215"/>
                  </a:cubicBezTo>
                  <a:cubicBezTo>
                    <a:pt x="69" y="215"/>
                    <a:pt x="37" y="215"/>
                    <a:pt x="0" y="215"/>
                  </a:cubicBezTo>
                  <a:cubicBezTo>
                    <a:pt x="5" y="201"/>
                    <a:pt x="5" y="186"/>
                    <a:pt x="13" y="176"/>
                  </a:cubicBezTo>
                  <a:cubicBezTo>
                    <a:pt x="47" y="128"/>
                    <a:pt x="46" y="74"/>
                    <a:pt x="43" y="19"/>
                  </a:cubicBezTo>
                  <a:cubicBezTo>
                    <a:pt x="42" y="14"/>
                    <a:pt x="43" y="8"/>
                    <a:pt x="43" y="4"/>
                  </a:cubicBezTo>
                  <a:cubicBezTo>
                    <a:pt x="44" y="3"/>
                    <a:pt x="44" y="2"/>
                    <a:pt x="44" y="2"/>
                  </a:cubicBezTo>
                  <a:cubicBezTo>
                    <a:pt x="50" y="1"/>
                    <a:pt x="55" y="1"/>
                    <a:pt x="63" y="0"/>
                  </a:cubicBezTo>
                  <a:cubicBezTo>
                    <a:pt x="59" y="31"/>
                    <a:pt x="81" y="33"/>
                    <a:pt x="103" y="33"/>
                  </a:cubicBezTo>
                  <a:cubicBezTo>
                    <a:pt x="103" y="35"/>
                    <a:pt x="104" y="37"/>
                    <a:pt x="104" y="39"/>
                  </a:cubicBezTo>
                  <a:cubicBezTo>
                    <a:pt x="97" y="41"/>
                    <a:pt x="91" y="45"/>
                    <a:pt x="85" y="46"/>
                  </a:cubicBezTo>
                  <a:cubicBezTo>
                    <a:pt x="59" y="46"/>
                    <a:pt x="66" y="67"/>
                    <a:pt x="64" y="81"/>
                  </a:cubicBezTo>
                  <a:cubicBezTo>
                    <a:pt x="62" y="97"/>
                    <a:pt x="75" y="94"/>
                    <a:pt x="85" y="95"/>
                  </a:cubicBezTo>
                  <a:cubicBezTo>
                    <a:pt x="96" y="96"/>
                    <a:pt x="106" y="98"/>
                    <a:pt x="10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8"/>
            <p:cNvSpPr>
              <a:spLocks/>
            </p:cNvSpPr>
            <p:nvPr userDrawn="1"/>
          </p:nvSpPr>
          <p:spPr bwMode="auto">
            <a:xfrm>
              <a:off x="4382" y="2016"/>
              <a:ext cx="203" cy="420"/>
            </a:xfrm>
            <a:custGeom>
              <a:avLst/>
              <a:gdLst>
                <a:gd name="T0" fmla="*/ 33 w 106"/>
                <a:gd name="T1" fmla="*/ 203 h 219"/>
                <a:gd name="T2" fmla="*/ 70 w 106"/>
                <a:gd name="T3" fmla="*/ 197 h 219"/>
                <a:gd name="T4" fmla="*/ 45 w 106"/>
                <a:gd name="T5" fmla="*/ 125 h 219"/>
                <a:gd name="T6" fmla="*/ 20 w 106"/>
                <a:gd name="T7" fmla="*/ 114 h 219"/>
                <a:gd name="T8" fmla="*/ 2 w 106"/>
                <a:gd name="T9" fmla="*/ 97 h 219"/>
                <a:gd name="T10" fmla="*/ 13 w 106"/>
                <a:gd name="T11" fmla="*/ 93 h 219"/>
                <a:gd name="T12" fmla="*/ 39 w 106"/>
                <a:gd name="T13" fmla="*/ 56 h 219"/>
                <a:gd name="T14" fmla="*/ 26 w 106"/>
                <a:gd name="T15" fmla="*/ 45 h 219"/>
                <a:gd name="T16" fmla="*/ 14 w 106"/>
                <a:gd name="T17" fmla="*/ 44 h 219"/>
                <a:gd name="T18" fmla="*/ 0 w 106"/>
                <a:gd name="T19" fmla="*/ 36 h 219"/>
                <a:gd name="T20" fmla="*/ 13 w 106"/>
                <a:gd name="T21" fmla="*/ 29 h 219"/>
                <a:gd name="T22" fmla="*/ 19 w 106"/>
                <a:gd name="T23" fmla="*/ 28 h 219"/>
                <a:gd name="T24" fmla="*/ 40 w 106"/>
                <a:gd name="T25" fmla="*/ 10 h 219"/>
                <a:gd name="T26" fmla="*/ 48 w 106"/>
                <a:gd name="T27" fmla="*/ 0 h 219"/>
                <a:gd name="T28" fmla="*/ 58 w 106"/>
                <a:gd name="T29" fmla="*/ 12 h 219"/>
                <a:gd name="T30" fmla="*/ 56 w 106"/>
                <a:gd name="T31" fmla="*/ 37 h 219"/>
                <a:gd name="T32" fmla="*/ 94 w 106"/>
                <a:gd name="T33" fmla="*/ 187 h 219"/>
                <a:gd name="T34" fmla="*/ 79 w 106"/>
                <a:gd name="T35" fmla="*/ 217 h 219"/>
                <a:gd name="T36" fmla="*/ 51 w 106"/>
                <a:gd name="T37" fmla="*/ 217 h 219"/>
                <a:gd name="T38" fmla="*/ 33 w 106"/>
                <a:gd name="T39" fmla="*/ 20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219">
                  <a:moveTo>
                    <a:pt x="33" y="203"/>
                  </a:moveTo>
                  <a:cubicBezTo>
                    <a:pt x="51" y="200"/>
                    <a:pt x="62" y="198"/>
                    <a:pt x="70" y="197"/>
                  </a:cubicBezTo>
                  <a:cubicBezTo>
                    <a:pt x="62" y="172"/>
                    <a:pt x="56" y="147"/>
                    <a:pt x="45" y="125"/>
                  </a:cubicBezTo>
                  <a:cubicBezTo>
                    <a:pt x="42" y="118"/>
                    <a:pt x="29" y="114"/>
                    <a:pt x="20" y="114"/>
                  </a:cubicBezTo>
                  <a:cubicBezTo>
                    <a:pt x="8" y="113"/>
                    <a:pt x="0" y="112"/>
                    <a:pt x="2" y="97"/>
                  </a:cubicBezTo>
                  <a:cubicBezTo>
                    <a:pt x="5" y="96"/>
                    <a:pt x="9" y="94"/>
                    <a:pt x="13" y="93"/>
                  </a:cubicBezTo>
                  <a:cubicBezTo>
                    <a:pt x="39" y="90"/>
                    <a:pt x="44" y="83"/>
                    <a:pt x="39" y="56"/>
                  </a:cubicBezTo>
                  <a:cubicBezTo>
                    <a:pt x="38" y="51"/>
                    <a:pt x="31" y="47"/>
                    <a:pt x="26" y="45"/>
                  </a:cubicBezTo>
                  <a:cubicBezTo>
                    <a:pt x="23" y="43"/>
                    <a:pt x="18" y="45"/>
                    <a:pt x="14" y="44"/>
                  </a:cubicBezTo>
                  <a:cubicBezTo>
                    <a:pt x="9" y="42"/>
                    <a:pt x="5" y="39"/>
                    <a:pt x="0" y="36"/>
                  </a:cubicBezTo>
                  <a:cubicBezTo>
                    <a:pt x="4" y="33"/>
                    <a:pt x="9" y="31"/>
                    <a:pt x="13" y="29"/>
                  </a:cubicBezTo>
                  <a:cubicBezTo>
                    <a:pt x="15" y="28"/>
                    <a:pt x="17" y="28"/>
                    <a:pt x="19" y="28"/>
                  </a:cubicBezTo>
                  <a:cubicBezTo>
                    <a:pt x="31" y="28"/>
                    <a:pt x="40" y="25"/>
                    <a:pt x="40" y="10"/>
                  </a:cubicBezTo>
                  <a:cubicBezTo>
                    <a:pt x="40" y="7"/>
                    <a:pt x="45" y="3"/>
                    <a:pt x="48" y="0"/>
                  </a:cubicBezTo>
                  <a:cubicBezTo>
                    <a:pt x="52" y="4"/>
                    <a:pt x="57" y="7"/>
                    <a:pt x="58" y="12"/>
                  </a:cubicBezTo>
                  <a:cubicBezTo>
                    <a:pt x="59" y="20"/>
                    <a:pt x="58" y="29"/>
                    <a:pt x="56" y="37"/>
                  </a:cubicBezTo>
                  <a:cubicBezTo>
                    <a:pt x="48" y="93"/>
                    <a:pt x="71" y="140"/>
                    <a:pt x="94" y="187"/>
                  </a:cubicBezTo>
                  <a:cubicBezTo>
                    <a:pt x="106" y="210"/>
                    <a:pt x="104" y="215"/>
                    <a:pt x="79" y="217"/>
                  </a:cubicBezTo>
                  <a:cubicBezTo>
                    <a:pt x="70" y="218"/>
                    <a:pt x="60" y="219"/>
                    <a:pt x="51" y="217"/>
                  </a:cubicBezTo>
                  <a:cubicBezTo>
                    <a:pt x="46" y="216"/>
                    <a:pt x="42" y="210"/>
                    <a:pt x="33"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9"/>
            <p:cNvSpPr>
              <a:spLocks/>
            </p:cNvSpPr>
            <p:nvPr userDrawn="1"/>
          </p:nvSpPr>
          <p:spPr bwMode="auto">
            <a:xfrm>
              <a:off x="4289" y="2011"/>
              <a:ext cx="139" cy="436"/>
            </a:xfrm>
            <a:custGeom>
              <a:avLst/>
              <a:gdLst>
                <a:gd name="T0" fmla="*/ 70 w 73"/>
                <a:gd name="T1" fmla="*/ 217 h 228"/>
                <a:gd name="T2" fmla="*/ 68 w 73"/>
                <a:gd name="T3" fmla="*/ 218 h 228"/>
                <a:gd name="T4" fmla="*/ 13 w 73"/>
                <a:gd name="T5" fmla="*/ 168 h 228"/>
                <a:gd name="T6" fmla="*/ 12 w 73"/>
                <a:gd name="T7" fmla="*/ 6 h 228"/>
                <a:gd name="T8" fmla="*/ 34 w 73"/>
                <a:gd name="T9" fmla="*/ 22 h 228"/>
                <a:gd name="T10" fmla="*/ 32 w 73"/>
                <a:gd name="T11" fmla="*/ 177 h 228"/>
                <a:gd name="T12" fmla="*/ 55 w 73"/>
                <a:gd name="T13" fmla="*/ 203 h 228"/>
                <a:gd name="T14" fmla="*/ 73 w 73"/>
                <a:gd name="T15" fmla="*/ 211 h 228"/>
                <a:gd name="T16" fmla="*/ 70 w 73"/>
                <a:gd name="T17" fmla="*/ 21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28">
                  <a:moveTo>
                    <a:pt x="70" y="217"/>
                  </a:moveTo>
                  <a:cubicBezTo>
                    <a:pt x="69" y="218"/>
                    <a:pt x="69" y="218"/>
                    <a:pt x="68" y="218"/>
                  </a:cubicBezTo>
                  <a:cubicBezTo>
                    <a:pt x="0" y="219"/>
                    <a:pt x="13" y="228"/>
                    <a:pt x="13" y="168"/>
                  </a:cubicBezTo>
                  <a:cubicBezTo>
                    <a:pt x="12" y="114"/>
                    <a:pt x="12" y="60"/>
                    <a:pt x="12" y="6"/>
                  </a:cubicBezTo>
                  <a:cubicBezTo>
                    <a:pt x="33" y="0"/>
                    <a:pt x="34" y="11"/>
                    <a:pt x="34" y="22"/>
                  </a:cubicBezTo>
                  <a:cubicBezTo>
                    <a:pt x="33" y="73"/>
                    <a:pt x="34" y="125"/>
                    <a:pt x="32" y="177"/>
                  </a:cubicBezTo>
                  <a:cubicBezTo>
                    <a:pt x="31" y="196"/>
                    <a:pt x="37" y="203"/>
                    <a:pt x="55" y="203"/>
                  </a:cubicBezTo>
                  <a:cubicBezTo>
                    <a:pt x="61" y="203"/>
                    <a:pt x="67" y="208"/>
                    <a:pt x="73" y="211"/>
                  </a:cubicBezTo>
                  <a:cubicBezTo>
                    <a:pt x="72" y="213"/>
                    <a:pt x="71" y="215"/>
                    <a:pt x="70"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5" name="Group 4"/>
          <p:cNvGrpSpPr>
            <a:grpSpLocks noChangeAspect="1"/>
          </p:cNvGrpSpPr>
          <p:nvPr userDrawn="1"/>
        </p:nvGrpSpPr>
        <p:grpSpPr bwMode="auto">
          <a:xfrm>
            <a:off x="8609766" y="0"/>
            <a:ext cx="6834125" cy="6858000"/>
            <a:chOff x="3182" y="1013"/>
            <a:chExt cx="2290" cy="2298"/>
          </a:xfrm>
          <a:solidFill>
            <a:schemeClr val="bg1">
              <a:lumMod val="85000"/>
            </a:schemeClr>
          </a:solidFill>
        </p:grpSpPr>
        <p:sp>
          <p:nvSpPr>
            <p:cNvPr id="76" name="Freeform 9"/>
            <p:cNvSpPr>
              <a:spLocks noEditPoints="1"/>
            </p:cNvSpPr>
            <p:nvPr userDrawn="1"/>
          </p:nvSpPr>
          <p:spPr bwMode="auto">
            <a:xfrm>
              <a:off x="3182" y="1013"/>
              <a:ext cx="2290" cy="2298"/>
            </a:xfrm>
            <a:custGeom>
              <a:avLst/>
              <a:gdLst>
                <a:gd name="T0" fmla="*/ 1200 w 1200"/>
                <a:gd name="T1" fmla="*/ 640 h 1200"/>
                <a:gd name="T2" fmla="*/ 1185 w 1200"/>
                <a:gd name="T3" fmla="*/ 730 h 1200"/>
                <a:gd name="T4" fmla="*/ 653 w 1200"/>
                <a:gd name="T5" fmla="*/ 1197 h 1200"/>
                <a:gd name="T6" fmla="*/ 636 w 1200"/>
                <a:gd name="T7" fmla="*/ 1200 h 1200"/>
                <a:gd name="T8" fmla="*/ 564 w 1200"/>
                <a:gd name="T9" fmla="*/ 1200 h 1200"/>
                <a:gd name="T10" fmla="*/ 468 w 1200"/>
                <a:gd name="T11" fmla="*/ 1184 h 1200"/>
                <a:gd name="T12" fmla="*/ 4 w 1200"/>
                <a:gd name="T13" fmla="*/ 655 h 1200"/>
                <a:gd name="T14" fmla="*/ 0 w 1200"/>
                <a:gd name="T15" fmla="*/ 636 h 1200"/>
                <a:gd name="T16" fmla="*/ 0 w 1200"/>
                <a:gd name="T17" fmla="*/ 564 h 1200"/>
                <a:gd name="T18" fmla="*/ 16 w 1200"/>
                <a:gd name="T19" fmla="*/ 470 h 1200"/>
                <a:gd name="T20" fmla="*/ 547 w 1200"/>
                <a:gd name="T21" fmla="*/ 3 h 1200"/>
                <a:gd name="T22" fmla="*/ 564 w 1200"/>
                <a:gd name="T23" fmla="*/ 0 h 1200"/>
                <a:gd name="T24" fmla="*/ 636 w 1200"/>
                <a:gd name="T25" fmla="*/ 0 h 1200"/>
                <a:gd name="T26" fmla="*/ 730 w 1200"/>
                <a:gd name="T27" fmla="*/ 16 h 1200"/>
                <a:gd name="T28" fmla="*/ 1196 w 1200"/>
                <a:gd name="T29" fmla="*/ 543 h 1200"/>
                <a:gd name="T30" fmla="*/ 1200 w 1200"/>
                <a:gd name="T31" fmla="*/ 560 h 1200"/>
                <a:gd name="T32" fmla="*/ 1200 w 1200"/>
                <a:gd name="T33" fmla="*/ 640 h 1200"/>
                <a:gd name="T34" fmla="*/ 600 w 1200"/>
                <a:gd name="T35" fmla="*/ 1190 h 1200"/>
                <a:gd name="T36" fmla="*/ 1190 w 1200"/>
                <a:gd name="T37" fmla="*/ 600 h 1200"/>
                <a:gd name="T38" fmla="*/ 600 w 1200"/>
                <a:gd name="T39" fmla="*/ 10 h 1200"/>
                <a:gd name="T40" fmla="*/ 10 w 1200"/>
                <a:gd name="T41" fmla="*/ 600 h 1200"/>
                <a:gd name="T42" fmla="*/ 600 w 1200"/>
                <a:gd name="T43" fmla="*/ 119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0" h="1200">
                  <a:moveTo>
                    <a:pt x="1200" y="640"/>
                  </a:moveTo>
                  <a:cubicBezTo>
                    <a:pt x="1195" y="670"/>
                    <a:pt x="1191" y="700"/>
                    <a:pt x="1185" y="730"/>
                  </a:cubicBezTo>
                  <a:cubicBezTo>
                    <a:pt x="1127" y="987"/>
                    <a:pt x="915" y="1172"/>
                    <a:pt x="653" y="1197"/>
                  </a:cubicBezTo>
                  <a:cubicBezTo>
                    <a:pt x="648" y="1197"/>
                    <a:pt x="642" y="1199"/>
                    <a:pt x="636" y="1200"/>
                  </a:cubicBezTo>
                  <a:cubicBezTo>
                    <a:pt x="612" y="1200"/>
                    <a:pt x="588" y="1200"/>
                    <a:pt x="564" y="1200"/>
                  </a:cubicBezTo>
                  <a:cubicBezTo>
                    <a:pt x="532" y="1195"/>
                    <a:pt x="499" y="1191"/>
                    <a:pt x="468" y="1184"/>
                  </a:cubicBezTo>
                  <a:cubicBezTo>
                    <a:pt x="216" y="1128"/>
                    <a:pt x="26" y="912"/>
                    <a:pt x="4" y="655"/>
                  </a:cubicBezTo>
                  <a:cubicBezTo>
                    <a:pt x="3" y="649"/>
                    <a:pt x="1" y="642"/>
                    <a:pt x="0" y="636"/>
                  </a:cubicBezTo>
                  <a:cubicBezTo>
                    <a:pt x="0" y="612"/>
                    <a:pt x="0" y="588"/>
                    <a:pt x="0" y="564"/>
                  </a:cubicBezTo>
                  <a:cubicBezTo>
                    <a:pt x="5" y="533"/>
                    <a:pt x="9" y="501"/>
                    <a:pt x="16" y="470"/>
                  </a:cubicBezTo>
                  <a:cubicBezTo>
                    <a:pt x="73" y="214"/>
                    <a:pt x="286" y="27"/>
                    <a:pt x="547" y="3"/>
                  </a:cubicBezTo>
                  <a:cubicBezTo>
                    <a:pt x="552" y="3"/>
                    <a:pt x="558" y="1"/>
                    <a:pt x="564" y="0"/>
                  </a:cubicBezTo>
                  <a:cubicBezTo>
                    <a:pt x="588" y="0"/>
                    <a:pt x="612" y="0"/>
                    <a:pt x="636" y="0"/>
                  </a:cubicBezTo>
                  <a:cubicBezTo>
                    <a:pt x="667" y="5"/>
                    <a:pt x="699" y="9"/>
                    <a:pt x="730" y="16"/>
                  </a:cubicBezTo>
                  <a:cubicBezTo>
                    <a:pt x="985" y="73"/>
                    <a:pt x="1171" y="283"/>
                    <a:pt x="1196" y="543"/>
                  </a:cubicBezTo>
                  <a:cubicBezTo>
                    <a:pt x="1197" y="548"/>
                    <a:pt x="1199" y="554"/>
                    <a:pt x="1200" y="560"/>
                  </a:cubicBezTo>
                  <a:cubicBezTo>
                    <a:pt x="1200" y="587"/>
                    <a:pt x="1200" y="613"/>
                    <a:pt x="1200" y="640"/>
                  </a:cubicBezTo>
                  <a:close/>
                  <a:moveTo>
                    <a:pt x="600" y="1190"/>
                  </a:moveTo>
                  <a:cubicBezTo>
                    <a:pt x="925" y="1190"/>
                    <a:pt x="1190" y="926"/>
                    <a:pt x="1190" y="600"/>
                  </a:cubicBezTo>
                  <a:cubicBezTo>
                    <a:pt x="1191" y="275"/>
                    <a:pt x="926" y="11"/>
                    <a:pt x="600" y="10"/>
                  </a:cubicBezTo>
                  <a:cubicBezTo>
                    <a:pt x="275" y="10"/>
                    <a:pt x="11" y="274"/>
                    <a:pt x="10" y="600"/>
                  </a:cubicBezTo>
                  <a:cubicBezTo>
                    <a:pt x="10" y="925"/>
                    <a:pt x="274" y="1190"/>
                    <a:pt x="600"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p:cNvSpPr>
              <a:spLocks noEditPoints="1"/>
            </p:cNvSpPr>
            <p:nvPr userDrawn="1"/>
          </p:nvSpPr>
          <p:spPr bwMode="auto">
            <a:xfrm>
              <a:off x="3615" y="1471"/>
              <a:ext cx="1422" cy="1426"/>
            </a:xfrm>
            <a:custGeom>
              <a:avLst/>
              <a:gdLst>
                <a:gd name="T0" fmla="*/ 373 w 745"/>
                <a:gd name="T1" fmla="*/ 0 h 745"/>
                <a:gd name="T2" fmla="*/ 745 w 745"/>
                <a:gd name="T3" fmla="*/ 373 h 745"/>
                <a:gd name="T4" fmla="*/ 374 w 745"/>
                <a:gd name="T5" fmla="*/ 745 h 745"/>
                <a:gd name="T6" fmla="*/ 1 w 745"/>
                <a:gd name="T7" fmla="*/ 371 h 745"/>
                <a:gd name="T8" fmla="*/ 373 w 745"/>
                <a:gd name="T9" fmla="*/ 0 h 745"/>
                <a:gd name="T10" fmla="*/ 373 w 745"/>
                <a:gd name="T11" fmla="*/ 736 h 745"/>
                <a:gd name="T12" fmla="*/ 737 w 745"/>
                <a:gd name="T13" fmla="*/ 371 h 745"/>
                <a:gd name="T14" fmla="*/ 373 w 745"/>
                <a:gd name="T15" fmla="*/ 9 h 745"/>
                <a:gd name="T16" fmla="*/ 9 w 745"/>
                <a:gd name="T17" fmla="*/ 374 h 745"/>
                <a:gd name="T18" fmla="*/ 373 w 745"/>
                <a:gd name="T19" fmla="*/ 736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5" h="745">
                  <a:moveTo>
                    <a:pt x="373" y="0"/>
                  </a:moveTo>
                  <a:cubicBezTo>
                    <a:pt x="579" y="1"/>
                    <a:pt x="745" y="167"/>
                    <a:pt x="745" y="373"/>
                  </a:cubicBezTo>
                  <a:cubicBezTo>
                    <a:pt x="745" y="578"/>
                    <a:pt x="579" y="745"/>
                    <a:pt x="374" y="745"/>
                  </a:cubicBezTo>
                  <a:cubicBezTo>
                    <a:pt x="167" y="745"/>
                    <a:pt x="0" y="578"/>
                    <a:pt x="1" y="371"/>
                  </a:cubicBezTo>
                  <a:cubicBezTo>
                    <a:pt x="1" y="166"/>
                    <a:pt x="168" y="0"/>
                    <a:pt x="373" y="0"/>
                  </a:cubicBezTo>
                  <a:close/>
                  <a:moveTo>
                    <a:pt x="373" y="736"/>
                  </a:moveTo>
                  <a:cubicBezTo>
                    <a:pt x="574" y="735"/>
                    <a:pt x="737" y="572"/>
                    <a:pt x="737" y="371"/>
                  </a:cubicBezTo>
                  <a:cubicBezTo>
                    <a:pt x="736" y="172"/>
                    <a:pt x="572" y="9"/>
                    <a:pt x="373" y="9"/>
                  </a:cubicBezTo>
                  <a:cubicBezTo>
                    <a:pt x="173" y="9"/>
                    <a:pt x="9" y="173"/>
                    <a:pt x="9" y="374"/>
                  </a:cubicBezTo>
                  <a:cubicBezTo>
                    <a:pt x="10" y="573"/>
                    <a:pt x="174" y="736"/>
                    <a:pt x="373" y="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p:cNvSpPr>
              <a:spLocks/>
            </p:cNvSpPr>
            <p:nvPr userDrawn="1"/>
          </p:nvSpPr>
          <p:spPr bwMode="auto">
            <a:xfrm>
              <a:off x="4905" y="1480"/>
              <a:ext cx="262" cy="194"/>
            </a:xfrm>
            <a:custGeom>
              <a:avLst/>
              <a:gdLst>
                <a:gd name="T0" fmla="*/ 98 w 137"/>
                <a:gd name="T1" fmla="*/ 71 h 101"/>
                <a:gd name="T2" fmla="*/ 105 w 137"/>
                <a:gd name="T3" fmla="*/ 97 h 101"/>
                <a:gd name="T4" fmla="*/ 100 w 137"/>
                <a:gd name="T5" fmla="*/ 101 h 101"/>
                <a:gd name="T6" fmla="*/ 70 w 137"/>
                <a:gd name="T7" fmla="*/ 81 h 101"/>
                <a:gd name="T8" fmla="*/ 49 w 137"/>
                <a:gd name="T9" fmla="*/ 89 h 101"/>
                <a:gd name="T10" fmla="*/ 48 w 137"/>
                <a:gd name="T11" fmla="*/ 95 h 101"/>
                <a:gd name="T12" fmla="*/ 11 w 137"/>
                <a:gd name="T13" fmla="*/ 98 h 101"/>
                <a:gd name="T14" fmla="*/ 0 w 137"/>
                <a:gd name="T15" fmla="*/ 78 h 101"/>
                <a:gd name="T16" fmla="*/ 28 w 137"/>
                <a:gd name="T17" fmla="*/ 62 h 101"/>
                <a:gd name="T18" fmla="*/ 36 w 137"/>
                <a:gd name="T19" fmla="*/ 64 h 101"/>
                <a:gd name="T20" fmla="*/ 39 w 137"/>
                <a:gd name="T21" fmla="*/ 63 h 101"/>
                <a:gd name="T22" fmla="*/ 27 w 137"/>
                <a:gd name="T23" fmla="*/ 44 h 101"/>
                <a:gd name="T24" fmla="*/ 30 w 137"/>
                <a:gd name="T25" fmla="*/ 39 h 101"/>
                <a:gd name="T26" fmla="*/ 59 w 137"/>
                <a:gd name="T27" fmla="*/ 52 h 101"/>
                <a:gd name="T28" fmla="*/ 61 w 137"/>
                <a:gd name="T29" fmla="*/ 48 h 101"/>
                <a:gd name="T30" fmla="*/ 12 w 137"/>
                <a:gd name="T31" fmla="*/ 16 h 101"/>
                <a:gd name="T32" fmla="*/ 16 w 137"/>
                <a:gd name="T33" fmla="*/ 9 h 101"/>
                <a:gd name="T34" fmla="*/ 50 w 137"/>
                <a:gd name="T35" fmla="*/ 23 h 101"/>
                <a:gd name="T36" fmla="*/ 81 w 137"/>
                <a:gd name="T37" fmla="*/ 0 h 101"/>
                <a:gd name="T38" fmla="*/ 85 w 137"/>
                <a:gd name="T39" fmla="*/ 4 h 101"/>
                <a:gd name="T40" fmla="*/ 68 w 137"/>
                <a:gd name="T41" fmla="*/ 27 h 101"/>
                <a:gd name="T42" fmla="*/ 70 w 137"/>
                <a:gd name="T43" fmla="*/ 29 h 101"/>
                <a:gd name="T44" fmla="*/ 100 w 137"/>
                <a:gd name="T45" fmla="*/ 3 h 101"/>
                <a:gd name="T46" fmla="*/ 104 w 137"/>
                <a:gd name="T47" fmla="*/ 6 h 101"/>
                <a:gd name="T48" fmla="*/ 97 w 137"/>
                <a:gd name="T49" fmla="*/ 25 h 101"/>
                <a:gd name="T50" fmla="*/ 137 w 137"/>
                <a:gd name="T51" fmla="*/ 18 h 101"/>
                <a:gd name="T52" fmla="*/ 120 w 137"/>
                <a:gd name="T53" fmla="*/ 42 h 101"/>
                <a:gd name="T54" fmla="*/ 136 w 137"/>
                <a:gd name="T55" fmla="*/ 47 h 101"/>
                <a:gd name="T56" fmla="*/ 133 w 137"/>
                <a:gd name="T57" fmla="*/ 53 h 101"/>
                <a:gd name="T58" fmla="*/ 98 w 137"/>
                <a:gd name="T59"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01">
                  <a:moveTo>
                    <a:pt x="98" y="71"/>
                  </a:moveTo>
                  <a:cubicBezTo>
                    <a:pt x="101" y="81"/>
                    <a:pt x="103" y="89"/>
                    <a:pt x="105" y="97"/>
                  </a:cubicBezTo>
                  <a:cubicBezTo>
                    <a:pt x="103" y="98"/>
                    <a:pt x="102" y="100"/>
                    <a:pt x="100" y="101"/>
                  </a:cubicBezTo>
                  <a:cubicBezTo>
                    <a:pt x="90" y="94"/>
                    <a:pt x="80" y="88"/>
                    <a:pt x="70" y="81"/>
                  </a:cubicBezTo>
                  <a:cubicBezTo>
                    <a:pt x="56" y="71"/>
                    <a:pt x="52" y="72"/>
                    <a:pt x="49" y="89"/>
                  </a:cubicBezTo>
                  <a:cubicBezTo>
                    <a:pt x="49" y="91"/>
                    <a:pt x="49" y="95"/>
                    <a:pt x="48" y="95"/>
                  </a:cubicBezTo>
                  <a:cubicBezTo>
                    <a:pt x="36" y="96"/>
                    <a:pt x="23" y="100"/>
                    <a:pt x="11" y="98"/>
                  </a:cubicBezTo>
                  <a:cubicBezTo>
                    <a:pt x="6" y="97"/>
                    <a:pt x="0" y="85"/>
                    <a:pt x="0" y="78"/>
                  </a:cubicBezTo>
                  <a:cubicBezTo>
                    <a:pt x="0" y="61"/>
                    <a:pt x="13" y="55"/>
                    <a:pt x="28" y="62"/>
                  </a:cubicBezTo>
                  <a:cubicBezTo>
                    <a:pt x="31" y="63"/>
                    <a:pt x="33" y="64"/>
                    <a:pt x="36" y="64"/>
                  </a:cubicBezTo>
                  <a:cubicBezTo>
                    <a:pt x="36" y="65"/>
                    <a:pt x="37" y="64"/>
                    <a:pt x="39" y="63"/>
                  </a:cubicBezTo>
                  <a:cubicBezTo>
                    <a:pt x="35" y="56"/>
                    <a:pt x="31" y="50"/>
                    <a:pt x="27" y="44"/>
                  </a:cubicBezTo>
                  <a:cubicBezTo>
                    <a:pt x="28" y="42"/>
                    <a:pt x="29" y="40"/>
                    <a:pt x="30" y="39"/>
                  </a:cubicBezTo>
                  <a:cubicBezTo>
                    <a:pt x="40" y="43"/>
                    <a:pt x="49" y="47"/>
                    <a:pt x="59" y="52"/>
                  </a:cubicBezTo>
                  <a:cubicBezTo>
                    <a:pt x="60" y="51"/>
                    <a:pt x="60" y="49"/>
                    <a:pt x="61" y="48"/>
                  </a:cubicBezTo>
                  <a:cubicBezTo>
                    <a:pt x="45" y="38"/>
                    <a:pt x="29" y="27"/>
                    <a:pt x="12" y="16"/>
                  </a:cubicBezTo>
                  <a:cubicBezTo>
                    <a:pt x="14" y="14"/>
                    <a:pt x="15" y="11"/>
                    <a:pt x="16" y="9"/>
                  </a:cubicBezTo>
                  <a:cubicBezTo>
                    <a:pt x="27" y="13"/>
                    <a:pt x="37" y="18"/>
                    <a:pt x="50" y="23"/>
                  </a:cubicBezTo>
                  <a:cubicBezTo>
                    <a:pt x="59" y="16"/>
                    <a:pt x="70" y="8"/>
                    <a:pt x="81" y="0"/>
                  </a:cubicBezTo>
                  <a:cubicBezTo>
                    <a:pt x="82" y="1"/>
                    <a:pt x="83" y="3"/>
                    <a:pt x="85" y="4"/>
                  </a:cubicBezTo>
                  <a:cubicBezTo>
                    <a:pt x="79" y="11"/>
                    <a:pt x="74" y="19"/>
                    <a:pt x="68" y="27"/>
                  </a:cubicBezTo>
                  <a:cubicBezTo>
                    <a:pt x="69" y="27"/>
                    <a:pt x="69" y="28"/>
                    <a:pt x="70" y="29"/>
                  </a:cubicBezTo>
                  <a:cubicBezTo>
                    <a:pt x="80" y="20"/>
                    <a:pt x="90" y="12"/>
                    <a:pt x="100" y="3"/>
                  </a:cubicBezTo>
                  <a:cubicBezTo>
                    <a:pt x="101" y="4"/>
                    <a:pt x="103" y="5"/>
                    <a:pt x="104" y="6"/>
                  </a:cubicBezTo>
                  <a:cubicBezTo>
                    <a:pt x="102" y="12"/>
                    <a:pt x="100" y="17"/>
                    <a:pt x="97" y="25"/>
                  </a:cubicBezTo>
                  <a:cubicBezTo>
                    <a:pt x="110" y="23"/>
                    <a:pt x="121" y="21"/>
                    <a:pt x="137" y="18"/>
                  </a:cubicBezTo>
                  <a:cubicBezTo>
                    <a:pt x="130" y="28"/>
                    <a:pt x="126" y="33"/>
                    <a:pt x="120" y="42"/>
                  </a:cubicBezTo>
                  <a:cubicBezTo>
                    <a:pt x="125" y="44"/>
                    <a:pt x="131" y="46"/>
                    <a:pt x="136" y="47"/>
                  </a:cubicBezTo>
                  <a:cubicBezTo>
                    <a:pt x="135" y="49"/>
                    <a:pt x="134" y="51"/>
                    <a:pt x="133" y="53"/>
                  </a:cubicBezTo>
                  <a:cubicBezTo>
                    <a:pt x="121" y="59"/>
                    <a:pt x="110" y="65"/>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p:cNvSpPr>
              <a:spLocks noEditPoints="1"/>
            </p:cNvSpPr>
            <p:nvPr userDrawn="1"/>
          </p:nvSpPr>
          <p:spPr bwMode="auto">
            <a:xfrm>
              <a:off x="3796" y="1227"/>
              <a:ext cx="256" cy="274"/>
            </a:xfrm>
            <a:custGeom>
              <a:avLst/>
              <a:gdLst>
                <a:gd name="T0" fmla="*/ 91 w 134"/>
                <a:gd name="T1" fmla="*/ 0 h 143"/>
                <a:gd name="T2" fmla="*/ 61 w 134"/>
                <a:gd name="T3" fmla="*/ 81 h 143"/>
                <a:gd name="T4" fmla="*/ 87 w 134"/>
                <a:gd name="T5" fmla="*/ 49 h 143"/>
                <a:gd name="T6" fmla="*/ 124 w 134"/>
                <a:gd name="T7" fmla="*/ 82 h 143"/>
                <a:gd name="T8" fmla="*/ 99 w 134"/>
                <a:gd name="T9" fmla="*/ 122 h 143"/>
                <a:gd name="T10" fmla="*/ 114 w 134"/>
                <a:gd name="T11" fmla="*/ 94 h 143"/>
                <a:gd name="T12" fmla="*/ 111 w 134"/>
                <a:gd name="T13" fmla="*/ 82 h 143"/>
                <a:gd name="T14" fmla="*/ 100 w 134"/>
                <a:gd name="T15" fmla="*/ 87 h 143"/>
                <a:gd name="T16" fmla="*/ 85 w 134"/>
                <a:gd name="T17" fmla="*/ 113 h 143"/>
                <a:gd name="T18" fmla="*/ 64 w 134"/>
                <a:gd name="T19" fmla="*/ 125 h 143"/>
                <a:gd name="T20" fmla="*/ 56 w 134"/>
                <a:gd name="T21" fmla="*/ 100 h 143"/>
                <a:gd name="T22" fmla="*/ 58 w 134"/>
                <a:gd name="T23" fmla="*/ 84 h 143"/>
                <a:gd name="T24" fmla="*/ 53 w 134"/>
                <a:gd name="T25" fmla="*/ 126 h 143"/>
                <a:gd name="T26" fmla="*/ 58 w 134"/>
                <a:gd name="T27" fmla="*/ 143 h 143"/>
                <a:gd name="T28" fmla="*/ 40 w 134"/>
                <a:gd name="T29" fmla="*/ 135 h 143"/>
                <a:gd name="T30" fmla="*/ 6 w 134"/>
                <a:gd name="T31" fmla="*/ 45 h 143"/>
                <a:gd name="T32" fmla="*/ 12 w 134"/>
                <a:gd name="T33" fmla="*/ 32 h 143"/>
                <a:gd name="T34" fmla="*/ 20 w 134"/>
                <a:gd name="T35" fmla="*/ 33 h 143"/>
                <a:gd name="T36" fmla="*/ 17 w 134"/>
                <a:gd name="T37" fmla="*/ 47 h 143"/>
                <a:gd name="T38" fmla="*/ 14 w 134"/>
                <a:gd name="T39" fmla="*/ 64 h 143"/>
                <a:gd name="T40" fmla="*/ 38 w 134"/>
                <a:gd name="T41" fmla="*/ 119 h 143"/>
                <a:gd name="T42" fmla="*/ 37 w 134"/>
                <a:gd name="T43" fmla="*/ 42 h 143"/>
                <a:gd name="T44" fmla="*/ 58 w 134"/>
                <a:gd name="T45" fmla="*/ 4 h 143"/>
                <a:gd name="T46" fmla="*/ 91 w 134"/>
                <a:gd name="T47" fmla="*/ 0 h 143"/>
                <a:gd name="T48" fmla="*/ 71 w 134"/>
                <a:gd name="T49" fmla="*/ 18 h 143"/>
                <a:gd name="T50" fmla="*/ 67 w 134"/>
                <a:gd name="T51" fmla="*/ 11 h 143"/>
                <a:gd name="T52" fmla="*/ 46 w 134"/>
                <a:gd name="T53" fmla="*/ 19 h 143"/>
                <a:gd name="T54" fmla="*/ 47 w 134"/>
                <a:gd name="T55" fmla="*/ 44 h 143"/>
                <a:gd name="T56" fmla="*/ 53 w 134"/>
                <a:gd name="T57" fmla="*/ 44 h 143"/>
                <a:gd name="T58" fmla="*/ 71 w 134"/>
                <a:gd name="T59" fmla="*/ 1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4" h="143">
                  <a:moveTo>
                    <a:pt x="91" y="0"/>
                  </a:moveTo>
                  <a:cubicBezTo>
                    <a:pt x="80" y="28"/>
                    <a:pt x="49" y="45"/>
                    <a:pt x="61" y="81"/>
                  </a:cubicBezTo>
                  <a:cubicBezTo>
                    <a:pt x="71" y="68"/>
                    <a:pt x="80" y="58"/>
                    <a:pt x="87" y="49"/>
                  </a:cubicBezTo>
                  <a:cubicBezTo>
                    <a:pt x="101" y="61"/>
                    <a:pt x="113" y="70"/>
                    <a:pt x="124" y="82"/>
                  </a:cubicBezTo>
                  <a:cubicBezTo>
                    <a:pt x="134" y="93"/>
                    <a:pt x="121" y="113"/>
                    <a:pt x="99" y="122"/>
                  </a:cubicBezTo>
                  <a:cubicBezTo>
                    <a:pt x="105" y="112"/>
                    <a:pt x="110" y="103"/>
                    <a:pt x="114" y="94"/>
                  </a:cubicBezTo>
                  <a:cubicBezTo>
                    <a:pt x="115" y="91"/>
                    <a:pt x="112" y="86"/>
                    <a:pt x="111" y="82"/>
                  </a:cubicBezTo>
                  <a:cubicBezTo>
                    <a:pt x="107" y="84"/>
                    <a:pt x="102" y="85"/>
                    <a:pt x="100" y="87"/>
                  </a:cubicBezTo>
                  <a:cubicBezTo>
                    <a:pt x="94" y="96"/>
                    <a:pt x="92" y="106"/>
                    <a:pt x="85" y="113"/>
                  </a:cubicBezTo>
                  <a:cubicBezTo>
                    <a:pt x="80" y="119"/>
                    <a:pt x="71" y="121"/>
                    <a:pt x="64" y="125"/>
                  </a:cubicBezTo>
                  <a:cubicBezTo>
                    <a:pt x="61" y="117"/>
                    <a:pt x="58" y="109"/>
                    <a:pt x="56" y="100"/>
                  </a:cubicBezTo>
                  <a:cubicBezTo>
                    <a:pt x="55" y="97"/>
                    <a:pt x="56" y="93"/>
                    <a:pt x="58" y="84"/>
                  </a:cubicBezTo>
                  <a:cubicBezTo>
                    <a:pt x="45" y="103"/>
                    <a:pt x="45" y="113"/>
                    <a:pt x="53" y="126"/>
                  </a:cubicBezTo>
                  <a:cubicBezTo>
                    <a:pt x="56" y="131"/>
                    <a:pt x="56" y="137"/>
                    <a:pt x="58" y="143"/>
                  </a:cubicBezTo>
                  <a:cubicBezTo>
                    <a:pt x="52" y="140"/>
                    <a:pt x="44" y="139"/>
                    <a:pt x="40" y="135"/>
                  </a:cubicBezTo>
                  <a:cubicBezTo>
                    <a:pt x="18" y="109"/>
                    <a:pt x="0" y="81"/>
                    <a:pt x="6" y="45"/>
                  </a:cubicBezTo>
                  <a:cubicBezTo>
                    <a:pt x="7" y="40"/>
                    <a:pt x="10" y="36"/>
                    <a:pt x="12" y="32"/>
                  </a:cubicBezTo>
                  <a:cubicBezTo>
                    <a:pt x="13" y="31"/>
                    <a:pt x="17" y="33"/>
                    <a:pt x="20" y="33"/>
                  </a:cubicBezTo>
                  <a:cubicBezTo>
                    <a:pt x="19" y="37"/>
                    <a:pt x="18" y="42"/>
                    <a:pt x="17" y="47"/>
                  </a:cubicBezTo>
                  <a:cubicBezTo>
                    <a:pt x="16" y="52"/>
                    <a:pt x="13" y="59"/>
                    <a:pt x="14" y="64"/>
                  </a:cubicBezTo>
                  <a:cubicBezTo>
                    <a:pt x="20" y="83"/>
                    <a:pt x="28" y="101"/>
                    <a:pt x="38" y="119"/>
                  </a:cubicBezTo>
                  <a:cubicBezTo>
                    <a:pt x="38" y="93"/>
                    <a:pt x="52" y="69"/>
                    <a:pt x="37" y="42"/>
                  </a:cubicBezTo>
                  <a:cubicBezTo>
                    <a:pt x="24" y="18"/>
                    <a:pt x="31" y="8"/>
                    <a:pt x="58" y="4"/>
                  </a:cubicBezTo>
                  <a:cubicBezTo>
                    <a:pt x="68" y="2"/>
                    <a:pt x="78" y="1"/>
                    <a:pt x="91" y="0"/>
                  </a:cubicBezTo>
                  <a:close/>
                  <a:moveTo>
                    <a:pt x="71" y="18"/>
                  </a:moveTo>
                  <a:cubicBezTo>
                    <a:pt x="70" y="15"/>
                    <a:pt x="69" y="13"/>
                    <a:pt x="67" y="11"/>
                  </a:cubicBezTo>
                  <a:cubicBezTo>
                    <a:pt x="60" y="13"/>
                    <a:pt x="49" y="14"/>
                    <a:pt x="46" y="19"/>
                  </a:cubicBezTo>
                  <a:cubicBezTo>
                    <a:pt x="43" y="25"/>
                    <a:pt x="47" y="35"/>
                    <a:pt x="47" y="44"/>
                  </a:cubicBezTo>
                  <a:cubicBezTo>
                    <a:pt x="49" y="44"/>
                    <a:pt x="51" y="44"/>
                    <a:pt x="53" y="44"/>
                  </a:cubicBezTo>
                  <a:cubicBezTo>
                    <a:pt x="59" y="35"/>
                    <a:pt x="65" y="26"/>
                    <a:pt x="7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p:cNvSpPr>
              <a:spLocks/>
            </p:cNvSpPr>
            <p:nvPr userDrawn="1"/>
          </p:nvSpPr>
          <p:spPr bwMode="auto">
            <a:xfrm>
              <a:off x="4090" y="1136"/>
              <a:ext cx="226" cy="252"/>
            </a:xfrm>
            <a:custGeom>
              <a:avLst/>
              <a:gdLst>
                <a:gd name="T0" fmla="*/ 64 w 118"/>
                <a:gd name="T1" fmla="*/ 49 h 132"/>
                <a:gd name="T2" fmla="*/ 0 w 118"/>
                <a:gd name="T3" fmla="*/ 67 h 132"/>
                <a:gd name="T4" fmla="*/ 64 w 118"/>
                <a:gd name="T5" fmla="*/ 22 h 132"/>
                <a:gd name="T6" fmla="*/ 45 w 118"/>
                <a:gd name="T7" fmla="*/ 15 h 132"/>
                <a:gd name="T8" fmla="*/ 48 w 118"/>
                <a:gd name="T9" fmla="*/ 10 h 132"/>
                <a:gd name="T10" fmla="*/ 68 w 118"/>
                <a:gd name="T11" fmla="*/ 1 h 132"/>
                <a:gd name="T12" fmla="*/ 89 w 118"/>
                <a:gd name="T13" fmla="*/ 4 h 132"/>
                <a:gd name="T14" fmla="*/ 80 w 118"/>
                <a:gd name="T15" fmla="*/ 30 h 132"/>
                <a:gd name="T16" fmla="*/ 104 w 118"/>
                <a:gd name="T17" fmla="*/ 25 h 132"/>
                <a:gd name="T18" fmla="*/ 118 w 118"/>
                <a:gd name="T19" fmla="*/ 28 h 132"/>
                <a:gd name="T20" fmla="*/ 114 w 118"/>
                <a:gd name="T21" fmla="*/ 43 h 132"/>
                <a:gd name="T22" fmla="*/ 96 w 118"/>
                <a:gd name="T23" fmla="*/ 54 h 132"/>
                <a:gd name="T24" fmla="*/ 78 w 118"/>
                <a:gd name="T25" fmla="*/ 66 h 132"/>
                <a:gd name="T26" fmla="*/ 103 w 118"/>
                <a:gd name="T27" fmla="*/ 82 h 132"/>
                <a:gd name="T28" fmla="*/ 83 w 118"/>
                <a:gd name="T29" fmla="*/ 119 h 132"/>
                <a:gd name="T30" fmla="*/ 102 w 118"/>
                <a:gd name="T31" fmla="*/ 119 h 132"/>
                <a:gd name="T32" fmla="*/ 103 w 118"/>
                <a:gd name="T33" fmla="*/ 125 h 132"/>
                <a:gd name="T34" fmla="*/ 81 w 118"/>
                <a:gd name="T35" fmla="*/ 130 h 132"/>
                <a:gd name="T36" fmla="*/ 58 w 118"/>
                <a:gd name="T37" fmla="*/ 105 h 132"/>
                <a:gd name="T38" fmla="*/ 40 w 118"/>
                <a:gd name="T39" fmla="*/ 120 h 132"/>
                <a:gd name="T40" fmla="*/ 64 w 118"/>
                <a:gd name="T41"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32">
                  <a:moveTo>
                    <a:pt x="64" y="49"/>
                  </a:moveTo>
                  <a:cubicBezTo>
                    <a:pt x="39" y="52"/>
                    <a:pt x="28" y="78"/>
                    <a:pt x="0" y="67"/>
                  </a:cubicBezTo>
                  <a:cubicBezTo>
                    <a:pt x="22" y="51"/>
                    <a:pt x="40" y="39"/>
                    <a:pt x="64" y="22"/>
                  </a:cubicBezTo>
                  <a:cubicBezTo>
                    <a:pt x="55" y="19"/>
                    <a:pt x="50" y="17"/>
                    <a:pt x="45" y="15"/>
                  </a:cubicBezTo>
                  <a:cubicBezTo>
                    <a:pt x="46" y="13"/>
                    <a:pt x="47" y="11"/>
                    <a:pt x="48" y="10"/>
                  </a:cubicBezTo>
                  <a:cubicBezTo>
                    <a:pt x="54" y="6"/>
                    <a:pt x="61" y="2"/>
                    <a:pt x="68" y="1"/>
                  </a:cubicBezTo>
                  <a:cubicBezTo>
                    <a:pt x="75" y="0"/>
                    <a:pt x="82" y="3"/>
                    <a:pt x="89" y="4"/>
                  </a:cubicBezTo>
                  <a:cubicBezTo>
                    <a:pt x="86" y="12"/>
                    <a:pt x="83" y="20"/>
                    <a:pt x="80" y="30"/>
                  </a:cubicBezTo>
                  <a:cubicBezTo>
                    <a:pt x="87" y="28"/>
                    <a:pt x="96" y="25"/>
                    <a:pt x="104" y="25"/>
                  </a:cubicBezTo>
                  <a:cubicBezTo>
                    <a:pt x="109" y="24"/>
                    <a:pt x="114" y="27"/>
                    <a:pt x="118" y="28"/>
                  </a:cubicBezTo>
                  <a:cubicBezTo>
                    <a:pt x="117" y="33"/>
                    <a:pt x="117" y="39"/>
                    <a:pt x="114" y="43"/>
                  </a:cubicBezTo>
                  <a:cubicBezTo>
                    <a:pt x="109" y="47"/>
                    <a:pt x="102" y="50"/>
                    <a:pt x="96" y="54"/>
                  </a:cubicBezTo>
                  <a:cubicBezTo>
                    <a:pt x="89" y="58"/>
                    <a:pt x="83" y="62"/>
                    <a:pt x="78" y="66"/>
                  </a:cubicBezTo>
                  <a:cubicBezTo>
                    <a:pt x="89" y="73"/>
                    <a:pt x="104" y="81"/>
                    <a:pt x="103" y="82"/>
                  </a:cubicBezTo>
                  <a:cubicBezTo>
                    <a:pt x="98" y="95"/>
                    <a:pt x="90" y="106"/>
                    <a:pt x="83" y="119"/>
                  </a:cubicBezTo>
                  <a:cubicBezTo>
                    <a:pt x="87" y="119"/>
                    <a:pt x="94" y="119"/>
                    <a:pt x="102" y="119"/>
                  </a:cubicBezTo>
                  <a:cubicBezTo>
                    <a:pt x="102" y="121"/>
                    <a:pt x="103" y="123"/>
                    <a:pt x="103" y="125"/>
                  </a:cubicBezTo>
                  <a:cubicBezTo>
                    <a:pt x="96" y="127"/>
                    <a:pt x="86" y="132"/>
                    <a:pt x="81" y="130"/>
                  </a:cubicBezTo>
                  <a:cubicBezTo>
                    <a:pt x="73" y="125"/>
                    <a:pt x="66" y="115"/>
                    <a:pt x="58" y="105"/>
                  </a:cubicBezTo>
                  <a:cubicBezTo>
                    <a:pt x="56" y="107"/>
                    <a:pt x="50" y="111"/>
                    <a:pt x="40" y="120"/>
                  </a:cubicBezTo>
                  <a:cubicBezTo>
                    <a:pt x="49" y="94"/>
                    <a:pt x="56" y="73"/>
                    <a:pt x="6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p:cNvSpPr>
              <a:spLocks noEditPoints="1"/>
            </p:cNvSpPr>
            <p:nvPr userDrawn="1"/>
          </p:nvSpPr>
          <p:spPr bwMode="auto">
            <a:xfrm>
              <a:off x="4407" y="1170"/>
              <a:ext cx="210" cy="222"/>
            </a:xfrm>
            <a:custGeom>
              <a:avLst/>
              <a:gdLst>
                <a:gd name="T0" fmla="*/ 29 w 110"/>
                <a:gd name="T1" fmla="*/ 87 h 116"/>
                <a:gd name="T2" fmla="*/ 4 w 110"/>
                <a:gd name="T3" fmla="*/ 104 h 116"/>
                <a:gd name="T4" fmla="*/ 0 w 110"/>
                <a:gd name="T5" fmla="*/ 100 h 116"/>
                <a:gd name="T6" fmla="*/ 43 w 110"/>
                <a:gd name="T7" fmla="*/ 49 h 116"/>
                <a:gd name="T8" fmla="*/ 5 w 110"/>
                <a:gd name="T9" fmla="*/ 44 h 116"/>
                <a:gd name="T10" fmla="*/ 3 w 110"/>
                <a:gd name="T11" fmla="*/ 39 h 116"/>
                <a:gd name="T12" fmla="*/ 44 w 110"/>
                <a:gd name="T13" fmla="*/ 24 h 116"/>
                <a:gd name="T14" fmla="*/ 63 w 110"/>
                <a:gd name="T15" fmla="*/ 9 h 116"/>
                <a:gd name="T16" fmla="*/ 90 w 110"/>
                <a:gd name="T17" fmla="*/ 9 h 116"/>
                <a:gd name="T18" fmla="*/ 74 w 110"/>
                <a:gd name="T19" fmla="*/ 107 h 116"/>
                <a:gd name="T20" fmla="*/ 45 w 110"/>
                <a:gd name="T21" fmla="*/ 112 h 116"/>
                <a:gd name="T22" fmla="*/ 29 w 110"/>
                <a:gd name="T23" fmla="*/ 87 h 116"/>
                <a:gd name="T24" fmla="*/ 48 w 110"/>
                <a:gd name="T25" fmla="*/ 97 h 116"/>
                <a:gd name="T26" fmla="*/ 55 w 110"/>
                <a:gd name="T27" fmla="*/ 100 h 116"/>
                <a:gd name="T28" fmla="*/ 80 w 110"/>
                <a:gd name="T29" fmla="*/ 61 h 116"/>
                <a:gd name="T30" fmla="*/ 80 w 110"/>
                <a:gd name="T31" fmla="*/ 46 h 116"/>
                <a:gd name="T32" fmla="*/ 64 w 110"/>
                <a:gd name="T33" fmla="*/ 49 h 116"/>
                <a:gd name="T34" fmla="*/ 48 w 110"/>
                <a:gd name="T35" fmla="*/ 9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6">
                  <a:moveTo>
                    <a:pt x="29" y="87"/>
                  </a:moveTo>
                  <a:cubicBezTo>
                    <a:pt x="22" y="91"/>
                    <a:pt x="13" y="98"/>
                    <a:pt x="4" y="104"/>
                  </a:cubicBezTo>
                  <a:cubicBezTo>
                    <a:pt x="3" y="103"/>
                    <a:pt x="2" y="101"/>
                    <a:pt x="0" y="100"/>
                  </a:cubicBezTo>
                  <a:cubicBezTo>
                    <a:pt x="14" y="84"/>
                    <a:pt x="27" y="68"/>
                    <a:pt x="43" y="49"/>
                  </a:cubicBezTo>
                  <a:cubicBezTo>
                    <a:pt x="27" y="47"/>
                    <a:pt x="16" y="45"/>
                    <a:pt x="5" y="44"/>
                  </a:cubicBezTo>
                  <a:cubicBezTo>
                    <a:pt x="4" y="42"/>
                    <a:pt x="4" y="41"/>
                    <a:pt x="3" y="39"/>
                  </a:cubicBezTo>
                  <a:cubicBezTo>
                    <a:pt x="17" y="34"/>
                    <a:pt x="31" y="30"/>
                    <a:pt x="44" y="24"/>
                  </a:cubicBezTo>
                  <a:cubicBezTo>
                    <a:pt x="52" y="21"/>
                    <a:pt x="58" y="15"/>
                    <a:pt x="63" y="9"/>
                  </a:cubicBezTo>
                  <a:cubicBezTo>
                    <a:pt x="71" y="0"/>
                    <a:pt x="83" y="0"/>
                    <a:pt x="90" y="9"/>
                  </a:cubicBezTo>
                  <a:cubicBezTo>
                    <a:pt x="110" y="39"/>
                    <a:pt x="104" y="82"/>
                    <a:pt x="74" y="107"/>
                  </a:cubicBezTo>
                  <a:cubicBezTo>
                    <a:pt x="67" y="113"/>
                    <a:pt x="53" y="116"/>
                    <a:pt x="45" y="112"/>
                  </a:cubicBezTo>
                  <a:cubicBezTo>
                    <a:pt x="38" y="109"/>
                    <a:pt x="34" y="96"/>
                    <a:pt x="29" y="87"/>
                  </a:cubicBezTo>
                  <a:close/>
                  <a:moveTo>
                    <a:pt x="48" y="97"/>
                  </a:moveTo>
                  <a:cubicBezTo>
                    <a:pt x="50" y="98"/>
                    <a:pt x="53" y="99"/>
                    <a:pt x="55" y="100"/>
                  </a:cubicBezTo>
                  <a:cubicBezTo>
                    <a:pt x="63" y="87"/>
                    <a:pt x="72" y="74"/>
                    <a:pt x="80" y="61"/>
                  </a:cubicBezTo>
                  <a:cubicBezTo>
                    <a:pt x="82" y="57"/>
                    <a:pt x="80" y="51"/>
                    <a:pt x="80" y="46"/>
                  </a:cubicBezTo>
                  <a:cubicBezTo>
                    <a:pt x="75" y="47"/>
                    <a:pt x="68" y="46"/>
                    <a:pt x="64" y="49"/>
                  </a:cubicBezTo>
                  <a:cubicBezTo>
                    <a:pt x="49" y="58"/>
                    <a:pt x="43" y="77"/>
                    <a:pt x="48"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p:cNvSpPr>
              <a:spLocks/>
            </p:cNvSpPr>
            <p:nvPr userDrawn="1"/>
          </p:nvSpPr>
          <p:spPr bwMode="auto">
            <a:xfrm>
              <a:off x="3531" y="1498"/>
              <a:ext cx="258" cy="273"/>
            </a:xfrm>
            <a:custGeom>
              <a:avLst/>
              <a:gdLst>
                <a:gd name="T0" fmla="*/ 0 w 135"/>
                <a:gd name="T1" fmla="*/ 19 h 143"/>
                <a:gd name="T2" fmla="*/ 39 w 135"/>
                <a:gd name="T3" fmla="*/ 17 h 143"/>
                <a:gd name="T4" fmla="*/ 38 w 135"/>
                <a:gd name="T5" fmla="*/ 10 h 143"/>
                <a:gd name="T6" fmla="*/ 73 w 135"/>
                <a:gd name="T7" fmla="*/ 8 h 143"/>
                <a:gd name="T8" fmla="*/ 68 w 135"/>
                <a:gd name="T9" fmla="*/ 42 h 143"/>
                <a:gd name="T10" fmla="*/ 79 w 135"/>
                <a:gd name="T11" fmla="*/ 49 h 143"/>
                <a:gd name="T12" fmla="*/ 123 w 135"/>
                <a:gd name="T13" fmla="*/ 11 h 143"/>
                <a:gd name="T14" fmla="*/ 135 w 135"/>
                <a:gd name="T15" fmla="*/ 19 h 143"/>
                <a:gd name="T16" fmla="*/ 105 w 135"/>
                <a:gd name="T17" fmla="*/ 51 h 143"/>
                <a:gd name="T18" fmla="*/ 60 w 135"/>
                <a:gd name="T19" fmla="*/ 131 h 143"/>
                <a:gd name="T20" fmla="*/ 48 w 135"/>
                <a:gd name="T21" fmla="*/ 143 h 143"/>
                <a:gd name="T22" fmla="*/ 46 w 135"/>
                <a:gd name="T23" fmla="*/ 126 h 143"/>
                <a:gd name="T24" fmla="*/ 59 w 135"/>
                <a:gd name="T25" fmla="*/ 89 h 143"/>
                <a:gd name="T26" fmla="*/ 49 w 135"/>
                <a:gd name="T27" fmla="*/ 55 h 143"/>
                <a:gd name="T28" fmla="*/ 0 w 135"/>
                <a:gd name="T29" fmla="*/ 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143">
                  <a:moveTo>
                    <a:pt x="0" y="19"/>
                  </a:moveTo>
                  <a:cubicBezTo>
                    <a:pt x="16" y="0"/>
                    <a:pt x="27" y="12"/>
                    <a:pt x="39" y="17"/>
                  </a:cubicBezTo>
                  <a:cubicBezTo>
                    <a:pt x="38" y="15"/>
                    <a:pt x="38" y="13"/>
                    <a:pt x="38" y="10"/>
                  </a:cubicBezTo>
                  <a:cubicBezTo>
                    <a:pt x="50" y="10"/>
                    <a:pt x="61" y="9"/>
                    <a:pt x="73" y="8"/>
                  </a:cubicBezTo>
                  <a:cubicBezTo>
                    <a:pt x="71" y="18"/>
                    <a:pt x="70" y="28"/>
                    <a:pt x="68" y="42"/>
                  </a:cubicBezTo>
                  <a:cubicBezTo>
                    <a:pt x="69" y="42"/>
                    <a:pt x="74" y="46"/>
                    <a:pt x="79" y="49"/>
                  </a:cubicBezTo>
                  <a:cubicBezTo>
                    <a:pt x="95" y="36"/>
                    <a:pt x="109" y="23"/>
                    <a:pt x="123" y="11"/>
                  </a:cubicBezTo>
                  <a:cubicBezTo>
                    <a:pt x="124" y="10"/>
                    <a:pt x="129" y="15"/>
                    <a:pt x="135" y="19"/>
                  </a:cubicBezTo>
                  <a:cubicBezTo>
                    <a:pt x="124" y="30"/>
                    <a:pt x="112" y="39"/>
                    <a:pt x="105" y="51"/>
                  </a:cubicBezTo>
                  <a:cubicBezTo>
                    <a:pt x="89" y="77"/>
                    <a:pt x="75" y="104"/>
                    <a:pt x="60" y="131"/>
                  </a:cubicBezTo>
                  <a:cubicBezTo>
                    <a:pt x="58" y="135"/>
                    <a:pt x="52" y="139"/>
                    <a:pt x="48" y="143"/>
                  </a:cubicBezTo>
                  <a:cubicBezTo>
                    <a:pt x="47" y="137"/>
                    <a:pt x="45" y="131"/>
                    <a:pt x="46" y="126"/>
                  </a:cubicBezTo>
                  <a:cubicBezTo>
                    <a:pt x="49" y="114"/>
                    <a:pt x="54" y="101"/>
                    <a:pt x="59" y="89"/>
                  </a:cubicBezTo>
                  <a:cubicBezTo>
                    <a:pt x="64" y="75"/>
                    <a:pt x="63" y="64"/>
                    <a:pt x="49" y="55"/>
                  </a:cubicBezTo>
                  <a:cubicBezTo>
                    <a:pt x="32" y="45"/>
                    <a:pt x="17" y="31"/>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p:cNvSpPr>
              <a:spLocks/>
            </p:cNvSpPr>
            <p:nvPr userDrawn="1"/>
          </p:nvSpPr>
          <p:spPr bwMode="auto">
            <a:xfrm>
              <a:off x="4657" y="1319"/>
              <a:ext cx="216" cy="119"/>
            </a:xfrm>
            <a:custGeom>
              <a:avLst/>
              <a:gdLst>
                <a:gd name="T0" fmla="*/ 109 w 113"/>
                <a:gd name="T1" fmla="*/ 0 h 62"/>
                <a:gd name="T2" fmla="*/ 113 w 113"/>
                <a:gd name="T3" fmla="*/ 46 h 62"/>
                <a:gd name="T4" fmla="*/ 105 w 113"/>
                <a:gd name="T5" fmla="*/ 48 h 62"/>
                <a:gd name="T6" fmla="*/ 30 w 113"/>
                <a:gd name="T7" fmla="*/ 59 h 62"/>
                <a:gd name="T8" fmla="*/ 7 w 113"/>
                <a:gd name="T9" fmla="*/ 62 h 62"/>
                <a:gd name="T10" fmla="*/ 0 w 113"/>
                <a:gd name="T11" fmla="*/ 50 h 62"/>
                <a:gd name="T12" fmla="*/ 12 w 113"/>
                <a:gd name="T13" fmla="*/ 45 h 62"/>
                <a:gd name="T14" fmla="*/ 62 w 113"/>
                <a:gd name="T15" fmla="*/ 34 h 62"/>
                <a:gd name="T16" fmla="*/ 28 w 113"/>
                <a:gd name="T17" fmla="*/ 0 h 62"/>
                <a:gd name="T18" fmla="*/ 109 w 113"/>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2">
                  <a:moveTo>
                    <a:pt x="109" y="0"/>
                  </a:moveTo>
                  <a:cubicBezTo>
                    <a:pt x="111" y="18"/>
                    <a:pt x="112" y="31"/>
                    <a:pt x="113" y="46"/>
                  </a:cubicBezTo>
                  <a:cubicBezTo>
                    <a:pt x="112" y="46"/>
                    <a:pt x="107" y="49"/>
                    <a:pt x="105" y="48"/>
                  </a:cubicBezTo>
                  <a:cubicBezTo>
                    <a:pt x="77" y="39"/>
                    <a:pt x="54" y="51"/>
                    <a:pt x="30" y="59"/>
                  </a:cubicBezTo>
                  <a:cubicBezTo>
                    <a:pt x="22" y="61"/>
                    <a:pt x="14" y="62"/>
                    <a:pt x="7" y="62"/>
                  </a:cubicBezTo>
                  <a:cubicBezTo>
                    <a:pt x="4" y="61"/>
                    <a:pt x="2" y="54"/>
                    <a:pt x="0" y="50"/>
                  </a:cubicBezTo>
                  <a:cubicBezTo>
                    <a:pt x="4" y="48"/>
                    <a:pt x="9" y="44"/>
                    <a:pt x="12" y="45"/>
                  </a:cubicBezTo>
                  <a:cubicBezTo>
                    <a:pt x="31" y="50"/>
                    <a:pt x="47" y="47"/>
                    <a:pt x="62" y="34"/>
                  </a:cubicBezTo>
                  <a:cubicBezTo>
                    <a:pt x="50" y="23"/>
                    <a:pt x="26" y="26"/>
                    <a:pt x="28" y="0"/>
                  </a:cubicBezTo>
                  <a:cubicBezTo>
                    <a:pt x="56" y="12"/>
                    <a:pt x="80" y="34"/>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p:cNvSpPr>
              <a:spLocks/>
            </p:cNvSpPr>
            <p:nvPr userDrawn="1"/>
          </p:nvSpPr>
          <p:spPr bwMode="auto">
            <a:xfrm>
              <a:off x="5176" y="1965"/>
              <a:ext cx="130" cy="237"/>
            </a:xfrm>
            <a:custGeom>
              <a:avLst/>
              <a:gdLst>
                <a:gd name="T0" fmla="*/ 27 w 68"/>
                <a:gd name="T1" fmla="*/ 7 h 124"/>
                <a:gd name="T2" fmla="*/ 55 w 68"/>
                <a:gd name="T3" fmla="*/ 32 h 124"/>
                <a:gd name="T4" fmla="*/ 52 w 68"/>
                <a:gd name="T5" fmla="*/ 1 h 124"/>
                <a:gd name="T6" fmla="*/ 57 w 68"/>
                <a:gd name="T7" fmla="*/ 0 h 124"/>
                <a:gd name="T8" fmla="*/ 64 w 68"/>
                <a:gd name="T9" fmla="*/ 40 h 124"/>
                <a:gd name="T10" fmla="*/ 17 w 68"/>
                <a:gd name="T11" fmla="*/ 48 h 124"/>
                <a:gd name="T12" fmla="*/ 16 w 68"/>
                <a:gd name="T13" fmla="*/ 52 h 124"/>
                <a:gd name="T14" fmla="*/ 67 w 68"/>
                <a:gd name="T15" fmla="*/ 66 h 124"/>
                <a:gd name="T16" fmla="*/ 67 w 68"/>
                <a:gd name="T17" fmla="*/ 72 h 124"/>
                <a:gd name="T18" fmla="*/ 21 w 68"/>
                <a:gd name="T19" fmla="*/ 88 h 124"/>
                <a:gd name="T20" fmla="*/ 67 w 68"/>
                <a:gd name="T21" fmla="*/ 102 h 124"/>
                <a:gd name="T22" fmla="*/ 68 w 68"/>
                <a:gd name="T23" fmla="*/ 109 h 124"/>
                <a:gd name="T24" fmla="*/ 14 w 68"/>
                <a:gd name="T25" fmla="*/ 124 h 124"/>
                <a:gd name="T26" fmla="*/ 12 w 68"/>
                <a:gd name="T27" fmla="*/ 118 h 124"/>
                <a:gd name="T28" fmla="*/ 55 w 68"/>
                <a:gd name="T29" fmla="*/ 106 h 124"/>
                <a:gd name="T30" fmla="*/ 10 w 68"/>
                <a:gd name="T31" fmla="*/ 91 h 124"/>
                <a:gd name="T32" fmla="*/ 10 w 68"/>
                <a:gd name="T33" fmla="*/ 85 h 124"/>
                <a:gd name="T34" fmla="*/ 49 w 68"/>
                <a:gd name="T35" fmla="*/ 71 h 124"/>
                <a:gd name="T36" fmla="*/ 7 w 68"/>
                <a:gd name="T37" fmla="*/ 11 h 124"/>
                <a:gd name="T38" fmla="*/ 12 w 68"/>
                <a:gd name="T39" fmla="*/ 32 h 124"/>
                <a:gd name="T40" fmla="*/ 29 w 68"/>
                <a:gd name="T41" fmla="*/ 43 h 124"/>
                <a:gd name="T42" fmla="*/ 27 w 68"/>
                <a:gd name="T43" fmla="*/ 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24">
                  <a:moveTo>
                    <a:pt x="27" y="7"/>
                  </a:moveTo>
                  <a:cubicBezTo>
                    <a:pt x="39" y="16"/>
                    <a:pt x="27" y="45"/>
                    <a:pt x="55" y="32"/>
                  </a:cubicBezTo>
                  <a:cubicBezTo>
                    <a:pt x="54" y="22"/>
                    <a:pt x="53" y="11"/>
                    <a:pt x="52" y="1"/>
                  </a:cubicBezTo>
                  <a:cubicBezTo>
                    <a:pt x="54" y="1"/>
                    <a:pt x="55" y="0"/>
                    <a:pt x="57" y="0"/>
                  </a:cubicBezTo>
                  <a:cubicBezTo>
                    <a:pt x="59" y="13"/>
                    <a:pt x="61" y="25"/>
                    <a:pt x="64" y="40"/>
                  </a:cubicBezTo>
                  <a:cubicBezTo>
                    <a:pt x="47" y="43"/>
                    <a:pt x="32" y="46"/>
                    <a:pt x="17" y="48"/>
                  </a:cubicBezTo>
                  <a:cubicBezTo>
                    <a:pt x="17" y="50"/>
                    <a:pt x="16" y="51"/>
                    <a:pt x="16" y="52"/>
                  </a:cubicBezTo>
                  <a:cubicBezTo>
                    <a:pt x="33" y="57"/>
                    <a:pt x="50" y="62"/>
                    <a:pt x="67" y="66"/>
                  </a:cubicBezTo>
                  <a:cubicBezTo>
                    <a:pt x="67" y="68"/>
                    <a:pt x="67" y="70"/>
                    <a:pt x="67" y="72"/>
                  </a:cubicBezTo>
                  <a:cubicBezTo>
                    <a:pt x="53" y="77"/>
                    <a:pt x="39" y="81"/>
                    <a:pt x="21" y="88"/>
                  </a:cubicBezTo>
                  <a:cubicBezTo>
                    <a:pt x="39" y="93"/>
                    <a:pt x="53" y="98"/>
                    <a:pt x="67" y="102"/>
                  </a:cubicBezTo>
                  <a:cubicBezTo>
                    <a:pt x="68" y="104"/>
                    <a:pt x="68" y="107"/>
                    <a:pt x="68" y="109"/>
                  </a:cubicBezTo>
                  <a:cubicBezTo>
                    <a:pt x="50" y="114"/>
                    <a:pt x="32" y="119"/>
                    <a:pt x="14" y="124"/>
                  </a:cubicBezTo>
                  <a:cubicBezTo>
                    <a:pt x="13" y="122"/>
                    <a:pt x="12" y="120"/>
                    <a:pt x="12" y="118"/>
                  </a:cubicBezTo>
                  <a:cubicBezTo>
                    <a:pt x="25" y="114"/>
                    <a:pt x="37" y="111"/>
                    <a:pt x="55" y="106"/>
                  </a:cubicBezTo>
                  <a:cubicBezTo>
                    <a:pt x="37" y="100"/>
                    <a:pt x="24" y="95"/>
                    <a:pt x="10" y="91"/>
                  </a:cubicBezTo>
                  <a:cubicBezTo>
                    <a:pt x="10" y="89"/>
                    <a:pt x="10" y="87"/>
                    <a:pt x="10" y="85"/>
                  </a:cubicBezTo>
                  <a:cubicBezTo>
                    <a:pt x="23" y="80"/>
                    <a:pt x="36" y="75"/>
                    <a:pt x="49" y="71"/>
                  </a:cubicBezTo>
                  <a:cubicBezTo>
                    <a:pt x="12" y="67"/>
                    <a:pt x="0" y="46"/>
                    <a:pt x="7" y="11"/>
                  </a:cubicBezTo>
                  <a:cubicBezTo>
                    <a:pt x="8" y="18"/>
                    <a:pt x="9" y="26"/>
                    <a:pt x="12" y="32"/>
                  </a:cubicBezTo>
                  <a:cubicBezTo>
                    <a:pt x="14" y="36"/>
                    <a:pt x="21" y="38"/>
                    <a:pt x="29" y="43"/>
                  </a:cubicBezTo>
                  <a:cubicBezTo>
                    <a:pt x="28" y="27"/>
                    <a:pt x="28" y="18"/>
                    <a:pt x="2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p:cNvSpPr>
              <a:spLocks/>
            </p:cNvSpPr>
            <p:nvPr userDrawn="1"/>
          </p:nvSpPr>
          <p:spPr bwMode="auto">
            <a:xfrm>
              <a:off x="4191" y="3037"/>
              <a:ext cx="174" cy="125"/>
            </a:xfrm>
            <a:custGeom>
              <a:avLst/>
              <a:gdLst>
                <a:gd name="T0" fmla="*/ 25 w 91"/>
                <a:gd name="T1" fmla="*/ 13 h 65"/>
                <a:gd name="T2" fmla="*/ 19 w 91"/>
                <a:gd name="T3" fmla="*/ 65 h 65"/>
                <a:gd name="T4" fmla="*/ 0 w 91"/>
                <a:gd name="T5" fmla="*/ 5 h 65"/>
                <a:gd name="T6" fmla="*/ 69 w 91"/>
                <a:gd name="T7" fmla="*/ 31 h 65"/>
                <a:gd name="T8" fmla="*/ 86 w 91"/>
                <a:gd name="T9" fmla="*/ 6 h 65"/>
                <a:gd name="T10" fmla="*/ 91 w 91"/>
                <a:gd name="T11" fmla="*/ 9 h 65"/>
                <a:gd name="T12" fmla="*/ 76 w 91"/>
                <a:gd name="T13" fmla="*/ 34 h 65"/>
                <a:gd name="T14" fmla="*/ 69 w 91"/>
                <a:gd name="T15" fmla="*/ 63 h 65"/>
                <a:gd name="T16" fmla="*/ 25 w 91"/>
                <a:gd name="T17"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5">
                  <a:moveTo>
                    <a:pt x="25" y="13"/>
                  </a:moveTo>
                  <a:cubicBezTo>
                    <a:pt x="23" y="29"/>
                    <a:pt x="21" y="44"/>
                    <a:pt x="19" y="65"/>
                  </a:cubicBezTo>
                  <a:cubicBezTo>
                    <a:pt x="4" y="43"/>
                    <a:pt x="34" y="16"/>
                    <a:pt x="0" y="5"/>
                  </a:cubicBezTo>
                  <a:cubicBezTo>
                    <a:pt x="34" y="0"/>
                    <a:pt x="48" y="6"/>
                    <a:pt x="69" y="31"/>
                  </a:cubicBezTo>
                  <a:cubicBezTo>
                    <a:pt x="74" y="22"/>
                    <a:pt x="80" y="14"/>
                    <a:pt x="86" y="6"/>
                  </a:cubicBezTo>
                  <a:cubicBezTo>
                    <a:pt x="88" y="7"/>
                    <a:pt x="89" y="8"/>
                    <a:pt x="91" y="9"/>
                  </a:cubicBezTo>
                  <a:cubicBezTo>
                    <a:pt x="86" y="18"/>
                    <a:pt x="79" y="25"/>
                    <a:pt x="76" y="34"/>
                  </a:cubicBezTo>
                  <a:cubicBezTo>
                    <a:pt x="72" y="43"/>
                    <a:pt x="71" y="53"/>
                    <a:pt x="69" y="63"/>
                  </a:cubicBezTo>
                  <a:cubicBezTo>
                    <a:pt x="51" y="13"/>
                    <a:pt x="51" y="13"/>
                    <a:pt x="2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p:cNvSpPr>
              <a:spLocks noEditPoints="1"/>
            </p:cNvSpPr>
            <p:nvPr userDrawn="1"/>
          </p:nvSpPr>
          <p:spPr bwMode="auto">
            <a:xfrm>
              <a:off x="3932" y="2970"/>
              <a:ext cx="111" cy="140"/>
            </a:xfrm>
            <a:custGeom>
              <a:avLst/>
              <a:gdLst>
                <a:gd name="T0" fmla="*/ 42 w 58"/>
                <a:gd name="T1" fmla="*/ 73 h 73"/>
                <a:gd name="T2" fmla="*/ 20 w 58"/>
                <a:gd name="T3" fmla="*/ 31 h 73"/>
                <a:gd name="T4" fmla="*/ 5 w 58"/>
                <a:gd name="T5" fmla="*/ 58 h 73"/>
                <a:gd name="T6" fmla="*/ 0 w 58"/>
                <a:gd name="T7" fmla="*/ 56 h 73"/>
                <a:gd name="T8" fmla="*/ 20 w 58"/>
                <a:gd name="T9" fmla="*/ 0 h 73"/>
                <a:gd name="T10" fmla="*/ 56 w 58"/>
                <a:gd name="T11" fmla="*/ 26 h 73"/>
                <a:gd name="T12" fmla="*/ 41 w 58"/>
                <a:gd name="T13" fmla="*/ 51 h 73"/>
                <a:gd name="T14" fmla="*/ 46 w 58"/>
                <a:gd name="T15" fmla="*/ 72 h 73"/>
                <a:gd name="T16" fmla="*/ 42 w 58"/>
                <a:gd name="T17" fmla="*/ 73 h 73"/>
                <a:gd name="T18" fmla="*/ 18 w 58"/>
                <a:gd name="T19" fmla="*/ 32 h 73"/>
                <a:gd name="T20" fmla="*/ 48 w 58"/>
                <a:gd name="T21" fmla="*/ 32 h 73"/>
                <a:gd name="T22" fmla="*/ 37 w 58"/>
                <a:gd name="T23" fmla="*/ 17 h 73"/>
                <a:gd name="T24" fmla="*/ 18 w 58"/>
                <a:gd name="T25" fmla="*/ 3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73">
                  <a:moveTo>
                    <a:pt x="42" y="73"/>
                  </a:moveTo>
                  <a:cubicBezTo>
                    <a:pt x="35" y="61"/>
                    <a:pt x="29" y="48"/>
                    <a:pt x="20" y="31"/>
                  </a:cubicBezTo>
                  <a:cubicBezTo>
                    <a:pt x="13" y="44"/>
                    <a:pt x="9" y="51"/>
                    <a:pt x="5" y="58"/>
                  </a:cubicBezTo>
                  <a:cubicBezTo>
                    <a:pt x="3" y="57"/>
                    <a:pt x="2" y="57"/>
                    <a:pt x="0" y="56"/>
                  </a:cubicBezTo>
                  <a:cubicBezTo>
                    <a:pt x="6" y="39"/>
                    <a:pt x="12" y="23"/>
                    <a:pt x="20" y="0"/>
                  </a:cubicBezTo>
                  <a:cubicBezTo>
                    <a:pt x="34" y="10"/>
                    <a:pt x="46" y="17"/>
                    <a:pt x="56" y="26"/>
                  </a:cubicBezTo>
                  <a:cubicBezTo>
                    <a:pt x="58" y="27"/>
                    <a:pt x="48" y="40"/>
                    <a:pt x="41" y="51"/>
                  </a:cubicBezTo>
                  <a:cubicBezTo>
                    <a:pt x="42" y="55"/>
                    <a:pt x="44" y="63"/>
                    <a:pt x="46" y="72"/>
                  </a:cubicBezTo>
                  <a:cubicBezTo>
                    <a:pt x="44" y="72"/>
                    <a:pt x="43" y="73"/>
                    <a:pt x="42" y="73"/>
                  </a:cubicBezTo>
                  <a:close/>
                  <a:moveTo>
                    <a:pt x="18" y="32"/>
                  </a:moveTo>
                  <a:cubicBezTo>
                    <a:pt x="29" y="32"/>
                    <a:pt x="38" y="32"/>
                    <a:pt x="48" y="32"/>
                  </a:cubicBezTo>
                  <a:cubicBezTo>
                    <a:pt x="44" y="27"/>
                    <a:pt x="42" y="20"/>
                    <a:pt x="37" y="17"/>
                  </a:cubicBezTo>
                  <a:cubicBezTo>
                    <a:pt x="26" y="9"/>
                    <a:pt x="20" y="15"/>
                    <a:pt x="1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p:cNvSpPr>
              <a:spLocks noEditPoints="1"/>
            </p:cNvSpPr>
            <p:nvPr userDrawn="1"/>
          </p:nvSpPr>
          <p:spPr bwMode="auto">
            <a:xfrm>
              <a:off x="5033" y="2616"/>
              <a:ext cx="139" cy="121"/>
            </a:xfrm>
            <a:custGeom>
              <a:avLst/>
              <a:gdLst>
                <a:gd name="T0" fmla="*/ 1 w 73"/>
                <a:gd name="T1" fmla="*/ 33 h 63"/>
                <a:gd name="T2" fmla="*/ 12 w 73"/>
                <a:gd name="T3" fmla="*/ 15 h 63"/>
                <a:gd name="T4" fmla="*/ 31 w 73"/>
                <a:gd name="T5" fmla="*/ 1 h 63"/>
                <a:gd name="T6" fmla="*/ 47 w 73"/>
                <a:gd name="T7" fmla="*/ 21 h 63"/>
                <a:gd name="T8" fmla="*/ 72 w 73"/>
                <a:gd name="T9" fmla="*/ 22 h 63"/>
                <a:gd name="T10" fmla="*/ 73 w 73"/>
                <a:gd name="T11" fmla="*/ 28 h 63"/>
                <a:gd name="T12" fmla="*/ 51 w 73"/>
                <a:gd name="T13" fmla="*/ 30 h 63"/>
                <a:gd name="T14" fmla="*/ 29 w 73"/>
                <a:gd name="T15" fmla="*/ 40 h 63"/>
                <a:gd name="T16" fmla="*/ 51 w 73"/>
                <a:gd name="T17" fmla="*/ 58 h 63"/>
                <a:gd name="T18" fmla="*/ 48 w 73"/>
                <a:gd name="T19" fmla="*/ 63 h 63"/>
                <a:gd name="T20" fmla="*/ 0 w 73"/>
                <a:gd name="T21" fmla="*/ 33 h 63"/>
                <a:gd name="T22" fmla="*/ 1 w 73"/>
                <a:gd name="T23" fmla="*/ 33 h 63"/>
                <a:gd name="T24" fmla="*/ 30 w 73"/>
                <a:gd name="T25" fmla="*/ 43 h 63"/>
                <a:gd name="T26" fmla="*/ 34 w 73"/>
                <a:gd name="T27" fmla="*/ 10 h 63"/>
                <a:gd name="T28" fmla="*/ 6 w 73"/>
                <a:gd name="T29" fmla="*/ 26 h 63"/>
                <a:gd name="T30" fmla="*/ 30 w 73"/>
                <a:gd name="T31"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63">
                  <a:moveTo>
                    <a:pt x="1" y="33"/>
                  </a:moveTo>
                  <a:cubicBezTo>
                    <a:pt x="4" y="27"/>
                    <a:pt x="7" y="20"/>
                    <a:pt x="12" y="15"/>
                  </a:cubicBezTo>
                  <a:cubicBezTo>
                    <a:pt x="18" y="9"/>
                    <a:pt x="26" y="0"/>
                    <a:pt x="31" y="1"/>
                  </a:cubicBezTo>
                  <a:cubicBezTo>
                    <a:pt x="38" y="2"/>
                    <a:pt x="43" y="12"/>
                    <a:pt x="47" y="21"/>
                  </a:cubicBezTo>
                  <a:cubicBezTo>
                    <a:pt x="55" y="21"/>
                    <a:pt x="64" y="22"/>
                    <a:pt x="72" y="22"/>
                  </a:cubicBezTo>
                  <a:cubicBezTo>
                    <a:pt x="72" y="24"/>
                    <a:pt x="72" y="26"/>
                    <a:pt x="73" y="28"/>
                  </a:cubicBezTo>
                  <a:cubicBezTo>
                    <a:pt x="65" y="28"/>
                    <a:pt x="58" y="28"/>
                    <a:pt x="51" y="30"/>
                  </a:cubicBezTo>
                  <a:cubicBezTo>
                    <a:pt x="44" y="32"/>
                    <a:pt x="38" y="36"/>
                    <a:pt x="29" y="40"/>
                  </a:cubicBezTo>
                  <a:cubicBezTo>
                    <a:pt x="39" y="48"/>
                    <a:pt x="45" y="53"/>
                    <a:pt x="51" y="58"/>
                  </a:cubicBezTo>
                  <a:cubicBezTo>
                    <a:pt x="50" y="59"/>
                    <a:pt x="49" y="61"/>
                    <a:pt x="48" y="63"/>
                  </a:cubicBezTo>
                  <a:cubicBezTo>
                    <a:pt x="32" y="53"/>
                    <a:pt x="16" y="43"/>
                    <a:pt x="0" y="33"/>
                  </a:cubicBezTo>
                  <a:lnTo>
                    <a:pt x="1" y="33"/>
                  </a:lnTo>
                  <a:close/>
                  <a:moveTo>
                    <a:pt x="30" y="43"/>
                  </a:moveTo>
                  <a:cubicBezTo>
                    <a:pt x="32" y="29"/>
                    <a:pt x="33" y="19"/>
                    <a:pt x="34" y="10"/>
                  </a:cubicBezTo>
                  <a:cubicBezTo>
                    <a:pt x="26" y="15"/>
                    <a:pt x="18" y="19"/>
                    <a:pt x="6" y="26"/>
                  </a:cubicBezTo>
                  <a:cubicBezTo>
                    <a:pt x="15" y="32"/>
                    <a:pt x="20" y="35"/>
                    <a:pt x="3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p:cNvSpPr>
              <a:spLocks/>
            </p:cNvSpPr>
            <p:nvPr userDrawn="1"/>
          </p:nvSpPr>
          <p:spPr bwMode="auto">
            <a:xfrm>
              <a:off x="3627" y="2786"/>
              <a:ext cx="133" cy="136"/>
            </a:xfrm>
            <a:custGeom>
              <a:avLst/>
              <a:gdLst>
                <a:gd name="T0" fmla="*/ 43 w 70"/>
                <a:gd name="T1" fmla="*/ 2 h 71"/>
                <a:gd name="T2" fmla="*/ 37 w 70"/>
                <a:gd name="T3" fmla="*/ 52 h 71"/>
                <a:gd name="T4" fmla="*/ 40 w 70"/>
                <a:gd name="T5" fmla="*/ 54 h 71"/>
                <a:gd name="T6" fmla="*/ 65 w 70"/>
                <a:gd name="T7" fmla="*/ 25 h 71"/>
                <a:gd name="T8" fmla="*/ 70 w 70"/>
                <a:gd name="T9" fmla="*/ 30 h 71"/>
                <a:gd name="T10" fmla="*/ 33 w 70"/>
                <a:gd name="T11" fmla="*/ 71 h 71"/>
                <a:gd name="T12" fmla="*/ 28 w 70"/>
                <a:gd name="T13" fmla="*/ 69 h 71"/>
                <a:gd name="T14" fmla="*/ 34 w 70"/>
                <a:gd name="T15" fmla="*/ 14 h 71"/>
                <a:gd name="T16" fmla="*/ 5 w 70"/>
                <a:gd name="T17" fmla="*/ 46 h 71"/>
                <a:gd name="T18" fmla="*/ 0 w 70"/>
                <a:gd name="T19" fmla="*/ 41 h 71"/>
                <a:gd name="T20" fmla="*/ 37 w 70"/>
                <a:gd name="T21" fmla="*/ 0 h 71"/>
                <a:gd name="T22" fmla="*/ 43 w 70"/>
                <a:gd name="T23" fmla="*/ 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1">
                  <a:moveTo>
                    <a:pt x="43" y="2"/>
                  </a:moveTo>
                  <a:cubicBezTo>
                    <a:pt x="41" y="19"/>
                    <a:pt x="39" y="35"/>
                    <a:pt x="37" y="52"/>
                  </a:cubicBezTo>
                  <a:cubicBezTo>
                    <a:pt x="38" y="52"/>
                    <a:pt x="39" y="53"/>
                    <a:pt x="40" y="54"/>
                  </a:cubicBezTo>
                  <a:cubicBezTo>
                    <a:pt x="49" y="44"/>
                    <a:pt x="57" y="35"/>
                    <a:pt x="65" y="25"/>
                  </a:cubicBezTo>
                  <a:cubicBezTo>
                    <a:pt x="67" y="27"/>
                    <a:pt x="69" y="28"/>
                    <a:pt x="70" y="30"/>
                  </a:cubicBezTo>
                  <a:cubicBezTo>
                    <a:pt x="58" y="44"/>
                    <a:pt x="46" y="57"/>
                    <a:pt x="33" y="71"/>
                  </a:cubicBezTo>
                  <a:cubicBezTo>
                    <a:pt x="31" y="70"/>
                    <a:pt x="30" y="69"/>
                    <a:pt x="28" y="69"/>
                  </a:cubicBezTo>
                  <a:cubicBezTo>
                    <a:pt x="30" y="52"/>
                    <a:pt x="32" y="36"/>
                    <a:pt x="34" y="14"/>
                  </a:cubicBezTo>
                  <a:cubicBezTo>
                    <a:pt x="22" y="27"/>
                    <a:pt x="14" y="36"/>
                    <a:pt x="5" y="46"/>
                  </a:cubicBezTo>
                  <a:cubicBezTo>
                    <a:pt x="3" y="44"/>
                    <a:pt x="2" y="43"/>
                    <a:pt x="0" y="41"/>
                  </a:cubicBezTo>
                  <a:cubicBezTo>
                    <a:pt x="12" y="27"/>
                    <a:pt x="25" y="14"/>
                    <a:pt x="37" y="0"/>
                  </a:cubicBezTo>
                  <a:cubicBezTo>
                    <a:pt x="39" y="1"/>
                    <a:pt x="41" y="1"/>
                    <a:pt x="4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p:cNvSpPr>
              <a:spLocks/>
            </p:cNvSpPr>
            <p:nvPr userDrawn="1"/>
          </p:nvSpPr>
          <p:spPr bwMode="auto">
            <a:xfrm>
              <a:off x="3432" y="2562"/>
              <a:ext cx="120" cy="102"/>
            </a:xfrm>
            <a:custGeom>
              <a:avLst/>
              <a:gdLst>
                <a:gd name="T0" fmla="*/ 24 w 63"/>
                <a:gd name="T1" fmla="*/ 53 h 53"/>
                <a:gd name="T2" fmla="*/ 0 w 63"/>
                <a:gd name="T3" fmla="*/ 8 h 53"/>
                <a:gd name="T4" fmla="*/ 59 w 63"/>
                <a:gd name="T5" fmla="*/ 0 h 53"/>
                <a:gd name="T6" fmla="*/ 63 w 63"/>
                <a:gd name="T7" fmla="*/ 6 h 53"/>
                <a:gd name="T8" fmla="*/ 24 w 63"/>
                <a:gd name="T9" fmla="*/ 53 h 53"/>
              </a:gdLst>
              <a:ahLst/>
              <a:cxnLst>
                <a:cxn ang="0">
                  <a:pos x="T0" y="T1"/>
                </a:cxn>
                <a:cxn ang="0">
                  <a:pos x="T2" y="T3"/>
                </a:cxn>
                <a:cxn ang="0">
                  <a:pos x="T4" y="T5"/>
                </a:cxn>
                <a:cxn ang="0">
                  <a:pos x="T6" y="T7"/>
                </a:cxn>
                <a:cxn ang="0">
                  <a:pos x="T8" y="T9"/>
                </a:cxn>
              </a:cxnLst>
              <a:rect l="0" t="0" r="r" b="b"/>
              <a:pathLst>
                <a:path w="63" h="53">
                  <a:moveTo>
                    <a:pt x="24" y="53"/>
                  </a:moveTo>
                  <a:cubicBezTo>
                    <a:pt x="32" y="23"/>
                    <a:pt x="29" y="16"/>
                    <a:pt x="0" y="8"/>
                  </a:cubicBezTo>
                  <a:cubicBezTo>
                    <a:pt x="20" y="5"/>
                    <a:pt x="40" y="3"/>
                    <a:pt x="59" y="0"/>
                  </a:cubicBezTo>
                  <a:cubicBezTo>
                    <a:pt x="60" y="2"/>
                    <a:pt x="62" y="4"/>
                    <a:pt x="63" y="6"/>
                  </a:cubicBezTo>
                  <a:cubicBezTo>
                    <a:pt x="50" y="22"/>
                    <a:pt x="37" y="38"/>
                    <a:pt x="2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p:cNvSpPr>
              <a:spLocks/>
            </p:cNvSpPr>
            <p:nvPr userDrawn="1"/>
          </p:nvSpPr>
          <p:spPr bwMode="auto">
            <a:xfrm>
              <a:off x="3346" y="2129"/>
              <a:ext cx="105" cy="98"/>
            </a:xfrm>
            <a:custGeom>
              <a:avLst/>
              <a:gdLst>
                <a:gd name="T0" fmla="*/ 0 w 55"/>
                <a:gd name="T1" fmla="*/ 51 h 51"/>
                <a:gd name="T2" fmla="*/ 0 w 55"/>
                <a:gd name="T3" fmla="*/ 0 h 51"/>
                <a:gd name="T4" fmla="*/ 55 w 55"/>
                <a:gd name="T5" fmla="*/ 21 h 51"/>
                <a:gd name="T6" fmla="*/ 55 w 55"/>
                <a:gd name="T7" fmla="*/ 28 h 51"/>
                <a:gd name="T8" fmla="*/ 0 w 55"/>
                <a:gd name="T9" fmla="*/ 51 h 51"/>
              </a:gdLst>
              <a:ahLst/>
              <a:cxnLst>
                <a:cxn ang="0">
                  <a:pos x="T0" y="T1"/>
                </a:cxn>
                <a:cxn ang="0">
                  <a:pos x="T2" y="T3"/>
                </a:cxn>
                <a:cxn ang="0">
                  <a:pos x="T4" y="T5"/>
                </a:cxn>
                <a:cxn ang="0">
                  <a:pos x="T6" y="T7"/>
                </a:cxn>
                <a:cxn ang="0">
                  <a:pos x="T8" y="T9"/>
                </a:cxn>
              </a:cxnLst>
              <a:rect l="0" t="0" r="r" b="b"/>
              <a:pathLst>
                <a:path w="55" h="51">
                  <a:moveTo>
                    <a:pt x="0" y="51"/>
                  </a:moveTo>
                  <a:cubicBezTo>
                    <a:pt x="21" y="23"/>
                    <a:pt x="21" y="20"/>
                    <a:pt x="0" y="0"/>
                  </a:cubicBezTo>
                  <a:cubicBezTo>
                    <a:pt x="18" y="7"/>
                    <a:pt x="37" y="14"/>
                    <a:pt x="55" y="21"/>
                  </a:cubicBezTo>
                  <a:cubicBezTo>
                    <a:pt x="55" y="23"/>
                    <a:pt x="55" y="25"/>
                    <a:pt x="55" y="28"/>
                  </a:cubicBezTo>
                  <a:cubicBezTo>
                    <a:pt x="37" y="36"/>
                    <a:pt x="19" y="4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p:cNvSpPr>
              <a:spLocks/>
            </p:cNvSpPr>
            <p:nvPr userDrawn="1"/>
          </p:nvSpPr>
          <p:spPr bwMode="auto">
            <a:xfrm>
              <a:off x="3346" y="2233"/>
              <a:ext cx="113" cy="98"/>
            </a:xfrm>
            <a:custGeom>
              <a:avLst/>
              <a:gdLst>
                <a:gd name="T0" fmla="*/ 18 w 59"/>
                <a:gd name="T1" fmla="*/ 42 h 51"/>
                <a:gd name="T2" fmla="*/ 58 w 59"/>
                <a:gd name="T3" fmla="*/ 39 h 51"/>
                <a:gd name="T4" fmla="*/ 59 w 59"/>
                <a:gd name="T5" fmla="*/ 45 h 51"/>
                <a:gd name="T6" fmla="*/ 5 w 59"/>
                <a:gd name="T7" fmla="*/ 51 h 51"/>
                <a:gd name="T8" fmla="*/ 1 w 59"/>
                <a:gd name="T9" fmla="*/ 46 h 51"/>
                <a:gd name="T10" fmla="*/ 40 w 59"/>
                <a:gd name="T11" fmla="*/ 12 h 51"/>
                <a:gd name="T12" fmla="*/ 0 w 59"/>
                <a:gd name="T13" fmla="*/ 12 h 51"/>
                <a:gd name="T14" fmla="*/ 0 w 59"/>
                <a:gd name="T15" fmla="*/ 7 h 51"/>
                <a:gd name="T16" fmla="*/ 55 w 59"/>
                <a:gd name="T17" fmla="*/ 0 h 51"/>
                <a:gd name="T18" fmla="*/ 58 w 59"/>
                <a:gd name="T19" fmla="*/ 6 h 51"/>
                <a:gd name="T20" fmla="*/ 18 w 59"/>
                <a:gd name="T21"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51">
                  <a:moveTo>
                    <a:pt x="18" y="42"/>
                  </a:moveTo>
                  <a:cubicBezTo>
                    <a:pt x="35" y="40"/>
                    <a:pt x="46" y="40"/>
                    <a:pt x="58" y="39"/>
                  </a:cubicBezTo>
                  <a:cubicBezTo>
                    <a:pt x="58" y="41"/>
                    <a:pt x="58" y="43"/>
                    <a:pt x="59" y="45"/>
                  </a:cubicBezTo>
                  <a:cubicBezTo>
                    <a:pt x="41" y="47"/>
                    <a:pt x="23" y="49"/>
                    <a:pt x="5" y="51"/>
                  </a:cubicBezTo>
                  <a:cubicBezTo>
                    <a:pt x="4" y="49"/>
                    <a:pt x="3" y="47"/>
                    <a:pt x="1" y="46"/>
                  </a:cubicBezTo>
                  <a:cubicBezTo>
                    <a:pt x="14" y="35"/>
                    <a:pt x="26" y="24"/>
                    <a:pt x="40" y="12"/>
                  </a:cubicBezTo>
                  <a:cubicBezTo>
                    <a:pt x="25" y="12"/>
                    <a:pt x="13" y="12"/>
                    <a:pt x="0" y="12"/>
                  </a:cubicBezTo>
                  <a:cubicBezTo>
                    <a:pt x="0" y="10"/>
                    <a:pt x="0" y="8"/>
                    <a:pt x="0" y="7"/>
                  </a:cubicBezTo>
                  <a:cubicBezTo>
                    <a:pt x="18" y="5"/>
                    <a:pt x="37" y="2"/>
                    <a:pt x="55" y="0"/>
                  </a:cubicBezTo>
                  <a:cubicBezTo>
                    <a:pt x="56" y="2"/>
                    <a:pt x="57" y="4"/>
                    <a:pt x="58" y="6"/>
                  </a:cubicBezTo>
                  <a:cubicBezTo>
                    <a:pt x="45" y="17"/>
                    <a:pt x="33" y="28"/>
                    <a:pt x="1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p:cNvSpPr>
              <a:spLocks/>
            </p:cNvSpPr>
            <p:nvPr userDrawn="1"/>
          </p:nvSpPr>
          <p:spPr bwMode="auto">
            <a:xfrm>
              <a:off x="3361" y="2332"/>
              <a:ext cx="126" cy="123"/>
            </a:xfrm>
            <a:custGeom>
              <a:avLst/>
              <a:gdLst>
                <a:gd name="T0" fmla="*/ 32 w 66"/>
                <a:gd name="T1" fmla="*/ 34 h 64"/>
                <a:gd name="T2" fmla="*/ 39 w 66"/>
                <a:gd name="T3" fmla="*/ 54 h 64"/>
                <a:gd name="T4" fmla="*/ 7 w 66"/>
                <a:gd name="T5" fmla="*/ 47 h 64"/>
                <a:gd name="T6" fmla="*/ 16 w 66"/>
                <a:gd name="T7" fmla="*/ 9 h 64"/>
                <a:gd name="T8" fmla="*/ 55 w 66"/>
                <a:gd name="T9" fmla="*/ 14 h 64"/>
                <a:gd name="T10" fmla="*/ 49 w 66"/>
                <a:gd name="T11" fmla="*/ 49 h 64"/>
                <a:gd name="T12" fmla="*/ 54 w 66"/>
                <a:gd name="T13" fmla="*/ 38 h 64"/>
                <a:gd name="T14" fmla="*/ 46 w 66"/>
                <a:gd name="T15" fmla="*/ 16 h 64"/>
                <a:gd name="T16" fmla="*/ 21 w 66"/>
                <a:gd name="T17" fmla="*/ 16 h 64"/>
                <a:gd name="T18" fmla="*/ 11 w 66"/>
                <a:gd name="T19" fmla="*/ 37 h 64"/>
                <a:gd name="T20" fmla="*/ 24 w 66"/>
                <a:gd name="T21" fmla="*/ 52 h 64"/>
                <a:gd name="T22" fmla="*/ 32 w 66"/>
                <a:gd name="T23"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4">
                  <a:moveTo>
                    <a:pt x="32" y="34"/>
                  </a:moveTo>
                  <a:cubicBezTo>
                    <a:pt x="35" y="42"/>
                    <a:pt x="37" y="48"/>
                    <a:pt x="39" y="54"/>
                  </a:cubicBezTo>
                  <a:cubicBezTo>
                    <a:pt x="24" y="64"/>
                    <a:pt x="13" y="62"/>
                    <a:pt x="7" y="47"/>
                  </a:cubicBezTo>
                  <a:cubicBezTo>
                    <a:pt x="0" y="32"/>
                    <a:pt x="1" y="18"/>
                    <a:pt x="16" y="9"/>
                  </a:cubicBezTo>
                  <a:cubicBezTo>
                    <a:pt x="30" y="1"/>
                    <a:pt x="45" y="0"/>
                    <a:pt x="55" y="14"/>
                  </a:cubicBezTo>
                  <a:cubicBezTo>
                    <a:pt x="64" y="26"/>
                    <a:pt x="66" y="39"/>
                    <a:pt x="49" y="49"/>
                  </a:cubicBezTo>
                  <a:cubicBezTo>
                    <a:pt x="51" y="45"/>
                    <a:pt x="54" y="42"/>
                    <a:pt x="54" y="38"/>
                  </a:cubicBezTo>
                  <a:cubicBezTo>
                    <a:pt x="52" y="31"/>
                    <a:pt x="51" y="19"/>
                    <a:pt x="46" y="16"/>
                  </a:cubicBezTo>
                  <a:cubicBezTo>
                    <a:pt x="40" y="12"/>
                    <a:pt x="28" y="13"/>
                    <a:pt x="21" y="16"/>
                  </a:cubicBezTo>
                  <a:cubicBezTo>
                    <a:pt x="15" y="19"/>
                    <a:pt x="11" y="30"/>
                    <a:pt x="11" y="37"/>
                  </a:cubicBezTo>
                  <a:cubicBezTo>
                    <a:pt x="11" y="42"/>
                    <a:pt x="19" y="47"/>
                    <a:pt x="24" y="52"/>
                  </a:cubicBezTo>
                  <a:cubicBezTo>
                    <a:pt x="26" y="47"/>
                    <a:pt x="28" y="42"/>
                    <a:pt x="3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p:cNvSpPr>
              <a:spLocks/>
            </p:cNvSpPr>
            <p:nvPr userDrawn="1"/>
          </p:nvSpPr>
          <p:spPr bwMode="auto">
            <a:xfrm>
              <a:off x="4688" y="2934"/>
              <a:ext cx="122" cy="141"/>
            </a:xfrm>
            <a:custGeom>
              <a:avLst/>
              <a:gdLst>
                <a:gd name="T0" fmla="*/ 64 w 64"/>
                <a:gd name="T1" fmla="*/ 49 h 74"/>
                <a:gd name="T2" fmla="*/ 26 w 64"/>
                <a:gd name="T3" fmla="*/ 69 h 74"/>
                <a:gd name="T4" fmla="*/ 0 w 64"/>
                <a:gd name="T5" fmla="*/ 18 h 74"/>
                <a:gd name="T6" fmla="*/ 36 w 64"/>
                <a:gd name="T7" fmla="*/ 0 h 74"/>
                <a:gd name="T8" fmla="*/ 38 w 64"/>
                <a:gd name="T9" fmla="*/ 4 h 74"/>
                <a:gd name="T10" fmla="*/ 11 w 64"/>
                <a:gd name="T11" fmla="*/ 21 h 74"/>
                <a:gd name="T12" fmla="*/ 49 w 64"/>
                <a:gd name="T13" fmla="*/ 27 h 74"/>
                <a:gd name="T14" fmla="*/ 22 w 64"/>
                <a:gd name="T15" fmla="*/ 43 h 74"/>
                <a:gd name="T16" fmla="*/ 64 w 64"/>
                <a:gd name="T17" fmla="*/ 4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64" y="49"/>
                  </a:moveTo>
                  <a:cubicBezTo>
                    <a:pt x="51" y="56"/>
                    <a:pt x="39" y="62"/>
                    <a:pt x="26" y="69"/>
                  </a:cubicBezTo>
                  <a:cubicBezTo>
                    <a:pt x="17" y="52"/>
                    <a:pt x="9" y="36"/>
                    <a:pt x="0" y="18"/>
                  </a:cubicBezTo>
                  <a:cubicBezTo>
                    <a:pt x="12" y="12"/>
                    <a:pt x="24" y="6"/>
                    <a:pt x="36" y="0"/>
                  </a:cubicBezTo>
                  <a:cubicBezTo>
                    <a:pt x="37" y="1"/>
                    <a:pt x="37" y="3"/>
                    <a:pt x="38" y="4"/>
                  </a:cubicBezTo>
                  <a:cubicBezTo>
                    <a:pt x="30" y="10"/>
                    <a:pt x="21" y="15"/>
                    <a:pt x="11" y="21"/>
                  </a:cubicBezTo>
                  <a:cubicBezTo>
                    <a:pt x="20" y="48"/>
                    <a:pt x="35" y="19"/>
                    <a:pt x="49" y="27"/>
                  </a:cubicBezTo>
                  <a:cubicBezTo>
                    <a:pt x="39" y="32"/>
                    <a:pt x="31" y="37"/>
                    <a:pt x="22" y="43"/>
                  </a:cubicBezTo>
                  <a:cubicBezTo>
                    <a:pt x="32" y="74"/>
                    <a:pt x="50" y="39"/>
                    <a:pt x="6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p:cNvSpPr>
              <a:spLocks/>
            </p:cNvSpPr>
            <p:nvPr userDrawn="1"/>
          </p:nvSpPr>
          <p:spPr bwMode="auto">
            <a:xfrm>
              <a:off x="3838" y="2926"/>
              <a:ext cx="123" cy="142"/>
            </a:xfrm>
            <a:custGeom>
              <a:avLst/>
              <a:gdLst>
                <a:gd name="T0" fmla="*/ 27 w 64"/>
                <a:gd name="T1" fmla="*/ 3 h 74"/>
                <a:gd name="T2" fmla="*/ 64 w 64"/>
                <a:gd name="T3" fmla="*/ 24 h 74"/>
                <a:gd name="T4" fmla="*/ 23 w 64"/>
                <a:gd name="T5" fmla="*/ 27 h 74"/>
                <a:gd name="T6" fmla="*/ 48 w 64"/>
                <a:gd name="T7" fmla="*/ 45 h 74"/>
                <a:gd name="T8" fmla="*/ 46 w 64"/>
                <a:gd name="T9" fmla="*/ 48 h 74"/>
                <a:gd name="T10" fmla="*/ 19 w 64"/>
                <a:gd name="T11" fmla="*/ 35 h 74"/>
                <a:gd name="T12" fmla="*/ 10 w 64"/>
                <a:gd name="T13" fmla="*/ 51 h 74"/>
                <a:gd name="T14" fmla="*/ 39 w 64"/>
                <a:gd name="T15" fmla="*/ 69 h 74"/>
                <a:gd name="T16" fmla="*/ 37 w 64"/>
                <a:gd name="T17" fmla="*/ 74 h 74"/>
                <a:gd name="T18" fmla="*/ 0 w 64"/>
                <a:gd name="T19" fmla="*/ 54 h 74"/>
                <a:gd name="T20" fmla="*/ 27 w 64"/>
                <a:gd name="T21" fmla="*/ 4 h 74"/>
                <a:gd name="T22" fmla="*/ 27 w 64"/>
                <a:gd name="T23"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4">
                  <a:moveTo>
                    <a:pt x="27" y="3"/>
                  </a:moveTo>
                  <a:cubicBezTo>
                    <a:pt x="39" y="10"/>
                    <a:pt x="50" y="17"/>
                    <a:pt x="64" y="24"/>
                  </a:cubicBezTo>
                  <a:cubicBezTo>
                    <a:pt x="49" y="33"/>
                    <a:pt x="35" y="0"/>
                    <a:pt x="23" y="27"/>
                  </a:cubicBezTo>
                  <a:cubicBezTo>
                    <a:pt x="32" y="33"/>
                    <a:pt x="40" y="39"/>
                    <a:pt x="48" y="45"/>
                  </a:cubicBezTo>
                  <a:cubicBezTo>
                    <a:pt x="47" y="46"/>
                    <a:pt x="47" y="47"/>
                    <a:pt x="46" y="48"/>
                  </a:cubicBezTo>
                  <a:cubicBezTo>
                    <a:pt x="37" y="44"/>
                    <a:pt x="29" y="40"/>
                    <a:pt x="19" y="35"/>
                  </a:cubicBezTo>
                  <a:cubicBezTo>
                    <a:pt x="16" y="41"/>
                    <a:pt x="13" y="45"/>
                    <a:pt x="10" y="51"/>
                  </a:cubicBezTo>
                  <a:cubicBezTo>
                    <a:pt x="21" y="58"/>
                    <a:pt x="30" y="63"/>
                    <a:pt x="39" y="69"/>
                  </a:cubicBezTo>
                  <a:cubicBezTo>
                    <a:pt x="38" y="71"/>
                    <a:pt x="38" y="72"/>
                    <a:pt x="37" y="74"/>
                  </a:cubicBezTo>
                  <a:cubicBezTo>
                    <a:pt x="25" y="67"/>
                    <a:pt x="13" y="61"/>
                    <a:pt x="0" y="54"/>
                  </a:cubicBezTo>
                  <a:cubicBezTo>
                    <a:pt x="9" y="36"/>
                    <a:pt x="18" y="20"/>
                    <a:pt x="27" y="4"/>
                  </a:cubicBezTo>
                  <a:lnTo>
                    <a:pt x="2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p:cNvSpPr>
              <a:spLocks noEditPoints="1"/>
            </p:cNvSpPr>
            <p:nvPr userDrawn="1"/>
          </p:nvSpPr>
          <p:spPr bwMode="auto">
            <a:xfrm>
              <a:off x="5190" y="2210"/>
              <a:ext cx="112" cy="109"/>
            </a:xfrm>
            <a:custGeom>
              <a:avLst/>
              <a:gdLst>
                <a:gd name="T0" fmla="*/ 30 w 59"/>
                <a:gd name="T1" fmla="*/ 56 h 57"/>
                <a:gd name="T2" fmla="*/ 0 w 59"/>
                <a:gd name="T3" fmla="*/ 28 h 57"/>
                <a:gd name="T4" fmla="*/ 29 w 59"/>
                <a:gd name="T5" fmla="*/ 1 h 57"/>
                <a:gd name="T6" fmla="*/ 59 w 59"/>
                <a:gd name="T7" fmla="*/ 29 h 57"/>
                <a:gd name="T8" fmla="*/ 30 w 59"/>
                <a:gd name="T9" fmla="*/ 56 h 57"/>
                <a:gd name="T10" fmla="*/ 30 w 59"/>
                <a:gd name="T11" fmla="*/ 57 h 57"/>
                <a:gd name="T12" fmla="*/ 51 w 59"/>
                <a:gd name="T13" fmla="*/ 28 h 57"/>
                <a:gd name="T14" fmla="*/ 29 w 59"/>
                <a:gd name="T15" fmla="*/ 9 h 57"/>
                <a:gd name="T16" fmla="*/ 7 w 59"/>
                <a:gd name="T17" fmla="*/ 28 h 57"/>
                <a:gd name="T18" fmla="*/ 30 w 59"/>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7">
                  <a:moveTo>
                    <a:pt x="30" y="56"/>
                  </a:moveTo>
                  <a:cubicBezTo>
                    <a:pt x="12" y="55"/>
                    <a:pt x="0" y="44"/>
                    <a:pt x="0" y="28"/>
                  </a:cubicBezTo>
                  <a:cubicBezTo>
                    <a:pt x="0" y="12"/>
                    <a:pt x="12" y="0"/>
                    <a:pt x="29" y="1"/>
                  </a:cubicBezTo>
                  <a:cubicBezTo>
                    <a:pt x="46" y="1"/>
                    <a:pt x="59" y="14"/>
                    <a:pt x="59" y="29"/>
                  </a:cubicBezTo>
                  <a:cubicBezTo>
                    <a:pt x="58" y="44"/>
                    <a:pt x="46" y="56"/>
                    <a:pt x="30" y="56"/>
                  </a:cubicBezTo>
                  <a:close/>
                  <a:moveTo>
                    <a:pt x="30" y="57"/>
                  </a:moveTo>
                  <a:cubicBezTo>
                    <a:pt x="40" y="44"/>
                    <a:pt x="50" y="36"/>
                    <a:pt x="51" y="28"/>
                  </a:cubicBezTo>
                  <a:cubicBezTo>
                    <a:pt x="53" y="15"/>
                    <a:pt x="41" y="9"/>
                    <a:pt x="29" y="9"/>
                  </a:cubicBezTo>
                  <a:cubicBezTo>
                    <a:pt x="16" y="8"/>
                    <a:pt x="5" y="15"/>
                    <a:pt x="7" y="28"/>
                  </a:cubicBezTo>
                  <a:cubicBezTo>
                    <a:pt x="9" y="37"/>
                    <a:pt x="19" y="44"/>
                    <a:pt x="3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p:cNvSpPr>
              <a:spLocks/>
            </p:cNvSpPr>
            <p:nvPr userDrawn="1"/>
          </p:nvSpPr>
          <p:spPr bwMode="auto">
            <a:xfrm>
              <a:off x="4835" y="2834"/>
              <a:ext cx="129" cy="134"/>
            </a:xfrm>
            <a:custGeom>
              <a:avLst/>
              <a:gdLst>
                <a:gd name="T0" fmla="*/ 35 w 68"/>
                <a:gd name="T1" fmla="*/ 5 h 70"/>
                <a:gd name="T2" fmla="*/ 9 w 68"/>
                <a:gd name="T3" fmla="*/ 25 h 70"/>
                <a:gd name="T4" fmla="*/ 22 w 68"/>
                <a:gd name="T5" fmla="*/ 39 h 70"/>
                <a:gd name="T6" fmla="*/ 45 w 68"/>
                <a:gd name="T7" fmla="*/ 20 h 70"/>
                <a:gd name="T8" fmla="*/ 48 w 68"/>
                <a:gd name="T9" fmla="*/ 23 h 70"/>
                <a:gd name="T10" fmla="*/ 25 w 68"/>
                <a:gd name="T11" fmla="*/ 42 h 70"/>
                <a:gd name="T12" fmla="*/ 38 w 68"/>
                <a:gd name="T13" fmla="*/ 59 h 70"/>
                <a:gd name="T14" fmla="*/ 65 w 68"/>
                <a:gd name="T15" fmla="*/ 38 h 70"/>
                <a:gd name="T16" fmla="*/ 68 w 68"/>
                <a:gd name="T17" fmla="*/ 41 h 70"/>
                <a:gd name="T18" fmla="*/ 38 w 68"/>
                <a:gd name="T19" fmla="*/ 70 h 70"/>
                <a:gd name="T20" fmla="*/ 0 w 68"/>
                <a:gd name="T21" fmla="*/ 27 h 70"/>
                <a:gd name="T22" fmla="*/ 30 w 68"/>
                <a:gd name="T23" fmla="*/ 0 h 70"/>
                <a:gd name="T24" fmla="*/ 35 w 68"/>
                <a:gd name="T25"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70">
                  <a:moveTo>
                    <a:pt x="35" y="5"/>
                  </a:moveTo>
                  <a:cubicBezTo>
                    <a:pt x="26" y="12"/>
                    <a:pt x="18" y="18"/>
                    <a:pt x="9" y="25"/>
                  </a:cubicBezTo>
                  <a:cubicBezTo>
                    <a:pt x="15" y="31"/>
                    <a:pt x="18" y="35"/>
                    <a:pt x="22" y="39"/>
                  </a:cubicBezTo>
                  <a:cubicBezTo>
                    <a:pt x="30" y="32"/>
                    <a:pt x="38" y="26"/>
                    <a:pt x="45" y="20"/>
                  </a:cubicBezTo>
                  <a:cubicBezTo>
                    <a:pt x="46" y="21"/>
                    <a:pt x="47" y="22"/>
                    <a:pt x="48" y="23"/>
                  </a:cubicBezTo>
                  <a:cubicBezTo>
                    <a:pt x="40" y="29"/>
                    <a:pt x="33" y="35"/>
                    <a:pt x="25" y="42"/>
                  </a:cubicBezTo>
                  <a:cubicBezTo>
                    <a:pt x="30" y="49"/>
                    <a:pt x="34" y="54"/>
                    <a:pt x="38" y="59"/>
                  </a:cubicBezTo>
                  <a:cubicBezTo>
                    <a:pt x="48" y="51"/>
                    <a:pt x="56" y="45"/>
                    <a:pt x="65" y="38"/>
                  </a:cubicBezTo>
                  <a:cubicBezTo>
                    <a:pt x="66" y="39"/>
                    <a:pt x="67" y="40"/>
                    <a:pt x="68" y="41"/>
                  </a:cubicBezTo>
                  <a:cubicBezTo>
                    <a:pt x="59" y="51"/>
                    <a:pt x="49" y="60"/>
                    <a:pt x="38" y="70"/>
                  </a:cubicBezTo>
                  <a:cubicBezTo>
                    <a:pt x="25" y="55"/>
                    <a:pt x="13" y="42"/>
                    <a:pt x="0" y="27"/>
                  </a:cubicBezTo>
                  <a:cubicBezTo>
                    <a:pt x="11" y="17"/>
                    <a:pt x="20" y="9"/>
                    <a:pt x="30" y="0"/>
                  </a:cubicBezTo>
                  <a:cubicBezTo>
                    <a:pt x="31" y="2"/>
                    <a:pt x="33" y="4"/>
                    <a:pt x="3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p:cNvSpPr>
              <a:spLocks/>
            </p:cNvSpPr>
            <p:nvPr userDrawn="1"/>
          </p:nvSpPr>
          <p:spPr bwMode="auto">
            <a:xfrm>
              <a:off x="3359" y="1919"/>
              <a:ext cx="113" cy="88"/>
            </a:xfrm>
            <a:custGeom>
              <a:avLst/>
              <a:gdLst>
                <a:gd name="T0" fmla="*/ 40 w 59"/>
                <a:gd name="T1" fmla="*/ 44 h 46"/>
                <a:gd name="T2" fmla="*/ 48 w 59"/>
                <a:gd name="T3" fmla="*/ 36 h 46"/>
                <a:gd name="T4" fmla="*/ 48 w 59"/>
                <a:gd name="T5" fmla="*/ 17 h 46"/>
                <a:gd name="T6" fmla="*/ 34 w 59"/>
                <a:gd name="T7" fmla="*/ 26 h 46"/>
                <a:gd name="T8" fmla="*/ 12 w 59"/>
                <a:gd name="T9" fmla="*/ 45 h 46"/>
                <a:gd name="T10" fmla="*/ 0 w 59"/>
                <a:gd name="T11" fmla="*/ 24 h 46"/>
                <a:gd name="T12" fmla="*/ 23 w 59"/>
                <a:gd name="T13" fmla="*/ 0 h 46"/>
                <a:gd name="T14" fmla="*/ 7 w 59"/>
                <a:gd name="T15" fmla="*/ 23 h 46"/>
                <a:gd name="T16" fmla="*/ 12 w 59"/>
                <a:gd name="T17" fmla="*/ 36 h 46"/>
                <a:gd name="T18" fmla="*/ 24 w 59"/>
                <a:gd name="T19" fmla="*/ 29 h 46"/>
                <a:gd name="T20" fmla="*/ 28 w 59"/>
                <a:gd name="T21" fmla="*/ 23 h 46"/>
                <a:gd name="T22" fmla="*/ 48 w 59"/>
                <a:gd name="T23" fmla="*/ 8 h 46"/>
                <a:gd name="T24" fmla="*/ 58 w 59"/>
                <a:gd name="T25" fmla="*/ 25 h 46"/>
                <a:gd name="T26" fmla="*/ 40 w 59"/>
                <a:gd name="T2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6">
                  <a:moveTo>
                    <a:pt x="40" y="44"/>
                  </a:moveTo>
                  <a:cubicBezTo>
                    <a:pt x="42" y="42"/>
                    <a:pt x="47" y="39"/>
                    <a:pt x="48" y="36"/>
                  </a:cubicBezTo>
                  <a:cubicBezTo>
                    <a:pt x="49" y="30"/>
                    <a:pt x="48" y="23"/>
                    <a:pt x="48" y="17"/>
                  </a:cubicBezTo>
                  <a:cubicBezTo>
                    <a:pt x="44" y="20"/>
                    <a:pt x="39" y="23"/>
                    <a:pt x="34" y="26"/>
                  </a:cubicBezTo>
                  <a:cubicBezTo>
                    <a:pt x="27" y="32"/>
                    <a:pt x="20" y="38"/>
                    <a:pt x="12" y="45"/>
                  </a:cubicBezTo>
                  <a:cubicBezTo>
                    <a:pt x="8" y="38"/>
                    <a:pt x="1" y="31"/>
                    <a:pt x="0" y="24"/>
                  </a:cubicBezTo>
                  <a:cubicBezTo>
                    <a:pt x="0" y="12"/>
                    <a:pt x="6" y="2"/>
                    <a:pt x="23" y="0"/>
                  </a:cubicBezTo>
                  <a:cubicBezTo>
                    <a:pt x="17" y="9"/>
                    <a:pt x="11" y="15"/>
                    <a:pt x="7" y="23"/>
                  </a:cubicBezTo>
                  <a:cubicBezTo>
                    <a:pt x="6" y="26"/>
                    <a:pt x="10" y="32"/>
                    <a:pt x="12" y="36"/>
                  </a:cubicBezTo>
                  <a:cubicBezTo>
                    <a:pt x="16" y="34"/>
                    <a:pt x="20" y="32"/>
                    <a:pt x="24" y="29"/>
                  </a:cubicBezTo>
                  <a:cubicBezTo>
                    <a:pt x="26" y="28"/>
                    <a:pt x="26" y="24"/>
                    <a:pt x="28" y="23"/>
                  </a:cubicBezTo>
                  <a:cubicBezTo>
                    <a:pt x="34" y="17"/>
                    <a:pt x="41" y="13"/>
                    <a:pt x="48" y="8"/>
                  </a:cubicBezTo>
                  <a:cubicBezTo>
                    <a:pt x="52" y="14"/>
                    <a:pt x="58" y="19"/>
                    <a:pt x="58" y="25"/>
                  </a:cubicBezTo>
                  <a:cubicBezTo>
                    <a:pt x="59" y="36"/>
                    <a:pt x="55" y="46"/>
                    <a:pt x="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p:cNvSpPr>
              <a:spLocks noEditPoints="1"/>
            </p:cNvSpPr>
            <p:nvPr userDrawn="1"/>
          </p:nvSpPr>
          <p:spPr bwMode="auto">
            <a:xfrm>
              <a:off x="4440" y="3031"/>
              <a:ext cx="108" cy="115"/>
            </a:xfrm>
            <a:custGeom>
              <a:avLst/>
              <a:gdLst>
                <a:gd name="T0" fmla="*/ 29 w 57"/>
                <a:gd name="T1" fmla="*/ 59 h 60"/>
                <a:gd name="T2" fmla="*/ 1 w 57"/>
                <a:gd name="T3" fmla="*/ 30 h 60"/>
                <a:gd name="T4" fmla="*/ 28 w 57"/>
                <a:gd name="T5" fmla="*/ 0 h 60"/>
                <a:gd name="T6" fmla="*/ 55 w 57"/>
                <a:gd name="T7" fmla="*/ 31 h 60"/>
                <a:gd name="T8" fmla="*/ 29 w 57"/>
                <a:gd name="T9" fmla="*/ 59 h 60"/>
                <a:gd name="T10" fmla="*/ 57 w 57"/>
                <a:gd name="T11" fmla="*/ 34 h 60"/>
                <a:gd name="T12" fmla="*/ 28 w 57"/>
                <a:gd name="T13" fmla="*/ 8 h 60"/>
                <a:gd name="T14" fmla="*/ 8 w 57"/>
                <a:gd name="T15" fmla="*/ 27 h 60"/>
                <a:gd name="T16" fmla="*/ 27 w 57"/>
                <a:gd name="T17" fmla="*/ 52 h 60"/>
                <a:gd name="T18" fmla="*/ 57 w 57"/>
                <a:gd name="T1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60">
                  <a:moveTo>
                    <a:pt x="29" y="59"/>
                  </a:moveTo>
                  <a:cubicBezTo>
                    <a:pt x="13" y="60"/>
                    <a:pt x="2" y="48"/>
                    <a:pt x="1" y="30"/>
                  </a:cubicBezTo>
                  <a:cubicBezTo>
                    <a:pt x="0" y="13"/>
                    <a:pt x="12" y="0"/>
                    <a:pt x="28" y="0"/>
                  </a:cubicBezTo>
                  <a:cubicBezTo>
                    <a:pt x="43" y="1"/>
                    <a:pt x="55" y="14"/>
                    <a:pt x="55" y="31"/>
                  </a:cubicBezTo>
                  <a:cubicBezTo>
                    <a:pt x="56" y="47"/>
                    <a:pt x="44" y="59"/>
                    <a:pt x="29" y="59"/>
                  </a:cubicBezTo>
                  <a:close/>
                  <a:moveTo>
                    <a:pt x="57" y="34"/>
                  </a:moveTo>
                  <a:cubicBezTo>
                    <a:pt x="44" y="22"/>
                    <a:pt x="37" y="11"/>
                    <a:pt x="28" y="8"/>
                  </a:cubicBezTo>
                  <a:cubicBezTo>
                    <a:pt x="17" y="5"/>
                    <a:pt x="8" y="14"/>
                    <a:pt x="8" y="27"/>
                  </a:cubicBezTo>
                  <a:cubicBezTo>
                    <a:pt x="8" y="40"/>
                    <a:pt x="13" y="52"/>
                    <a:pt x="27" y="52"/>
                  </a:cubicBezTo>
                  <a:cubicBezTo>
                    <a:pt x="35" y="52"/>
                    <a:pt x="43" y="43"/>
                    <a:pt x="5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p:cNvSpPr>
              <a:spLocks noEditPoints="1"/>
            </p:cNvSpPr>
            <p:nvPr userDrawn="1"/>
          </p:nvSpPr>
          <p:spPr bwMode="auto">
            <a:xfrm>
              <a:off x="5163" y="1861"/>
              <a:ext cx="116" cy="111"/>
            </a:xfrm>
            <a:custGeom>
              <a:avLst/>
              <a:gdLst>
                <a:gd name="T0" fmla="*/ 0 w 61"/>
                <a:gd name="T1" fmla="*/ 58 h 58"/>
                <a:gd name="T2" fmla="*/ 6 w 61"/>
                <a:gd name="T3" fmla="*/ 16 h 58"/>
                <a:gd name="T4" fmla="*/ 30 w 61"/>
                <a:gd name="T5" fmla="*/ 21 h 58"/>
                <a:gd name="T6" fmla="*/ 53 w 61"/>
                <a:gd name="T7" fmla="*/ 0 h 58"/>
                <a:gd name="T8" fmla="*/ 37 w 61"/>
                <a:gd name="T9" fmla="*/ 44 h 58"/>
                <a:gd name="T10" fmla="*/ 60 w 61"/>
                <a:gd name="T11" fmla="*/ 42 h 58"/>
                <a:gd name="T12" fmla="*/ 61 w 61"/>
                <a:gd name="T13" fmla="*/ 47 h 58"/>
                <a:gd name="T14" fmla="*/ 0 w 61"/>
                <a:gd name="T15" fmla="*/ 58 h 58"/>
                <a:gd name="T16" fmla="*/ 34 w 61"/>
                <a:gd name="T17" fmla="*/ 42 h 58"/>
                <a:gd name="T18" fmla="*/ 12 w 61"/>
                <a:gd name="T19" fmla="*/ 20 h 58"/>
                <a:gd name="T20" fmla="*/ 7 w 61"/>
                <a:gd name="T21" fmla="*/ 40 h 58"/>
                <a:gd name="T22" fmla="*/ 34 w 61"/>
                <a:gd name="T23"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58">
                  <a:moveTo>
                    <a:pt x="0" y="58"/>
                  </a:moveTo>
                  <a:cubicBezTo>
                    <a:pt x="2" y="42"/>
                    <a:pt x="2" y="28"/>
                    <a:pt x="6" y="16"/>
                  </a:cubicBezTo>
                  <a:cubicBezTo>
                    <a:pt x="6" y="14"/>
                    <a:pt x="21" y="16"/>
                    <a:pt x="30" y="21"/>
                  </a:cubicBezTo>
                  <a:cubicBezTo>
                    <a:pt x="37" y="15"/>
                    <a:pt x="44" y="9"/>
                    <a:pt x="53" y="0"/>
                  </a:cubicBezTo>
                  <a:cubicBezTo>
                    <a:pt x="53" y="19"/>
                    <a:pt x="24" y="22"/>
                    <a:pt x="37" y="44"/>
                  </a:cubicBezTo>
                  <a:cubicBezTo>
                    <a:pt x="44" y="43"/>
                    <a:pt x="52" y="43"/>
                    <a:pt x="60" y="42"/>
                  </a:cubicBezTo>
                  <a:cubicBezTo>
                    <a:pt x="60" y="44"/>
                    <a:pt x="61" y="45"/>
                    <a:pt x="61" y="47"/>
                  </a:cubicBezTo>
                  <a:cubicBezTo>
                    <a:pt x="43" y="50"/>
                    <a:pt x="24" y="54"/>
                    <a:pt x="0" y="58"/>
                  </a:cubicBezTo>
                  <a:close/>
                  <a:moveTo>
                    <a:pt x="34" y="42"/>
                  </a:moveTo>
                  <a:cubicBezTo>
                    <a:pt x="25" y="33"/>
                    <a:pt x="19" y="27"/>
                    <a:pt x="12" y="20"/>
                  </a:cubicBezTo>
                  <a:cubicBezTo>
                    <a:pt x="10" y="27"/>
                    <a:pt x="6" y="33"/>
                    <a:pt x="7" y="40"/>
                  </a:cubicBezTo>
                  <a:cubicBezTo>
                    <a:pt x="9" y="54"/>
                    <a:pt x="18" y="49"/>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p:cNvSpPr>
              <a:spLocks/>
            </p:cNvSpPr>
            <p:nvPr userDrawn="1"/>
          </p:nvSpPr>
          <p:spPr bwMode="auto">
            <a:xfrm>
              <a:off x="4043" y="3012"/>
              <a:ext cx="91" cy="119"/>
            </a:xfrm>
            <a:custGeom>
              <a:avLst/>
              <a:gdLst>
                <a:gd name="T0" fmla="*/ 4 w 48"/>
                <a:gd name="T1" fmla="*/ 39 h 62"/>
                <a:gd name="T2" fmla="*/ 11 w 48"/>
                <a:gd name="T3" fmla="*/ 50 h 62"/>
                <a:gd name="T4" fmla="*/ 29 w 48"/>
                <a:gd name="T5" fmla="*/ 55 h 62"/>
                <a:gd name="T6" fmla="*/ 35 w 48"/>
                <a:gd name="T7" fmla="*/ 48 h 62"/>
                <a:gd name="T8" fmla="*/ 24 w 48"/>
                <a:gd name="T9" fmla="*/ 36 h 62"/>
                <a:gd name="T10" fmla="*/ 19 w 48"/>
                <a:gd name="T11" fmla="*/ 33 h 62"/>
                <a:gd name="T12" fmla="*/ 9 w 48"/>
                <a:gd name="T13" fmla="*/ 12 h 62"/>
                <a:gd name="T14" fmla="*/ 33 w 48"/>
                <a:gd name="T15" fmla="*/ 5 h 62"/>
                <a:gd name="T16" fmla="*/ 48 w 48"/>
                <a:gd name="T17" fmla="*/ 22 h 62"/>
                <a:gd name="T18" fmla="*/ 13 w 48"/>
                <a:gd name="T19" fmla="*/ 17 h 62"/>
                <a:gd name="T20" fmla="*/ 28 w 48"/>
                <a:gd name="T21" fmla="*/ 29 h 62"/>
                <a:gd name="T22" fmla="*/ 42 w 48"/>
                <a:gd name="T23" fmla="*/ 50 h 62"/>
                <a:gd name="T24" fmla="*/ 29 w 48"/>
                <a:gd name="T25" fmla="*/ 62 h 62"/>
                <a:gd name="T26" fmla="*/ 3 w 48"/>
                <a:gd name="T27" fmla="*/ 52 h 62"/>
                <a:gd name="T28" fmla="*/ 0 w 48"/>
                <a:gd name="T29" fmla="*/ 40 h 62"/>
                <a:gd name="T30" fmla="*/ 4 w 48"/>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62">
                  <a:moveTo>
                    <a:pt x="4" y="39"/>
                  </a:moveTo>
                  <a:cubicBezTo>
                    <a:pt x="6" y="43"/>
                    <a:pt x="8" y="48"/>
                    <a:pt x="11" y="50"/>
                  </a:cubicBezTo>
                  <a:cubicBezTo>
                    <a:pt x="16" y="53"/>
                    <a:pt x="23" y="54"/>
                    <a:pt x="29" y="55"/>
                  </a:cubicBezTo>
                  <a:cubicBezTo>
                    <a:pt x="31" y="55"/>
                    <a:pt x="36" y="49"/>
                    <a:pt x="35" y="48"/>
                  </a:cubicBezTo>
                  <a:cubicBezTo>
                    <a:pt x="32" y="44"/>
                    <a:pt x="28" y="40"/>
                    <a:pt x="24" y="36"/>
                  </a:cubicBezTo>
                  <a:cubicBezTo>
                    <a:pt x="23" y="34"/>
                    <a:pt x="20" y="34"/>
                    <a:pt x="19" y="33"/>
                  </a:cubicBezTo>
                  <a:cubicBezTo>
                    <a:pt x="16" y="26"/>
                    <a:pt x="12" y="19"/>
                    <a:pt x="9" y="12"/>
                  </a:cubicBezTo>
                  <a:cubicBezTo>
                    <a:pt x="17" y="10"/>
                    <a:pt x="25" y="4"/>
                    <a:pt x="33" y="5"/>
                  </a:cubicBezTo>
                  <a:cubicBezTo>
                    <a:pt x="39" y="6"/>
                    <a:pt x="44" y="15"/>
                    <a:pt x="48" y="22"/>
                  </a:cubicBezTo>
                  <a:cubicBezTo>
                    <a:pt x="36" y="18"/>
                    <a:pt x="30" y="0"/>
                    <a:pt x="13" y="17"/>
                  </a:cubicBezTo>
                  <a:cubicBezTo>
                    <a:pt x="19" y="22"/>
                    <a:pt x="24" y="25"/>
                    <a:pt x="28" y="29"/>
                  </a:cubicBezTo>
                  <a:cubicBezTo>
                    <a:pt x="34" y="35"/>
                    <a:pt x="40" y="42"/>
                    <a:pt x="42" y="50"/>
                  </a:cubicBezTo>
                  <a:cubicBezTo>
                    <a:pt x="43" y="52"/>
                    <a:pt x="34" y="62"/>
                    <a:pt x="29" y="62"/>
                  </a:cubicBezTo>
                  <a:cubicBezTo>
                    <a:pt x="20" y="61"/>
                    <a:pt x="11" y="56"/>
                    <a:pt x="3" y="52"/>
                  </a:cubicBezTo>
                  <a:cubicBezTo>
                    <a:pt x="0" y="50"/>
                    <a:pt x="1" y="44"/>
                    <a:pt x="0" y="40"/>
                  </a:cubicBezTo>
                  <a:cubicBezTo>
                    <a:pt x="1" y="40"/>
                    <a:pt x="2" y="39"/>
                    <a:pt x="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5"/>
            <p:cNvSpPr>
              <a:spLocks/>
            </p:cNvSpPr>
            <p:nvPr userDrawn="1"/>
          </p:nvSpPr>
          <p:spPr bwMode="auto">
            <a:xfrm>
              <a:off x="3344" y="2024"/>
              <a:ext cx="111" cy="96"/>
            </a:xfrm>
            <a:custGeom>
              <a:avLst/>
              <a:gdLst>
                <a:gd name="T0" fmla="*/ 28 w 58"/>
                <a:gd name="T1" fmla="*/ 11 h 50"/>
                <a:gd name="T2" fmla="*/ 4 w 58"/>
                <a:gd name="T3" fmla="*/ 6 h 50"/>
                <a:gd name="T4" fmla="*/ 5 w 58"/>
                <a:gd name="T5" fmla="*/ 0 h 50"/>
                <a:gd name="T6" fmla="*/ 58 w 58"/>
                <a:gd name="T7" fmla="*/ 5 h 50"/>
                <a:gd name="T8" fmla="*/ 57 w 58"/>
                <a:gd name="T9" fmla="*/ 10 h 50"/>
                <a:gd name="T10" fmla="*/ 36 w 58"/>
                <a:gd name="T11" fmla="*/ 13 h 50"/>
                <a:gd name="T12" fmla="*/ 32 w 58"/>
                <a:gd name="T13" fmla="*/ 38 h 50"/>
                <a:gd name="T14" fmla="*/ 54 w 58"/>
                <a:gd name="T15" fmla="*/ 45 h 50"/>
                <a:gd name="T16" fmla="*/ 53 w 58"/>
                <a:gd name="T17" fmla="*/ 50 h 50"/>
                <a:gd name="T18" fmla="*/ 0 w 58"/>
                <a:gd name="T19" fmla="*/ 44 h 50"/>
                <a:gd name="T20" fmla="*/ 0 w 58"/>
                <a:gd name="T21" fmla="*/ 40 h 50"/>
                <a:gd name="T22" fmla="*/ 26 w 58"/>
                <a:gd name="T23" fmla="*/ 40 h 50"/>
                <a:gd name="T24" fmla="*/ 28 w 58"/>
                <a:gd name="T25"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0">
                  <a:moveTo>
                    <a:pt x="28" y="11"/>
                  </a:moveTo>
                  <a:cubicBezTo>
                    <a:pt x="19" y="9"/>
                    <a:pt x="12" y="7"/>
                    <a:pt x="4" y="6"/>
                  </a:cubicBezTo>
                  <a:cubicBezTo>
                    <a:pt x="4" y="4"/>
                    <a:pt x="5" y="2"/>
                    <a:pt x="5" y="0"/>
                  </a:cubicBezTo>
                  <a:cubicBezTo>
                    <a:pt x="22" y="2"/>
                    <a:pt x="40" y="4"/>
                    <a:pt x="58" y="5"/>
                  </a:cubicBezTo>
                  <a:cubicBezTo>
                    <a:pt x="57" y="7"/>
                    <a:pt x="57" y="9"/>
                    <a:pt x="57" y="10"/>
                  </a:cubicBezTo>
                  <a:cubicBezTo>
                    <a:pt x="51" y="11"/>
                    <a:pt x="44" y="12"/>
                    <a:pt x="36" y="13"/>
                  </a:cubicBezTo>
                  <a:cubicBezTo>
                    <a:pt x="35" y="21"/>
                    <a:pt x="34" y="29"/>
                    <a:pt x="32" y="38"/>
                  </a:cubicBezTo>
                  <a:cubicBezTo>
                    <a:pt x="40" y="41"/>
                    <a:pt x="47" y="43"/>
                    <a:pt x="54" y="45"/>
                  </a:cubicBezTo>
                  <a:cubicBezTo>
                    <a:pt x="54" y="47"/>
                    <a:pt x="53" y="48"/>
                    <a:pt x="53" y="50"/>
                  </a:cubicBezTo>
                  <a:cubicBezTo>
                    <a:pt x="36" y="48"/>
                    <a:pt x="18" y="46"/>
                    <a:pt x="0" y="44"/>
                  </a:cubicBezTo>
                  <a:cubicBezTo>
                    <a:pt x="0" y="43"/>
                    <a:pt x="0" y="41"/>
                    <a:pt x="0" y="40"/>
                  </a:cubicBezTo>
                  <a:cubicBezTo>
                    <a:pt x="8" y="40"/>
                    <a:pt x="16" y="40"/>
                    <a:pt x="26" y="40"/>
                  </a:cubicBezTo>
                  <a:cubicBezTo>
                    <a:pt x="27" y="29"/>
                    <a:pt x="27" y="2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6"/>
            <p:cNvSpPr>
              <a:spLocks/>
            </p:cNvSpPr>
            <p:nvPr userDrawn="1"/>
          </p:nvSpPr>
          <p:spPr bwMode="auto">
            <a:xfrm>
              <a:off x="3394" y="2444"/>
              <a:ext cx="126" cy="116"/>
            </a:xfrm>
            <a:custGeom>
              <a:avLst/>
              <a:gdLst>
                <a:gd name="T0" fmla="*/ 13 w 66"/>
                <a:gd name="T1" fmla="*/ 55 h 61"/>
                <a:gd name="T2" fmla="*/ 36 w 66"/>
                <a:gd name="T3" fmla="*/ 44 h 61"/>
                <a:gd name="T4" fmla="*/ 27 w 66"/>
                <a:gd name="T5" fmla="*/ 18 h 61"/>
                <a:gd name="T6" fmla="*/ 2 w 66"/>
                <a:gd name="T7" fmla="*/ 24 h 61"/>
                <a:gd name="T8" fmla="*/ 0 w 66"/>
                <a:gd name="T9" fmla="*/ 19 h 61"/>
                <a:gd name="T10" fmla="*/ 50 w 66"/>
                <a:gd name="T11" fmla="*/ 0 h 61"/>
                <a:gd name="T12" fmla="*/ 53 w 66"/>
                <a:gd name="T13" fmla="*/ 5 h 61"/>
                <a:gd name="T14" fmla="*/ 33 w 66"/>
                <a:gd name="T15" fmla="*/ 16 h 61"/>
                <a:gd name="T16" fmla="*/ 42 w 66"/>
                <a:gd name="T17" fmla="*/ 41 h 61"/>
                <a:gd name="T18" fmla="*/ 65 w 66"/>
                <a:gd name="T19" fmla="*/ 37 h 61"/>
                <a:gd name="T20" fmla="*/ 66 w 66"/>
                <a:gd name="T21" fmla="*/ 42 h 61"/>
                <a:gd name="T22" fmla="*/ 15 w 66"/>
                <a:gd name="T23" fmla="*/ 61 h 61"/>
                <a:gd name="T24" fmla="*/ 13 w 66"/>
                <a:gd name="T25" fmla="*/ 5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1">
                  <a:moveTo>
                    <a:pt x="13" y="55"/>
                  </a:moveTo>
                  <a:cubicBezTo>
                    <a:pt x="20" y="52"/>
                    <a:pt x="27" y="48"/>
                    <a:pt x="36" y="44"/>
                  </a:cubicBezTo>
                  <a:cubicBezTo>
                    <a:pt x="33" y="36"/>
                    <a:pt x="30" y="27"/>
                    <a:pt x="27" y="18"/>
                  </a:cubicBezTo>
                  <a:cubicBezTo>
                    <a:pt x="18" y="20"/>
                    <a:pt x="10" y="22"/>
                    <a:pt x="2" y="24"/>
                  </a:cubicBezTo>
                  <a:cubicBezTo>
                    <a:pt x="1" y="22"/>
                    <a:pt x="1" y="20"/>
                    <a:pt x="0" y="19"/>
                  </a:cubicBezTo>
                  <a:cubicBezTo>
                    <a:pt x="17" y="12"/>
                    <a:pt x="34" y="6"/>
                    <a:pt x="50" y="0"/>
                  </a:cubicBezTo>
                  <a:cubicBezTo>
                    <a:pt x="51" y="1"/>
                    <a:pt x="52" y="3"/>
                    <a:pt x="53" y="5"/>
                  </a:cubicBezTo>
                  <a:cubicBezTo>
                    <a:pt x="47" y="8"/>
                    <a:pt x="41" y="12"/>
                    <a:pt x="33" y="16"/>
                  </a:cubicBezTo>
                  <a:cubicBezTo>
                    <a:pt x="36" y="24"/>
                    <a:pt x="39" y="32"/>
                    <a:pt x="42" y="41"/>
                  </a:cubicBezTo>
                  <a:cubicBezTo>
                    <a:pt x="50" y="39"/>
                    <a:pt x="57" y="38"/>
                    <a:pt x="65" y="37"/>
                  </a:cubicBezTo>
                  <a:cubicBezTo>
                    <a:pt x="65" y="38"/>
                    <a:pt x="66" y="40"/>
                    <a:pt x="66" y="42"/>
                  </a:cubicBezTo>
                  <a:cubicBezTo>
                    <a:pt x="49" y="48"/>
                    <a:pt x="32" y="55"/>
                    <a:pt x="15" y="61"/>
                  </a:cubicBezTo>
                  <a:cubicBezTo>
                    <a:pt x="14" y="59"/>
                    <a:pt x="14" y="57"/>
                    <a:pt x="1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7"/>
            <p:cNvSpPr>
              <a:spLocks/>
            </p:cNvSpPr>
            <p:nvPr userDrawn="1"/>
          </p:nvSpPr>
          <p:spPr bwMode="auto">
            <a:xfrm>
              <a:off x="4756" y="1432"/>
              <a:ext cx="79" cy="75"/>
            </a:xfrm>
            <a:custGeom>
              <a:avLst/>
              <a:gdLst>
                <a:gd name="T0" fmla="*/ 11 w 41"/>
                <a:gd name="T1" fmla="*/ 0 h 39"/>
                <a:gd name="T2" fmla="*/ 38 w 41"/>
                <a:gd name="T3" fmla="*/ 30 h 39"/>
                <a:gd name="T4" fmla="*/ 13 w 41"/>
                <a:gd name="T5" fmla="*/ 37 h 39"/>
                <a:gd name="T6" fmla="*/ 11 w 41"/>
                <a:gd name="T7" fmla="*/ 0 h 39"/>
              </a:gdLst>
              <a:ahLst/>
              <a:cxnLst>
                <a:cxn ang="0">
                  <a:pos x="T0" y="T1"/>
                </a:cxn>
                <a:cxn ang="0">
                  <a:pos x="T2" y="T3"/>
                </a:cxn>
                <a:cxn ang="0">
                  <a:pos x="T4" y="T5"/>
                </a:cxn>
                <a:cxn ang="0">
                  <a:pos x="T6" y="T7"/>
                </a:cxn>
              </a:cxnLst>
              <a:rect l="0" t="0" r="r" b="b"/>
              <a:pathLst>
                <a:path w="41" h="39">
                  <a:moveTo>
                    <a:pt x="11" y="0"/>
                  </a:moveTo>
                  <a:cubicBezTo>
                    <a:pt x="23" y="8"/>
                    <a:pt x="41" y="11"/>
                    <a:pt x="38" y="30"/>
                  </a:cubicBezTo>
                  <a:cubicBezTo>
                    <a:pt x="38" y="34"/>
                    <a:pt x="21" y="39"/>
                    <a:pt x="13" y="37"/>
                  </a:cubicBezTo>
                  <a:cubicBezTo>
                    <a:pt x="1" y="35"/>
                    <a:pt x="0" y="2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8"/>
            <p:cNvSpPr>
              <a:spLocks noEditPoints="1"/>
            </p:cNvSpPr>
            <p:nvPr userDrawn="1"/>
          </p:nvSpPr>
          <p:spPr bwMode="auto">
            <a:xfrm>
              <a:off x="5165" y="2321"/>
              <a:ext cx="107" cy="100"/>
            </a:xfrm>
            <a:custGeom>
              <a:avLst/>
              <a:gdLst>
                <a:gd name="T0" fmla="*/ 37 w 56"/>
                <a:gd name="T1" fmla="*/ 39 h 52"/>
                <a:gd name="T2" fmla="*/ 56 w 56"/>
                <a:gd name="T3" fmla="*/ 47 h 52"/>
                <a:gd name="T4" fmla="*/ 55 w 56"/>
                <a:gd name="T5" fmla="*/ 52 h 52"/>
                <a:gd name="T6" fmla="*/ 0 w 56"/>
                <a:gd name="T7" fmla="*/ 39 h 52"/>
                <a:gd name="T8" fmla="*/ 25 w 56"/>
                <a:gd name="T9" fmla="*/ 2 h 52"/>
                <a:gd name="T10" fmla="*/ 37 w 56"/>
                <a:gd name="T11" fmla="*/ 39 h 52"/>
                <a:gd name="T12" fmla="*/ 33 w 56"/>
                <a:gd name="T13" fmla="*/ 39 h 52"/>
                <a:gd name="T14" fmla="*/ 28 w 56"/>
                <a:gd name="T15" fmla="*/ 10 h 52"/>
                <a:gd name="T16" fmla="*/ 16 w 56"/>
                <a:gd name="T17" fmla="*/ 12 h 52"/>
                <a:gd name="T18" fmla="*/ 10 w 56"/>
                <a:gd name="T19" fmla="*/ 33 h 52"/>
                <a:gd name="T20" fmla="*/ 33 w 56"/>
                <a:gd name="T21"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37" y="39"/>
                  </a:moveTo>
                  <a:cubicBezTo>
                    <a:pt x="44" y="41"/>
                    <a:pt x="50" y="44"/>
                    <a:pt x="56" y="47"/>
                  </a:cubicBezTo>
                  <a:cubicBezTo>
                    <a:pt x="56" y="48"/>
                    <a:pt x="56" y="50"/>
                    <a:pt x="55" y="52"/>
                  </a:cubicBezTo>
                  <a:cubicBezTo>
                    <a:pt x="38" y="48"/>
                    <a:pt x="20" y="44"/>
                    <a:pt x="0" y="39"/>
                  </a:cubicBezTo>
                  <a:cubicBezTo>
                    <a:pt x="9" y="25"/>
                    <a:pt x="0" y="0"/>
                    <a:pt x="25" y="2"/>
                  </a:cubicBezTo>
                  <a:cubicBezTo>
                    <a:pt x="50" y="4"/>
                    <a:pt x="37" y="25"/>
                    <a:pt x="37" y="39"/>
                  </a:cubicBezTo>
                  <a:close/>
                  <a:moveTo>
                    <a:pt x="33" y="39"/>
                  </a:moveTo>
                  <a:cubicBezTo>
                    <a:pt x="31" y="27"/>
                    <a:pt x="30" y="18"/>
                    <a:pt x="28" y="10"/>
                  </a:cubicBezTo>
                  <a:cubicBezTo>
                    <a:pt x="28" y="10"/>
                    <a:pt x="18" y="10"/>
                    <a:pt x="16" y="12"/>
                  </a:cubicBezTo>
                  <a:cubicBezTo>
                    <a:pt x="13" y="18"/>
                    <a:pt x="12" y="25"/>
                    <a:pt x="10" y="33"/>
                  </a:cubicBezTo>
                  <a:cubicBezTo>
                    <a:pt x="17" y="35"/>
                    <a:pt x="22" y="36"/>
                    <a:pt x="3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9"/>
            <p:cNvSpPr>
              <a:spLocks/>
            </p:cNvSpPr>
            <p:nvPr userDrawn="1"/>
          </p:nvSpPr>
          <p:spPr bwMode="auto">
            <a:xfrm>
              <a:off x="3566" y="2710"/>
              <a:ext cx="122" cy="122"/>
            </a:xfrm>
            <a:custGeom>
              <a:avLst/>
              <a:gdLst>
                <a:gd name="T0" fmla="*/ 64 w 64"/>
                <a:gd name="T1" fmla="*/ 35 h 64"/>
                <a:gd name="T2" fmla="*/ 29 w 64"/>
                <a:gd name="T3" fmla="*/ 61 h 64"/>
                <a:gd name="T4" fmla="*/ 7 w 64"/>
                <a:gd name="T5" fmla="*/ 55 h 64"/>
                <a:gd name="T6" fmla="*/ 3 w 64"/>
                <a:gd name="T7" fmla="*/ 31 h 64"/>
                <a:gd name="T8" fmla="*/ 35 w 64"/>
                <a:gd name="T9" fmla="*/ 0 h 64"/>
                <a:gd name="T10" fmla="*/ 39 w 64"/>
                <a:gd name="T11" fmla="*/ 5 h 64"/>
                <a:gd name="T12" fmla="*/ 15 w 64"/>
                <a:gd name="T13" fmla="*/ 28 h 64"/>
                <a:gd name="T14" fmla="*/ 11 w 64"/>
                <a:gd name="T15" fmla="*/ 50 h 64"/>
                <a:gd name="T16" fmla="*/ 33 w 64"/>
                <a:gd name="T17" fmla="*/ 50 h 64"/>
                <a:gd name="T18" fmla="*/ 59 w 64"/>
                <a:gd name="T19" fmla="*/ 29 h 64"/>
                <a:gd name="T20" fmla="*/ 64 w 64"/>
                <a:gd name="T21"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4">
                  <a:moveTo>
                    <a:pt x="64" y="35"/>
                  </a:moveTo>
                  <a:cubicBezTo>
                    <a:pt x="52" y="44"/>
                    <a:pt x="42" y="55"/>
                    <a:pt x="29" y="61"/>
                  </a:cubicBezTo>
                  <a:cubicBezTo>
                    <a:pt x="24" y="64"/>
                    <a:pt x="11" y="60"/>
                    <a:pt x="7" y="55"/>
                  </a:cubicBezTo>
                  <a:cubicBezTo>
                    <a:pt x="3" y="49"/>
                    <a:pt x="0" y="36"/>
                    <a:pt x="3" y="31"/>
                  </a:cubicBezTo>
                  <a:cubicBezTo>
                    <a:pt x="11" y="19"/>
                    <a:pt x="24" y="10"/>
                    <a:pt x="35" y="0"/>
                  </a:cubicBezTo>
                  <a:cubicBezTo>
                    <a:pt x="36" y="2"/>
                    <a:pt x="38" y="4"/>
                    <a:pt x="39" y="5"/>
                  </a:cubicBezTo>
                  <a:cubicBezTo>
                    <a:pt x="31" y="13"/>
                    <a:pt x="21" y="19"/>
                    <a:pt x="15" y="28"/>
                  </a:cubicBezTo>
                  <a:cubicBezTo>
                    <a:pt x="11" y="34"/>
                    <a:pt x="12" y="42"/>
                    <a:pt x="11" y="50"/>
                  </a:cubicBezTo>
                  <a:cubicBezTo>
                    <a:pt x="18" y="50"/>
                    <a:pt x="27" y="53"/>
                    <a:pt x="33" y="50"/>
                  </a:cubicBezTo>
                  <a:cubicBezTo>
                    <a:pt x="43" y="45"/>
                    <a:pt x="50" y="36"/>
                    <a:pt x="59" y="29"/>
                  </a:cubicBezTo>
                  <a:cubicBezTo>
                    <a:pt x="61" y="31"/>
                    <a:pt x="62" y="33"/>
                    <a:pt x="6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0"/>
            <p:cNvSpPr>
              <a:spLocks/>
            </p:cNvSpPr>
            <p:nvPr userDrawn="1"/>
          </p:nvSpPr>
          <p:spPr bwMode="auto">
            <a:xfrm>
              <a:off x="4915" y="2769"/>
              <a:ext cx="126" cy="121"/>
            </a:xfrm>
            <a:custGeom>
              <a:avLst/>
              <a:gdLst>
                <a:gd name="T0" fmla="*/ 55 w 66"/>
                <a:gd name="T1" fmla="*/ 23 h 63"/>
                <a:gd name="T2" fmla="*/ 52 w 66"/>
                <a:gd name="T3" fmla="*/ 53 h 63"/>
                <a:gd name="T4" fmla="*/ 18 w 66"/>
                <a:gd name="T5" fmla="*/ 52 h 63"/>
                <a:gd name="T6" fmla="*/ 8 w 66"/>
                <a:gd name="T7" fmla="*/ 17 h 63"/>
                <a:gd name="T8" fmla="*/ 38 w 66"/>
                <a:gd name="T9" fmla="*/ 6 h 63"/>
                <a:gd name="T10" fmla="*/ 13 w 66"/>
                <a:gd name="T11" fmla="*/ 31 h 63"/>
                <a:gd name="T12" fmla="*/ 39 w 66"/>
                <a:gd name="T13" fmla="*/ 51 h 63"/>
                <a:gd name="T14" fmla="*/ 55 w 66"/>
                <a:gd name="T15" fmla="*/ 2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3">
                  <a:moveTo>
                    <a:pt x="55" y="23"/>
                  </a:moveTo>
                  <a:cubicBezTo>
                    <a:pt x="66" y="35"/>
                    <a:pt x="62" y="45"/>
                    <a:pt x="52" y="53"/>
                  </a:cubicBezTo>
                  <a:cubicBezTo>
                    <a:pt x="40" y="63"/>
                    <a:pt x="28" y="61"/>
                    <a:pt x="18" y="52"/>
                  </a:cubicBezTo>
                  <a:cubicBezTo>
                    <a:pt x="7" y="42"/>
                    <a:pt x="0" y="31"/>
                    <a:pt x="8" y="17"/>
                  </a:cubicBezTo>
                  <a:cubicBezTo>
                    <a:pt x="15" y="4"/>
                    <a:pt x="24" y="0"/>
                    <a:pt x="38" y="6"/>
                  </a:cubicBezTo>
                  <a:cubicBezTo>
                    <a:pt x="26" y="11"/>
                    <a:pt x="7" y="12"/>
                    <a:pt x="13" y="31"/>
                  </a:cubicBezTo>
                  <a:cubicBezTo>
                    <a:pt x="16" y="39"/>
                    <a:pt x="29" y="50"/>
                    <a:pt x="39" y="51"/>
                  </a:cubicBezTo>
                  <a:cubicBezTo>
                    <a:pt x="55" y="52"/>
                    <a:pt x="56" y="37"/>
                    <a:pt x="5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1"/>
            <p:cNvSpPr>
              <a:spLocks/>
            </p:cNvSpPr>
            <p:nvPr userDrawn="1"/>
          </p:nvSpPr>
          <p:spPr bwMode="auto">
            <a:xfrm>
              <a:off x="5115" y="2484"/>
              <a:ext cx="122" cy="109"/>
            </a:xfrm>
            <a:custGeom>
              <a:avLst/>
              <a:gdLst>
                <a:gd name="T0" fmla="*/ 21 w 64"/>
                <a:gd name="T1" fmla="*/ 1 h 57"/>
                <a:gd name="T2" fmla="*/ 13 w 64"/>
                <a:gd name="T3" fmla="*/ 34 h 57"/>
                <a:gd name="T4" fmla="*/ 42 w 64"/>
                <a:gd name="T5" fmla="*/ 44 h 57"/>
                <a:gd name="T6" fmla="*/ 46 w 64"/>
                <a:gd name="T7" fmla="*/ 7 h 57"/>
                <a:gd name="T8" fmla="*/ 58 w 64"/>
                <a:gd name="T9" fmla="*/ 40 h 57"/>
                <a:gd name="T10" fmla="*/ 24 w 64"/>
                <a:gd name="T11" fmla="*/ 52 h 57"/>
                <a:gd name="T12" fmla="*/ 3 w 64"/>
                <a:gd name="T13" fmla="*/ 20 h 57"/>
                <a:gd name="T14" fmla="*/ 21 w 64"/>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57">
                  <a:moveTo>
                    <a:pt x="21" y="1"/>
                  </a:moveTo>
                  <a:cubicBezTo>
                    <a:pt x="18" y="13"/>
                    <a:pt x="10" y="25"/>
                    <a:pt x="13" y="34"/>
                  </a:cubicBezTo>
                  <a:cubicBezTo>
                    <a:pt x="16" y="40"/>
                    <a:pt x="33" y="47"/>
                    <a:pt x="42" y="44"/>
                  </a:cubicBezTo>
                  <a:cubicBezTo>
                    <a:pt x="61" y="40"/>
                    <a:pt x="53" y="24"/>
                    <a:pt x="46" y="7"/>
                  </a:cubicBezTo>
                  <a:cubicBezTo>
                    <a:pt x="63" y="18"/>
                    <a:pt x="64" y="29"/>
                    <a:pt x="58" y="40"/>
                  </a:cubicBezTo>
                  <a:cubicBezTo>
                    <a:pt x="50" y="54"/>
                    <a:pt x="38" y="57"/>
                    <a:pt x="24" y="52"/>
                  </a:cubicBezTo>
                  <a:cubicBezTo>
                    <a:pt x="9" y="46"/>
                    <a:pt x="0" y="36"/>
                    <a:pt x="3" y="20"/>
                  </a:cubicBezTo>
                  <a:cubicBezTo>
                    <a:pt x="6" y="8"/>
                    <a:pt x="12"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2"/>
            <p:cNvSpPr>
              <a:spLocks/>
            </p:cNvSpPr>
            <p:nvPr userDrawn="1"/>
          </p:nvSpPr>
          <p:spPr bwMode="auto">
            <a:xfrm>
              <a:off x="3774" y="2880"/>
              <a:ext cx="116" cy="123"/>
            </a:xfrm>
            <a:custGeom>
              <a:avLst/>
              <a:gdLst>
                <a:gd name="T0" fmla="*/ 61 w 61"/>
                <a:gd name="T1" fmla="*/ 28 h 64"/>
                <a:gd name="T2" fmla="*/ 0 w 61"/>
                <a:gd name="T3" fmla="*/ 64 h 64"/>
                <a:gd name="T4" fmla="*/ 13 w 61"/>
                <a:gd name="T5" fmla="*/ 0 h 64"/>
                <a:gd name="T6" fmla="*/ 20 w 61"/>
                <a:gd name="T7" fmla="*/ 1 h 64"/>
                <a:gd name="T8" fmla="*/ 9 w 61"/>
                <a:gd name="T9" fmla="*/ 52 h 64"/>
                <a:gd name="T10" fmla="*/ 39 w 61"/>
                <a:gd name="T11" fmla="*/ 32 h 64"/>
                <a:gd name="T12" fmla="*/ 61 w 61"/>
                <a:gd name="T13" fmla="*/ 27 h 64"/>
                <a:gd name="T14" fmla="*/ 61 w 61"/>
                <a:gd name="T15" fmla="*/ 2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4">
                  <a:moveTo>
                    <a:pt x="61" y="28"/>
                  </a:moveTo>
                  <a:cubicBezTo>
                    <a:pt x="43" y="39"/>
                    <a:pt x="24" y="49"/>
                    <a:pt x="0" y="64"/>
                  </a:cubicBezTo>
                  <a:cubicBezTo>
                    <a:pt x="5" y="39"/>
                    <a:pt x="9" y="20"/>
                    <a:pt x="13" y="0"/>
                  </a:cubicBezTo>
                  <a:cubicBezTo>
                    <a:pt x="16" y="0"/>
                    <a:pt x="18" y="1"/>
                    <a:pt x="20" y="1"/>
                  </a:cubicBezTo>
                  <a:cubicBezTo>
                    <a:pt x="17" y="16"/>
                    <a:pt x="13" y="32"/>
                    <a:pt x="9" y="52"/>
                  </a:cubicBezTo>
                  <a:cubicBezTo>
                    <a:pt x="21" y="44"/>
                    <a:pt x="29" y="36"/>
                    <a:pt x="39" y="32"/>
                  </a:cubicBezTo>
                  <a:cubicBezTo>
                    <a:pt x="45" y="28"/>
                    <a:pt x="53" y="29"/>
                    <a:pt x="61" y="27"/>
                  </a:cubicBezTo>
                  <a:cubicBezTo>
                    <a:pt x="61" y="27"/>
                    <a:pt x="61" y="28"/>
                    <a:pt x="6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3"/>
            <p:cNvSpPr>
              <a:spLocks/>
            </p:cNvSpPr>
            <p:nvPr userDrawn="1"/>
          </p:nvSpPr>
          <p:spPr bwMode="auto">
            <a:xfrm>
              <a:off x="4546" y="2999"/>
              <a:ext cx="79" cy="124"/>
            </a:xfrm>
            <a:custGeom>
              <a:avLst/>
              <a:gdLst>
                <a:gd name="T0" fmla="*/ 18 w 41"/>
                <a:gd name="T1" fmla="*/ 40 h 65"/>
                <a:gd name="T2" fmla="*/ 23 w 41"/>
                <a:gd name="T3" fmla="*/ 63 h 65"/>
                <a:gd name="T4" fmla="*/ 17 w 41"/>
                <a:gd name="T5" fmla="*/ 65 h 65"/>
                <a:gd name="T6" fmla="*/ 0 w 41"/>
                <a:gd name="T7" fmla="*/ 11 h 65"/>
                <a:gd name="T8" fmla="*/ 38 w 41"/>
                <a:gd name="T9" fmla="*/ 0 h 65"/>
                <a:gd name="T10" fmla="*/ 15 w 41"/>
                <a:gd name="T11" fmla="*/ 31 h 65"/>
                <a:gd name="T12" fmla="*/ 39 w 41"/>
                <a:gd name="T13" fmla="*/ 26 h 65"/>
                <a:gd name="T14" fmla="*/ 41 w 41"/>
                <a:gd name="T15" fmla="*/ 30 h 65"/>
                <a:gd name="T16" fmla="*/ 18 w 41"/>
                <a:gd name="T17"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5">
                  <a:moveTo>
                    <a:pt x="18" y="40"/>
                  </a:moveTo>
                  <a:cubicBezTo>
                    <a:pt x="20" y="49"/>
                    <a:pt x="21" y="56"/>
                    <a:pt x="23" y="63"/>
                  </a:cubicBezTo>
                  <a:cubicBezTo>
                    <a:pt x="21" y="64"/>
                    <a:pt x="19" y="64"/>
                    <a:pt x="17" y="65"/>
                  </a:cubicBezTo>
                  <a:cubicBezTo>
                    <a:pt x="12" y="48"/>
                    <a:pt x="7" y="31"/>
                    <a:pt x="0" y="11"/>
                  </a:cubicBezTo>
                  <a:cubicBezTo>
                    <a:pt x="13" y="7"/>
                    <a:pt x="24" y="4"/>
                    <a:pt x="38" y="0"/>
                  </a:cubicBezTo>
                  <a:cubicBezTo>
                    <a:pt x="34" y="15"/>
                    <a:pt x="3" y="6"/>
                    <a:pt x="15" y="31"/>
                  </a:cubicBezTo>
                  <a:cubicBezTo>
                    <a:pt x="24" y="29"/>
                    <a:pt x="32" y="28"/>
                    <a:pt x="39" y="26"/>
                  </a:cubicBezTo>
                  <a:cubicBezTo>
                    <a:pt x="40" y="27"/>
                    <a:pt x="40" y="28"/>
                    <a:pt x="41" y="30"/>
                  </a:cubicBezTo>
                  <a:cubicBezTo>
                    <a:pt x="33" y="33"/>
                    <a:pt x="26" y="36"/>
                    <a:pt x="1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4"/>
            <p:cNvSpPr>
              <a:spLocks/>
            </p:cNvSpPr>
            <p:nvPr userDrawn="1"/>
          </p:nvSpPr>
          <p:spPr bwMode="auto">
            <a:xfrm>
              <a:off x="4976" y="2679"/>
              <a:ext cx="114" cy="113"/>
            </a:xfrm>
            <a:custGeom>
              <a:avLst/>
              <a:gdLst>
                <a:gd name="T0" fmla="*/ 30 w 60"/>
                <a:gd name="T1" fmla="*/ 0 h 59"/>
                <a:gd name="T2" fmla="*/ 25 w 60"/>
                <a:gd name="T3" fmla="*/ 24 h 59"/>
                <a:gd name="T4" fmla="*/ 60 w 60"/>
                <a:gd name="T5" fmla="*/ 54 h 59"/>
                <a:gd name="T6" fmla="*/ 56 w 60"/>
                <a:gd name="T7" fmla="*/ 59 h 59"/>
                <a:gd name="T8" fmla="*/ 18 w 60"/>
                <a:gd name="T9" fmla="*/ 29 h 59"/>
                <a:gd name="T10" fmla="*/ 5 w 60"/>
                <a:gd name="T11" fmla="*/ 41 h 59"/>
                <a:gd name="T12" fmla="*/ 0 w 60"/>
                <a:gd name="T13" fmla="*/ 38 h 59"/>
                <a:gd name="T14" fmla="*/ 31 w 60"/>
                <a:gd name="T15" fmla="*/ 0 h 59"/>
                <a:gd name="T16" fmla="*/ 30 w 60"/>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59">
                  <a:moveTo>
                    <a:pt x="30" y="0"/>
                  </a:moveTo>
                  <a:cubicBezTo>
                    <a:pt x="29" y="7"/>
                    <a:pt x="27" y="14"/>
                    <a:pt x="25" y="24"/>
                  </a:cubicBezTo>
                  <a:cubicBezTo>
                    <a:pt x="36" y="33"/>
                    <a:pt x="48" y="43"/>
                    <a:pt x="60" y="54"/>
                  </a:cubicBezTo>
                  <a:cubicBezTo>
                    <a:pt x="59" y="56"/>
                    <a:pt x="58" y="57"/>
                    <a:pt x="56" y="59"/>
                  </a:cubicBezTo>
                  <a:cubicBezTo>
                    <a:pt x="44" y="50"/>
                    <a:pt x="32" y="40"/>
                    <a:pt x="18" y="29"/>
                  </a:cubicBezTo>
                  <a:cubicBezTo>
                    <a:pt x="14" y="33"/>
                    <a:pt x="9" y="37"/>
                    <a:pt x="5" y="41"/>
                  </a:cubicBezTo>
                  <a:cubicBezTo>
                    <a:pt x="3" y="40"/>
                    <a:pt x="2" y="39"/>
                    <a:pt x="0" y="38"/>
                  </a:cubicBezTo>
                  <a:cubicBezTo>
                    <a:pt x="10" y="25"/>
                    <a:pt x="21" y="13"/>
                    <a:pt x="31" y="0"/>
                  </a:cubicBezTo>
                  <a:cubicBezTo>
                    <a:pt x="31" y="0"/>
                    <a:pt x="30"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5"/>
            <p:cNvSpPr>
              <a:spLocks/>
            </p:cNvSpPr>
            <p:nvPr userDrawn="1"/>
          </p:nvSpPr>
          <p:spPr bwMode="auto">
            <a:xfrm>
              <a:off x="4772" y="2918"/>
              <a:ext cx="110" cy="98"/>
            </a:xfrm>
            <a:custGeom>
              <a:avLst/>
              <a:gdLst>
                <a:gd name="T0" fmla="*/ 33 w 58"/>
                <a:gd name="T1" fmla="*/ 40 h 51"/>
                <a:gd name="T2" fmla="*/ 56 w 58"/>
                <a:gd name="T3" fmla="*/ 28 h 51"/>
                <a:gd name="T4" fmla="*/ 58 w 58"/>
                <a:gd name="T5" fmla="*/ 32 h 51"/>
                <a:gd name="T6" fmla="*/ 30 w 58"/>
                <a:gd name="T7" fmla="*/ 51 h 51"/>
                <a:gd name="T8" fmla="*/ 0 w 58"/>
                <a:gd name="T9" fmla="*/ 3 h 51"/>
                <a:gd name="T10" fmla="*/ 5 w 58"/>
                <a:gd name="T11" fmla="*/ 0 h 51"/>
                <a:gd name="T12" fmla="*/ 33 w 58"/>
                <a:gd name="T13" fmla="*/ 4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33" y="40"/>
                  </a:moveTo>
                  <a:cubicBezTo>
                    <a:pt x="41" y="36"/>
                    <a:pt x="48" y="32"/>
                    <a:pt x="56" y="28"/>
                  </a:cubicBezTo>
                  <a:cubicBezTo>
                    <a:pt x="57" y="30"/>
                    <a:pt x="57" y="31"/>
                    <a:pt x="58" y="32"/>
                  </a:cubicBezTo>
                  <a:cubicBezTo>
                    <a:pt x="50" y="38"/>
                    <a:pt x="41" y="44"/>
                    <a:pt x="30" y="51"/>
                  </a:cubicBezTo>
                  <a:cubicBezTo>
                    <a:pt x="20" y="35"/>
                    <a:pt x="10" y="19"/>
                    <a:pt x="0" y="3"/>
                  </a:cubicBezTo>
                  <a:cubicBezTo>
                    <a:pt x="2" y="2"/>
                    <a:pt x="4" y="1"/>
                    <a:pt x="5" y="0"/>
                  </a:cubicBezTo>
                  <a:cubicBezTo>
                    <a:pt x="15" y="13"/>
                    <a:pt x="24" y="26"/>
                    <a:pt x="3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p:cNvSpPr>
              <a:spLocks/>
            </p:cNvSpPr>
            <p:nvPr userDrawn="1"/>
          </p:nvSpPr>
          <p:spPr bwMode="auto">
            <a:xfrm>
              <a:off x="3714" y="2861"/>
              <a:ext cx="79" cy="92"/>
            </a:xfrm>
            <a:custGeom>
              <a:avLst/>
              <a:gdLst>
                <a:gd name="T0" fmla="*/ 0 w 41"/>
                <a:gd name="T1" fmla="*/ 43 h 48"/>
                <a:gd name="T2" fmla="*/ 36 w 41"/>
                <a:gd name="T3" fmla="*/ 0 h 48"/>
                <a:gd name="T4" fmla="*/ 41 w 41"/>
                <a:gd name="T5" fmla="*/ 5 h 48"/>
                <a:gd name="T6" fmla="*/ 6 w 41"/>
                <a:gd name="T7" fmla="*/ 48 h 48"/>
                <a:gd name="T8" fmla="*/ 0 w 41"/>
                <a:gd name="T9" fmla="*/ 43 h 48"/>
              </a:gdLst>
              <a:ahLst/>
              <a:cxnLst>
                <a:cxn ang="0">
                  <a:pos x="T0" y="T1"/>
                </a:cxn>
                <a:cxn ang="0">
                  <a:pos x="T2" y="T3"/>
                </a:cxn>
                <a:cxn ang="0">
                  <a:pos x="T4" y="T5"/>
                </a:cxn>
                <a:cxn ang="0">
                  <a:pos x="T6" y="T7"/>
                </a:cxn>
                <a:cxn ang="0">
                  <a:pos x="T8" y="T9"/>
                </a:cxn>
              </a:cxnLst>
              <a:rect l="0" t="0" r="r" b="b"/>
              <a:pathLst>
                <a:path w="41" h="48">
                  <a:moveTo>
                    <a:pt x="0" y="43"/>
                  </a:moveTo>
                  <a:cubicBezTo>
                    <a:pt x="12" y="29"/>
                    <a:pt x="24" y="15"/>
                    <a:pt x="36" y="0"/>
                  </a:cubicBezTo>
                  <a:cubicBezTo>
                    <a:pt x="37" y="2"/>
                    <a:pt x="39" y="3"/>
                    <a:pt x="41" y="5"/>
                  </a:cubicBezTo>
                  <a:cubicBezTo>
                    <a:pt x="29" y="19"/>
                    <a:pt x="18" y="33"/>
                    <a:pt x="6" y="48"/>
                  </a:cubicBezTo>
                  <a:cubicBezTo>
                    <a:pt x="4" y="46"/>
                    <a:pt x="2" y="45"/>
                    <a:pt x="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p:cNvSpPr>
              <a:spLocks/>
            </p:cNvSpPr>
            <p:nvPr userDrawn="1"/>
          </p:nvSpPr>
          <p:spPr bwMode="auto">
            <a:xfrm>
              <a:off x="3487" y="2627"/>
              <a:ext cx="98" cy="67"/>
            </a:xfrm>
            <a:custGeom>
              <a:avLst/>
              <a:gdLst>
                <a:gd name="T0" fmla="*/ 51 w 51"/>
                <a:gd name="T1" fmla="*/ 6 h 35"/>
                <a:gd name="T2" fmla="*/ 4 w 51"/>
                <a:gd name="T3" fmla="*/ 35 h 35"/>
                <a:gd name="T4" fmla="*/ 0 w 51"/>
                <a:gd name="T5" fmla="*/ 28 h 35"/>
                <a:gd name="T6" fmla="*/ 47 w 51"/>
                <a:gd name="T7" fmla="*/ 0 h 35"/>
                <a:gd name="T8" fmla="*/ 51 w 51"/>
                <a:gd name="T9" fmla="*/ 6 h 35"/>
              </a:gdLst>
              <a:ahLst/>
              <a:cxnLst>
                <a:cxn ang="0">
                  <a:pos x="T0" y="T1"/>
                </a:cxn>
                <a:cxn ang="0">
                  <a:pos x="T2" y="T3"/>
                </a:cxn>
                <a:cxn ang="0">
                  <a:pos x="T4" y="T5"/>
                </a:cxn>
                <a:cxn ang="0">
                  <a:pos x="T6" y="T7"/>
                </a:cxn>
                <a:cxn ang="0">
                  <a:pos x="T8" y="T9"/>
                </a:cxn>
              </a:cxnLst>
              <a:rect l="0" t="0" r="r" b="b"/>
              <a:pathLst>
                <a:path w="51" h="35">
                  <a:moveTo>
                    <a:pt x="51" y="6"/>
                  </a:moveTo>
                  <a:cubicBezTo>
                    <a:pt x="35" y="16"/>
                    <a:pt x="20" y="25"/>
                    <a:pt x="4" y="35"/>
                  </a:cubicBezTo>
                  <a:cubicBezTo>
                    <a:pt x="3" y="33"/>
                    <a:pt x="1" y="30"/>
                    <a:pt x="0" y="28"/>
                  </a:cubicBezTo>
                  <a:cubicBezTo>
                    <a:pt x="16" y="19"/>
                    <a:pt x="31" y="9"/>
                    <a:pt x="47" y="0"/>
                  </a:cubicBezTo>
                  <a:cubicBezTo>
                    <a:pt x="48" y="2"/>
                    <a:pt x="50" y="4"/>
                    <a:pt x="5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p:cNvSpPr>
              <a:spLocks/>
            </p:cNvSpPr>
            <p:nvPr userDrawn="1"/>
          </p:nvSpPr>
          <p:spPr bwMode="auto">
            <a:xfrm>
              <a:off x="5090" y="2572"/>
              <a:ext cx="101" cy="63"/>
            </a:xfrm>
            <a:custGeom>
              <a:avLst/>
              <a:gdLst>
                <a:gd name="T0" fmla="*/ 49 w 53"/>
                <a:gd name="T1" fmla="*/ 33 h 33"/>
                <a:gd name="T2" fmla="*/ 0 w 53"/>
                <a:gd name="T3" fmla="*/ 7 h 33"/>
                <a:gd name="T4" fmla="*/ 4 w 53"/>
                <a:gd name="T5" fmla="*/ 0 h 33"/>
                <a:gd name="T6" fmla="*/ 53 w 53"/>
                <a:gd name="T7" fmla="*/ 27 h 33"/>
                <a:gd name="T8" fmla="*/ 49 w 53"/>
                <a:gd name="T9" fmla="*/ 33 h 33"/>
              </a:gdLst>
              <a:ahLst/>
              <a:cxnLst>
                <a:cxn ang="0">
                  <a:pos x="T0" y="T1"/>
                </a:cxn>
                <a:cxn ang="0">
                  <a:pos x="T2" y="T3"/>
                </a:cxn>
                <a:cxn ang="0">
                  <a:pos x="T4" y="T5"/>
                </a:cxn>
                <a:cxn ang="0">
                  <a:pos x="T6" y="T7"/>
                </a:cxn>
                <a:cxn ang="0">
                  <a:pos x="T8" y="T9"/>
                </a:cxn>
              </a:cxnLst>
              <a:rect l="0" t="0" r="r" b="b"/>
              <a:pathLst>
                <a:path w="53" h="33">
                  <a:moveTo>
                    <a:pt x="49" y="33"/>
                  </a:moveTo>
                  <a:cubicBezTo>
                    <a:pt x="33" y="24"/>
                    <a:pt x="17" y="15"/>
                    <a:pt x="0" y="7"/>
                  </a:cubicBezTo>
                  <a:cubicBezTo>
                    <a:pt x="1" y="5"/>
                    <a:pt x="3" y="2"/>
                    <a:pt x="4" y="0"/>
                  </a:cubicBezTo>
                  <a:cubicBezTo>
                    <a:pt x="20" y="9"/>
                    <a:pt x="36" y="18"/>
                    <a:pt x="53" y="27"/>
                  </a:cubicBezTo>
                  <a:cubicBezTo>
                    <a:pt x="52" y="29"/>
                    <a:pt x="50" y="31"/>
                    <a:pt x="4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p:cNvSpPr>
              <a:spLocks/>
            </p:cNvSpPr>
            <p:nvPr userDrawn="1"/>
          </p:nvSpPr>
          <p:spPr bwMode="auto">
            <a:xfrm>
              <a:off x="4146" y="3037"/>
              <a:ext cx="30" cy="104"/>
            </a:xfrm>
            <a:custGeom>
              <a:avLst/>
              <a:gdLst>
                <a:gd name="T0" fmla="*/ 0 w 16"/>
                <a:gd name="T1" fmla="*/ 53 h 54"/>
                <a:gd name="T2" fmla="*/ 10 w 16"/>
                <a:gd name="T3" fmla="*/ 0 h 54"/>
                <a:gd name="T4" fmla="*/ 16 w 16"/>
                <a:gd name="T5" fmla="*/ 2 h 54"/>
                <a:gd name="T6" fmla="*/ 7 w 16"/>
                <a:gd name="T7" fmla="*/ 54 h 54"/>
                <a:gd name="T8" fmla="*/ 0 w 16"/>
                <a:gd name="T9" fmla="*/ 53 h 54"/>
              </a:gdLst>
              <a:ahLst/>
              <a:cxnLst>
                <a:cxn ang="0">
                  <a:pos x="T0" y="T1"/>
                </a:cxn>
                <a:cxn ang="0">
                  <a:pos x="T2" y="T3"/>
                </a:cxn>
                <a:cxn ang="0">
                  <a:pos x="T4" y="T5"/>
                </a:cxn>
                <a:cxn ang="0">
                  <a:pos x="T6" y="T7"/>
                </a:cxn>
                <a:cxn ang="0">
                  <a:pos x="T8" y="T9"/>
                </a:cxn>
              </a:cxnLst>
              <a:rect l="0" t="0" r="r" b="b"/>
              <a:pathLst>
                <a:path w="16" h="54">
                  <a:moveTo>
                    <a:pt x="0" y="53"/>
                  </a:moveTo>
                  <a:cubicBezTo>
                    <a:pt x="3" y="35"/>
                    <a:pt x="7" y="18"/>
                    <a:pt x="10" y="0"/>
                  </a:cubicBezTo>
                  <a:cubicBezTo>
                    <a:pt x="12" y="1"/>
                    <a:pt x="14" y="1"/>
                    <a:pt x="16" y="2"/>
                  </a:cubicBezTo>
                  <a:cubicBezTo>
                    <a:pt x="13" y="19"/>
                    <a:pt x="10" y="37"/>
                    <a:pt x="7" y="54"/>
                  </a:cubicBezTo>
                  <a:cubicBezTo>
                    <a:pt x="5" y="54"/>
                    <a:pt x="2" y="53"/>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3"/>
            <p:cNvSpPr>
              <a:spLocks/>
            </p:cNvSpPr>
            <p:nvPr userDrawn="1"/>
          </p:nvSpPr>
          <p:spPr bwMode="auto">
            <a:xfrm>
              <a:off x="3966" y="2987"/>
              <a:ext cx="58" cy="44"/>
            </a:xfrm>
            <a:custGeom>
              <a:avLst/>
              <a:gdLst>
                <a:gd name="T0" fmla="*/ 0 w 30"/>
                <a:gd name="T1" fmla="*/ 23 h 23"/>
                <a:gd name="T2" fmla="*/ 19 w 30"/>
                <a:gd name="T3" fmla="*/ 8 h 23"/>
                <a:gd name="T4" fmla="*/ 30 w 30"/>
                <a:gd name="T5" fmla="*/ 23 h 23"/>
                <a:gd name="T6" fmla="*/ 0 w 30"/>
                <a:gd name="T7" fmla="*/ 23 h 23"/>
              </a:gdLst>
              <a:ahLst/>
              <a:cxnLst>
                <a:cxn ang="0">
                  <a:pos x="T0" y="T1"/>
                </a:cxn>
                <a:cxn ang="0">
                  <a:pos x="T2" y="T3"/>
                </a:cxn>
                <a:cxn ang="0">
                  <a:pos x="T4" y="T5"/>
                </a:cxn>
                <a:cxn ang="0">
                  <a:pos x="T6" y="T7"/>
                </a:cxn>
              </a:cxnLst>
              <a:rect l="0" t="0" r="r" b="b"/>
              <a:pathLst>
                <a:path w="30" h="23">
                  <a:moveTo>
                    <a:pt x="0" y="23"/>
                  </a:moveTo>
                  <a:cubicBezTo>
                    <a:pt x="2" y="6"/>
                    <a:pt x="8" y="0"/>
                    <a:pt x="19" y="8"/>
                  </a:cubicBezTo>
                  <a:cubicBezTo>
                    <a:pt x="24" y="11"/>
                    <a:pt x="26" y="18"/>
                    <a:pt x="30" y="23"/>
                  </a:cubicBezTo>
                  <a:cubicBezTo>
                    <a:pt x="20" y="23"/>
                    <a:pt x="11"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4"/>
            <p:cNvSpPr>
              <a:spLocks/>
            </p:cNvSpPr>
            <p:nvPr userDrawn="1"/>
          </p:nvSpPr>
          <p:spPr bwMode="auto">
            <a:xfrm>
              <a:off x="5044" y="2635"/>
              <a:ext cx="54" cy="63"/>
            </a:xfrm>
            <a:custGeom>
              <a:avLst/>
              <a:gdLst>
                <a:gd name="T0" fmla="*/ 24 w 28"/>
                <a:gd name="T1" fmla="*/ 33 h 33"/>
                <a:gd name="T2" fmla="*/ 0 w 28"/>
                <a:gd name="T3" fmla="*/ 16 h 33"/>
                <a:gd name="T4" fmla="*/ 28 w 28"/>
                <a:gd name="T5" fmla="*/ 0 h 33"/>
                <a:gd name="T6" fmla="*/ 24 w 28"/>
                <a:gd name="T7" fmla="*/ 33 h 33"/>
              </a:gdLst>
              <a:ahLst/>
              <a:cxnLst>
                <a:cxn ang="0">
                  <a:pos x="T0" y="T1"/>
                </a:cxn>
                <a:cxn ang="0">
                  <a:pos x="T2" y="T3"/>
                </a:cxn>
                <a:cxn ang="0">
                  <a:pos x="T4" y="T5"/>
                </a:cxn>
                <a:cxn ang="0">
                  <a:pos x="T6" y="T7"/>
                </a:cxn>
              </a:cxnLst>
              <a:rect l="0" t="0" r="r" b="b"/>
              <a:pathLst>
                <a:path w="28" h="33">
                  <a:moveTo>
                    <a:pt x="24" y="33"/>
                  </a:moveTo>
                  <a:cubicBezTo>
                    <a:pt x="14" y="25"/>
                    <a:pt x="9" y="22"/>
                    <a:pt x="0" y="16"/>
                  </a:cubicBezTo>
                  <a:cubicBezTo>
                    <a:pt x="12" y="9"/>
                    <a:pt x="20" y="5"/>
                    <a:pt x="28" y="0"/>
                  </a:cubicBezTo>
                  <a:cubicBezTo>
                    <a:pt x="27" y="9"/>
                    <a:pt x="26" y="19"/>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p:cNvSpPr>
              <a:spLocks/>
            </p:cNvSpPr>
            <p:nvPr userDrawn="1"/>
          </p:nvSpPr>
          <p:spPr bwMode="auto">
            <a:xfrm>
              <a:off x="5184" y="2340"/>
              <a:ext cx="44" cy="56"/>
            </a:xfrm>
            <a:custGeom>
              <a:avLst/>
              <a:gdLst>
                <a:gd name="T0" fmla="*/ 23 w 23"/>
                <a:gd name="T1" fmla="*/ 29 h 29"/>
                <a:gd name="T2" fmla="*/ 0 w 23"/>
                <a:gd name="T3" fmla="*/ 23 h 29"/>
                <a:gd name="T4" fmla="*/ 6 w 23"/>
                <a:gd name="T5" fmla="*/ 2 h 29"/>
                <a:gd name="T6" fmla="*/ 18 w 23"/>
                <a:gd name="T7" fmla="*/ 0 h 29"/>
                <a:gd name="T8" fmla="*/ 23 w 23"/>
                <a:gd name="T9" fmla="*/ 29 h 29"/>
              </a:gdLst>
              <a:ahLst/>
              <a:cxnLst>
                <a:cxn ang="0">
                  <a:pos x="T0" y="T1"/>
                </a:cxn>
                <a:cxn ang="0">
                  <a:pos x="T2" y="T3"/>
                </a:cxn>
                <a:cxn ang="0">
                  <a:pos x="T4" y="T5"/>
                </a:cxn>
                <a:cxn ang="0">
                  <a:pos x="T6" y="T7"/>
                </a:cxn>
                <a:cxn ang="0">
                  <a:pos x="T8" y="T9"/>
                </a:cxn>
              </a:cxnLst>
              <a:rect l="0" t="0" r="r" b="b"/>
              <a:pathLst>
                <a:path w="23" h="29">
                  <a:moveTo>
                    <a:pt x="23" y="29"/>
                  </a:moveTo>
                  <a:cubicBezTo>
                    <a:pt x="12" y="26"/>
                    <a:pt x="7" y="25"/>
                    <a:pt x="0" y="23"/>
                  </a:cubicBezTo>
                  <a:cubicBezTo>
                    <a:pt x="2" y="15"/>
                    <a:pt x="3" y="8"/>
                    <a:pt x="6" y="2"/>
                  </a:cubicBezTo>
                  <a:cubicBezTo>
                    <a:pt x="8" y="0"/>
                    <a:pt x="18" y="0"/>
                    <a:pt x="18" y="0"/>
                  </a:cubicBezTo>
                  <a:cubicBezTo>
                    <a:pt x="20" y="8"/>
                    <a:pt x="21" y="17"/>
                    <a:pt x="2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9"/>
            <p:cNvSpPr>
              <a:spLocks noEditPoints="1"/>
            </p:cNvSpPr>
            <p:nvPr userDrawn="1"/>
          </p:nvSpPr>
          <p:spPr bwMode="auto">
            <a:xfrm>
              <a:off x="3976" y="1720"/>
              <a:ext cx="704" cy="794"/>
            </a:xfrm>
            <a:custGeom>
              <a:avLst/>
              <a:gdLst>
                <a:gd name="T0" fmla="*/ 5 w 369"/>
                <a:gd name="T1" fmla="*/ 260 h 415"/>
                <a:gd name="T2" fmla="*/ 27 w 369"/>
                <a:gd name="T3" fmla="*/ 0 h 415"/>
                <a:gd name="T4" fmla="*/ 367 w 369"/>
                <a:gd name="T5" fmla="*/ 27 h 415"/>
                <a:gd name="T6" fmla="*/ 368 w 369"/>
                <a:gd name="T7" fmla="*/ 397 h 415"/>
                <a:gd name="T8" fmla="*/ 20 w 369"/>
                <a:gd name="T9" fmla="*/ 412 h 415"/>
                <a:gd name="T10" fmla="*/ 177 w 369"/>
                <a:gd name="T11" fmla="*/ 19 h 415"/>
                <a:gd name="T12" fmla="*/ 42 w 369"/>
                <a:gd name="T13" fmla="*/ 15 h 415"/>
                <a:gd name="T14" fmla="*/ 24 w 369"/>
                <a:gd name="T15" fmla="*/ 241 h 415"/>
                <a:gd name="T16" fmla="*/ 63 w 369"/>
                <a:gd name="T17" fmla="*/ 396 h 415"/>
                <a:gd name="T18" fmla="*/ 347 w 369"/>
                <a:gd name="T19" fmla="*/ 377 h 415"/>
                <a:gd name="T20" fmla="*/ 350 w 369"/>
                <a:gd name="T21" fmla="*/ 36 h 415"/>
                <a:gd name="T22" fmla="*/ 197 w 369"/>
                <a:gd name="T23" fmla="*/ 14 h 415"/>
                <a:gd name="T24" fmla="*/ 247 w 369"/>
                <a:gd name="T25" fmla="*/ 49 h 415"/>
                <a:gd name="T26" fmla="*/ 325 w 369"/>
                <a:gd name="T27" fmla="*/ 75 h 415"/>
                <a:gd name="T28" fmla="*/ 294 w 369"/>
                <a:gd name="T29" fmla="*/ 111 h 415"/>
                <a:gd name="T30" fmla="*/ 251 w 369"/>
                <a:gd name="T31" fmla="*/ 70 h 415"/>
                <a:gd name="T32" fmla="*/ 253 w 369"/>
                <a:gd name="T33" fmla="*/ 101 h 415"/>
                <a:gd name="T34" fmla="*/ 245 w 369"/>
                <a:gd name="T35" fmla="*/ 138 h 415"/>
                <a:gd name="T36" fmla="*/ 218 w 369"/>
                <a:gd name="T37" fmla="*/ 116 h 415"/>
                <a:gd name="T38" fmla="*/ 220 w 369"/>
                <a:gd name="T39" fmla="*/ 87 h 415"/>
                <a:gd name="T40" fmla="*/ 196 w 369"/>
                <a:gd name="T41" fmla="*/ 97 h 415"/>
                <a:gd name="T42" fmla="*/ 185 w 369"/>
                <a:gd name="T43" fmla="*/ 138 h 415"/>
                <a:gd name="T44" fmla="*/ 172 w 369"/>
                <a:gd name="T45" fmla="*/ 93 h 415"/>
                <a:gd name="T46" fmla="*/ 155 w 369"/>
                <a:gd name="T47" fmla="*/ 92 h 415"/>
                <a:gd name="T48" fmla="*/ 149 w 369"/>
                <a:gd name="T49" fmla="*/ 119 h 415"/>
                <a:gd name="T50" fmla="*/ 101 w 369"/>
                <a:gd name="T51" fmla="*/ 121 h 415"/>
                <a:gd name="T52" fmla="*/ 95 w 369"/>
                <a:gd name="T53" fmla="*/ 90 h 415"/>
                <a:gd name="T54" fmla="*/ 113 w 369"/>
                <a:gd name="T55" fmla="*/ 66 h 415"/>
                <a:gd name="T56" fmla="*/ 78 w 369"/>
                <a:gd name="T57" fmla="*/ 110 h 415"/>
                <a:gd name="T58" fmla="*/ 59 w 369"/>
                <a:gd name="T59" fmla="*/ 119 h 415"/>
                <a:gd name="T60" fmla="*/ 64 w 369"/>
                <a:gd name="T61" fmla="*/ 51 h 415"/>
                <a:gd name="T62" fmla="*/ 177 w 369"/>
                <a:gd name="T63" fmla="*/ 19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415">
                  <a:moveTo>
                    <a:pt x="5" y="410"/>
                  </a:moveTo>
                  <a:cubicBezTo>
                    <a:pt x="5" y="359"/>
                    <a:pt x="5" y="309"/>
                    <a:pt x="5" y="260"/>
                  </a:cubicBezTo>
                  <a:cubicBezTo>
                    <a:pt x="4" y="183"/>
                    <a:pt x="2" y="106"/>
                    <a:pt x="1" y="29"/>
                  </a:cubicBezTo>
                  <a:cubicBezTo>
                    <a:pt x="0" y="3"/>
                    <a:pt x="2" y="1"/>
                    <a:pt x="27" y="0"/>
                  </a:cubicBezTo>
                  <a:cubicBezTo>
                    <a:pt x="132" y="0"/>
                    <a:pt x="236" y="0"/>
                    <a:pt x="340" y="0"/>
                  </a:cubicBezTo>
                  <a:cubicBezTo>
                    <a:pt x="359" y="0"/>
                    <a:pt x="367" y="6"/>
                    <a:pt x="367" y="27"/>
                  </a:cubicBezTo>
                  <a:cubicBezTo>
                    <a:pt x="365" y="136"/>
                    <a:pt x="366" y="246"/>
                    <a:pt x="365" y="355"/>
                  </a:cubicBezTo>
                  <a:cubicBezTo>
                    <a:pt x="365" y="369"/>
                    <a:pt x="367" y="383"/>
                    <a:pt x="368" y="397"/>
                  </a:cubicBezTo>
                  <a:cubicBezTo>
                    <a:pt x="369" y="409"/>
                    <a:pt x="363" y="415"/>
                    <a:pt x="352" y="414"/>
                  </a:cubicBezTo>
                  <a:cubicBezTo>
                    <a:pt x="241" y="414"/>
                    <a:pt x="131" y="413"/>
                    <a:pt x="20" y="412"/>
                  </a:cubicBezTo>
                  <a:cubicBezTo>
                    <a:pt x="16" y="412"/>
                    <a:pt x="11" y="411"/>
                    <a:pt x="5" y="410"/>
                  </a:cubicBezTo>
                  <a:close/>
                  <a:moveTo>
                    <a:pt x="177" y="19"/>
                  </a:moveTo>
                  <a:cubicBezTo>
                    <a:pt x="172" y="17"/>
                    <a:pt x="169" y="16"/>
                    <a:pt x="165" y="16"/>
                  </a:cubicBezTo>
                  <a:cubicBezTo>
                    <a:pt x="124" y="16"/>
                    <a:pt x="83" y="16"/>
                    <a:pt x="42" y="15"/>
                  </a:cubicBezTo>
                  <a:cubicBezTo>
                    <a:pt x="23" y="15"/>
                    <a:pt x="21" y="26"/>
                    <a:pt x="21" y="42"/>
                  </a:cubicBezTo>
                  <a:cubicBezTo>
                    <a:pt x="22" y="108"/>
                    <a:pt x="23" y="175"/>
                    <a:pt x="24" y="241"/>
                  </a:cubicBezTo>
                  <a:cubicBezTo>
                    <a:pt x="24" y="291"/>
                    <a:pt x="24" y="341"/>
                    <a:pt x="24" y="392"/>
                  </a:cubicBezTo>
                  <a:cubicBezTo>
                    <a:pt x="38" y="394"/>
                    <a:pt x="50" y="396"/>
                    <a:pt x="63" y="396"/>
                  </a:cubicBezTo>
                  <a:cubicBezTo>
                    <a:pt x="149" y="397"/>
                    <a:pt x="236" y="398"/>
                    <a:pt x="322" y="399"/>
                  </a:cubicBezTo>
                  <a:cubicBezTo>
                    <a:pt x="337" y="399"/>
                    <a:pt x="347" y="394"/>
                    <a:pt x="347" y="377"/>
                  </a:cubicBezTo>
                  <a:cubicBezTo>
                    <a:pt x="347" y="373"/>
                    <a:pt x="347" y="368"/>
                    <a:pt x="347" y="363"/>
                  </a:cubicBezTo>
                  <a:cubicBezTo>
                    <a:pt x="348" y="254"/>
                    <a:pt x="349" y="145"/>
                    <a:pt x="350" y="36"/>
                  </a:cubicBezTo>
                  <a:cubicBezTo>
                    <a:pt x="350" y="20"/>
                    <a:pt x="341" y="16"/>
                    <a:pt x="327" y="16"/>
                  </a:cubicBezTo>
                  <a:cubicBezTo>
                    <a:pt x="283" y="15"/>
                    <a:pt x="240" y="15"/>
                    <a:pt x="197" y="14"/>
                  </a:cubicBezTo>
                  <a:cubicBezTo>
                    <a:pt x="194" y="14"/>
                    <a:pt x="191" y="16"/>
                    <a:pt x="187" y="16"/>
                  </a:cubicBezTo>
                  <a:cubicBezTo>
                    <a:pt x="202" y="40"/>
                    <a:pt x="219" y="52"/>
                    <a:pt x="247" y="49"/>
                  </a:cubicBezTo>
                  <a:cubicBezTo>
                    <a:pt x="267" y="47"/>
                    <a:pt x="287" y="49"/>
                    <a:pt x="307" y="50"/>
                  </a:cubicBezTo>
                  <a:cubicBezTo>
                    <a:pt x="321" y="51"/>
                    <a:pt x="331" y="58"/>
                    <a:pt x="325" y="75"/>
                  </a:cubicBezTo>
                  <a:cubicBezTo>
                    <a:pt x="319" y="93"/>
                    <a:pt x="315" y="111"/>
                    <a:pt x="310" y="128"/>
                  </a:cubicBezTo>
                  <a:cubicBezTo>
                    <a:pt x="292" y="128"/>
                    <a:pt x="290" y="127"/>
                    <a:pt x="294" y="111"/>
                  </a:cubicBezTo>
                  <a:cubicBezTo>
                    <a:pt x="296" y="98"/>
                    <a:pt x="300" y="85"/>
                    <a:pt x="303" y="70"/>
                  </a:cubicBezTo>
                  <a:cubicBezTo>
                    <a:pt x="285" y="70"/>
                    <a:pt x="271" y="70"/>
                    <a:pt x="251" y="70"/>
                  </a:cubicBezTo>
                  <a:cubicBezTo>
                    <a:pt x="261" y="78"/>
                    <a:pt x="266" y="82"/>
                    <a:pt x="272" y="86"/>
                  </a:cubicBezTo>
                  <a:cubicBezTo>
                    <a:pt x="265" y="92"/>
                    <a:pt x="260" y="96"/>
                    <a:pt x="253" y="101"/>
                  </a:cubicBezTo>
                  <a:cubicBezTo>
                    <a:pt x="261" y="107"/>
                    <a:pt x="266" y="111"/>
                    <a:pt x="273" y="116"/>
                  </a:cubicBezTo>
                  <a:cubicBezTo>
                    <a:pt x="263" y="124"/>
                    <a:pt x="254" y="131"/>
                    <a:pt x="245" y="138"/>
                  </a:cubicBezTo>
                  <a:cubicBezTo>
                    <a:pt x="237" y="132"/>
                    <a:pt x="228" y="126"/>
                    <a:pt x="220" y="120"/>
                  </a:cubicBezTo>
                  <a:cubicBezTo>
                    <a:pt x="219" y="119"/>
                    <a:pt x="219" y="117"/>
                    <a:pt x="218" y="116"/>
                  </a:cubicBezTo>
                  <a:cubicBezTo>
                    <a:pt x="224" y="111"/>
                    <a:pt x="231" y="106"/>
                    <a:pt x="238" y="100"/>
                  </a:cubicBezTo>
                  <a:cubicBezTo>
                    <a:pt x="230" y="95"/>
                    <a:pt x="225" y="91"/>
                    <a:pt x="220" y="87"/>
                  </a:cubicBezTo>
                  <a:cubicBezTo>
                    <a:pt x="227" y="81"/>
                    <a:pt x="232" y="77"/>
                    <a:pt x="240" y="71"/>
                  </a:cubicBezTo>
                  <a:cubicBezTo>
                    <a:pt x="214" y="64"/>
                    <a:pt x="199" y="74"/>
                    <a:pt x="196" y="97"/>
                  </a:cubicBezTo>
                  <a:cubicBezTo>
                    <a:pt x="195" y="106"/>
                    <a:pt x="196" y="115"/>
                    <a:pt x="194" y="123"/>
                  </a:cubicBezTo>
                  <a:cubicBezTo>
                    <a:pt x="193" y="128"/>
                    <a:pt x="188" y="133"/>
                    <a:pt x="185" y="138"/>
                  </a:cubicBezTo>
                  <a:cubicBezTo>
                    <a:pt x="182" y="133"/>
                    <a:pt x="177" y="128"/>
                    <a:pt x="175" y="123"/>
                  </a:cubicBezTo>
                  <a:cubicBezTo>
                    <a:pt x="173" y="113"/>
                    <a:pt x="174" y="103"/>
                    <a:pt x="172" y="93"/>
                  </a:cubicBezTo>
                  <a:cubicBezTo>
                    <a:pt x="166" y="65"/>
                    <a:pt x="158" y="61"/>
                    <a:pt x="123" y="74"/>
                  </a:cubicBezTo>
                  <a:cubicBezTo>
                    <a:pt x="132" y="79"/>
                    <a:pt x="141" y="84"/>
                    <a:pt x="155" y="92"/>
                  </a:cubicBezTo>
                  <a:cubicBezTo>
                    <a:pt x="144" y="98"/>
                    <a:pt x="138" y="101"/>
                    <a:pt x="125" y="108"/>
                  </a:cubicBezTo>
                  <a:cubicBezTo>
                    <a:pt x="136" y="113"/>
                    <a:pt x="141" y="115"/>
                    <a:pt x="149" y="119"/>
                  </a:cubicBezTo>
                  <a:cubicBezTo>
                    <a:pt x="139" y="126"/>
                    <a:pt x="132" y="132"/>
                    <a:pt x="125" y="138"/>
                  </a:cubicBezTo>
                  <a:cubicBezTo>
                    <a:pt x="116" y="132"/>
                    <a:pt x="109" y="126"/>
                    <a:pt x="101" y="121"/>
                  </a:cubicBezTo>
                  <a:cubicBezTo>
                    <a:pt x="105" y="115"/>
                    <a:pt x="109" y="109"/>
                    <a:pt x="113" y="103"/>
                  </a:cubicBezTo>
                  <a:cubicBezTo>
                    <a:pt x="106" y="98"/>
                    <a:pt x="101" y="94"/>
                    <a:pt x="95" y="90"/>
                  </a:cubicBezTo>
                  <a:cubicBezTo>
                    <a:pt x="103" y="83"/>
                    <a:pt x="109" y="78"/>
                    <a:pt x="116" y="73"/>
                  </a:cubicBezTo>
                  <a:cubicBezTo>
                    <a:pt x="115" y="70"/>
                    <a:pt x="114" y="68"/>
                    <a:pt x="113" y="66"/>
                  </a:cubicBezTo>
                  <a:cubicBezTo>
                    <a:pt x="98" y="68"/>
                    <a:pt x="83" y="69"/>
                    <a:pt x="66" y="71"/>
                  </a:cubicBezTo>
                  <a:cubicBezTo>
                    <a:pt x="71" y="87"/>
                    <a:pt x="75" y="98"/>
                    <a:pt x="78" y="110"/>
                  </a:cubicBezTo>
                  <a:cubicBezTo>
                    <a:pt x="79" y="115"/>
                    <a:pt x="76" y="120"/>
                    <a:pt x="75" y="125"/>
                  </a:cubicBezTo>
                  <a:cubicBezTo>
                    <a:pt x="70" y="123"/>
                    <a:pt x="61" y="123"/>
                    <a:pt x="59" y="119"/>
                  </a:cubicBezTo>
                  <a:cubicBezTo>
                    <a:pt x="52" y="105"/>
                    <a:pt x="47" y="91"/>
                    <a:pt x="43" y="76"/>
                  </a:cubicBezTo>
                  <a:cubicBezTo>
                    <a:pt x="39" y="58"/>
                    <a:pt x="45" y="51"/>
                    <a:pt x="64" y="51"/>
                  </a:cubicBezTo>
                  <a:cubicBezTo>
                    <a:pt x="88" y="51"/>
                    <a:pt x="113" y="51"/>
                    <a:pt x="138" y="50"/>
                  </a:cubicBezTo>
                  <a:cubicBezTo>
                    <a:pt x="158" y="50"/>
                    <a:pt x="172" y="41"/>
                    <a:pt x="17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60"/>
            <p:cNvSpPr>
              <a:spLocks/>
            </p:cNvSpPr>
            <p:nvPr userDrawn="1"/>
          </p:nvSpPr>
          <p:spPr bwMode="auto">
            <a:xfrm>
              <a:off x="4163" y="2599"/>
              <a:ext cx="162" cy="136"/>
            </a:xfrm>
            <a:custGeom>
              <a:avLst/>
              <a:gdLst>
                <a:gd name="T0" fmla="*/ 48 w 85"/>
                <a:gd name="T1" fmla="*/ 41 h 71"/>
                <a:gd name="T2" fmla="*/ 31 w 85"/>
                <a:gd name="T3" fmla="*/ 45 h 71"/>
                <a:gd name="T4" fmla="*/ 5 w 85"/>
                <a:gd name="T5" fmla="*/ 26 h 71"/>
                <a:gd name="T6" fmla="*/ 25 w 85"/>
                <a:gd name="T7" fmla="*/ 2 h 71"/>
                <a:gd name="T8" fmla="*/ 47 w 85"/>
                <a:gd name="T9" fmla="*/ 0 h 71"/>
                <a:gd name="T10" fmla="*/ 81 w 85"/>
                <a:gd name="T11" fmla="*/ 22 h 71"/>
                <a:gd name="T12" fmla="*/ 62 w 85"/>
                <a:gd name="T13" fmla="*/ 60 h 71"/>
                <a:gd name="T14" fmla="*/ 23 w 85"/>
                <a:gd name="T15" fmla="*/ 71 h 71"/>
                <a:gd name="T16" fmla="*/ 51 w 85"/>
                <a:gd name="T17" fmla="*/ 52 h 71"/>
                <a:gd name="T18" fmla="*/ 47 w 85"/>
                <a:gd name="T19" fmla="*/ 41 h 71"/>
                <a:gd name="T20" fmla="*/ 53 w 85"/>
                <a:gd name="T21" fmla="*/ 37 h 71"/>
                <a:gd name="T22" fmla="*/ 48 w 85"/>
                <a:gd name="T23" fmla="*/ 6 h 71"/>
                <a:gd name="T24" fmla="*/ 31 w 85"/>
                <a:gd name="T25" fmla="*/ 11 h 71"/>
                <a:gd name="T26" fmla="*/ 42 w 85"/>
                <a:gd name="T27" fmla="*/ 40 h 71"/>
                <a:gd name="T28" fmla="*/ 48 w 85"/>
                <a:gd name="T29"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1">
                  <a:moveTo>
                    <a:pt x="48" y="41"/>
                  </a:moveTo>
                  <a:cubicBezTo>
                    <a:pt x="42" y="43"/>
                    <a:pt x="35" y="47"/>
                    <a:pt x="31" y="45"/>
                  </a:cubicBezTo>
                  <a:cubicBezTo>
                    <a:pt x="21" y="40"/>
                    <a:pt x="8" y="34"/>
                    <a:pt x="5" y="26"/>
                  </a:cubicBezTo>
                  <a:cubicBezTo>
                    <a:pt x="0" y="12"/>
                    <a:pt x="14" y="6"/>
                    <a:pt x="25" y="2"/>
                  </a:cubicBezTo>
                  <a:cubicBezTo>
                    <a:pt x="32" y="0"/>
                    <a:pt x="40" y="0"/>
                    <a:pt x="47" y="0"/>
                  </a:cubicBezTo>
                  <a:cubicBezTo>
                    <a:pt x="62" y="1"/>
                    <a:pt x="76" y="5"/>
                    <a:pt x="81" y="22"/>
                  </a:cubicBezTo>
                  <a:cubicBezTo>
                    <a:pt x="85" y="39"/>
                    <a:pt x="77" y="52"/>
                    <a:pt x="62" y="60"/>
                  </a:cubicBezTo>
                  <a:cubicBezTo>
                    <a:pt x="50" y="66"/>
                    <a:pt x="37" y="69"/>
                    <a:pt x="23" y="71"/>
                  </a:cubicBezTo>
                  <a:cubicBezTo>
                    <a:pt x="33" y="65"/>
                    <a:pt x="42" y="59"/>
                    <a:pt x="51" y="52"/>
                  </a:cubicBezTo>
                  <a:cubicBezTo>
                    <a:pt x="52" y="51"/>
                    <a:pt x="49" y="45"/>
                    <a:pt x="47" y="41"/>
                  </a:cubicBezTo>
                  <a:cubicBezTo>
                    <a:pt x="49" y="40"/>
                    <a:pt x="52" y="39"/>
                    <a:pt x="53" y="37"/>
                  </a:cubicBezTo>
                  <a:cubicBezTo>
                    <a:pt x="62" y="25"/>
                    <a:pt x="58" y="14"/>
                    <a:pt x="48" y="6"/>
                  </a:cubicBezTo>
                  <a:cubicBezTo>
                    <a:pt x="45" y="4"/>
                    <a:pt x="33" y="8"/>
                    <a:pt x="31" y="11"/>
                  </a:cubicBezTo>
                  <a:cubicBezTo>
                    <a:pt x="26" y="23"/>
                    <a:pt x="26" y="35"/>
                    <a:pt x="42" y="40"/>
                  </a:cubicBezTo>
                  <a:cubicBezTo>
                    <a:pt x="44" y="41"/>
                    <a:pt x="46" y="41"/>
                    <a:pt x="48"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61"/>
            <p:cNvSpPr>
              <a:spLocks/>
            </p:cNvSpPr>
            <p:nvPr userDrawn="1"/>
          </p:nvSpPr>
          <p:spPr bwMode="auto">
            <a:xfrm>
              <a:off x="4031" y="2599"/>
              <a:ext cx="80" cy="101"/>
            </a:xfrm>
            <a:custGeom>
              <a:avLst/>
              <a:gdLst>
                <a:gd name="T0" fmla="*/ 6 w 42"/>
                <a:gd name="T1" fmla="*/ 53 h 53"/>
                <a:gd name="T2" fmla="*/ 0 w 42"/>
                <a:gd name="T3" fmla="*/ 10 h 53"/>
                <a:gd name="T4" fmla="*/ 33 w 42"/>
                <a:gd name="T5" fmla="*/ 0 h 53"/>
                <a:gd name="T6" fmla="*/ 35 w 42"/>
                <a:gd name="T7" fmla="*/ 1 h 53"/>
                <a:gd name="T8" fmla="*/ 42 w 42"/>
                <a:gd name="T9" fmla="*/ 53 h 53"/>
                <a:gd name="T10" fmla="*/ 6 w 42"/>
                <a:gd name="T11" fmla="*/ 53 h 53"/>
              </a:gdLst>
              <a:ahLst/>
              <a:cxnLst>
                <a:cxn ang="0">
                  <a:pos x="T0" y="T1"/>
                </a:cxn>
                <a:cxn ang="0">
                  <a:pos x="T2" y="T3"/>
                </a:cxn>
                <a:cxn ang="0">
                  <a:pos x="T4" y="T5"/>
                </a:cxn>
                <a:cxn ang="0">
                  <a:pos x="T6" y="T7"/>
                </a:cxn>
                <a:cxn ang="0">
                  <a:pos x="T8" y="T9"/>
                </a:cxn>
                <a:cxn ang="0">
                  <a:pos x="T10" y="T11"/>
                </a:cxn>
              </a:cxnLst>
              <a:rect l="0" t="0" r="r" b="b"/>
              <a:pathLst>
                <a:path w="42" h="53">
                  <a:moveTo>
                    <a:pt x="6" y="53"/>
                  </a:moveTo>
                  <a:cubicBezTo>
                    <a:pt x="21" y="38"/>
                    <a:pt x="19" y="15"/>
                    <a:pt x="0" y="10"/>
                  </a:cubicBezTo>
                  <a:cubicBezTo>
                    <a:pt x="11" y="7"/>
                    <a:pt x="22" y="3"/>
                    <a:pt x="33" y="0"/>
                  </a:cubicBezTo>
                  <a:cubicBezTo>
                    <a:pt x="34" y="0"/>
                    <a:pt x="35" y="1"/>
                    <a:pt x="35" y="1"/>
                  </a:cubicBezTo>
                  <a:cubicBezTo>
                    <a:pt x="38" y="19"/>
                    <a:pt x="40" y="36"/>
                    <a:pt x="42" y="53"/>
                  </a:cubicBezTo>
                  <a:cubicBezTo>
                    <a:pt x="34" y="53"/>
                    <a:pt x="20" y="53"/>
                    <a:pt x="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62"/>
            <p:cNvSpPr>
              <a:spLocks/>
            </p:cNvSpPr>
            <p:nvPr userDrawn="1"/>
          </p:nvSpPr>
          <p:spPr bwMode="auto">
            <a:xfrm>
              <a:off x="4359" y="2637"/>
              <a:ext cx="142" cy="109"/>
            </a:xfrm>
            <a:custGeom>
              <a:avLst/>
              <a:gdLst>
                <a:gd name="T0" fmla="*/ 21 w 74"/>
                <a:gd name="T1" fmla="*/ 16 h 57"/>
                <a:gd name="T2" fmla="*/ 51 w 74"/>
                <a:gd name="T3" fmla="*/ 9 h 57"/>
                <a:gd name="T4" fmla="*/ 72 w 74"/>
                <a:gd name="T5" fmla="*/ 24 h 57"/>
                <a:gd name="T6" fmla="*/ 69 w 74"/>
                <a:gd name="T7" fmla="*/ 39 h 57"/>
                <a:gd name="T8" fmla="*/ 0 w 74"/>
                <a:gd name="T9" fmla="*/ 38 h 57"/>
                <a:gd name="T10" fmla="*/ 22 w 74"/>
                <a:gd name="T11" fmla="*/ 53 h 57"/>
                <a:gd name="T12" fmla="*/ 46 w 74"/>
                <a:gd name="T13" fmla="*/ 36 h 57"/>
                <a:gd name="T14" fmla="*/ 43 w 74"/>
                <a:gd name="T15" fmla="*/ 18 h 57"/>
                <a:gd name="T16" fmla="*/ 21 w 74"/>
                <a:gd name="T17"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57">
                  <a:moveTo>
                    <a:pt x="21" y="16"/>
                  </a:moveTo>
                  <a:cubicBezTo>
                    <a:pt x="27" y="0"/>
                    <a:pt x="41" y="7"/>
                    <a:pt x="51" y="9"/>
                  </a:cubicBezTo>
                  <a:cubicBezTo>
                    <a:pt x="59" y="11"/>
                    <a:pt x="66" y="18"/>
                    <a:pt x="72" y="24"/>
                  </a:cubicBezTo>
                  <a:cubicBezTo>
                    <a:pt x="74" y="26"/>
                    <a:pt x="72" y="35"/>
                    <a:pt x="69" y="39"/>
                  </a:cubicBezTo>
                  <a:cubicBezTo>
                    <a:pt x="56" y="57"/>
                    <a:pt x="14" y="56"/>
                    <a:pt x="0" y="38"/>
                  </a:cubicBezTo>
                  <a:cubicBezTo>
                    <a:pt x="15" y="27"/>
                    <a:pt x="20" y="29"/>
                    <a:pt x="22" y="53"/>
                  </a:cubicBezTo>
                  <a:cubicBezTo>
                    <a:pt x="32" y="47"/>
                    <a:pt x="41" y="43"/>
                    <a:pt x="46" y="36"/>
                  </a:cubicBezTo>
                  <a:cubicBezTo>
                    <a:pt x="49" y="33"/>
                    <a:pt x="47" y="20"/>
                    <a:pt x="43" y="18"/>
                  </a:cubicBezTo>
                  <a:cubicBezTo>
                    <a:pt x="37" y="14"/>
                    <a:pt x="28"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3"/>
            <p:cNvSpPr>
              <a:spLocks/>
            </p:cNvSpPr>
            <p:nvPr userDrawn="1"/>
          </p:nvSpPr>
          <p:spPr bwMode="auto">
            <a:xfrm>
              <a:off x="4550" y="2597"/>
              <a:ext cx="78" cy="105"/>
            </a:xfrm>
            <a:custGeom>
              <a:avLst/>
              <a:gdLst>
                <a:gd name="T0" fmla="*/ 41 w 41"/>
                <a:gd name="T1" fmla="*/ 55 h 55"/>
                <a:gd name="T2" fmla="*/ 5 w 41"/>
                <a:gd name="T3" fmla="*/ 55 h 55"/>
                <a:gd name="T4" fmla="*/ 0 w 41"/>
                <a:gd name="T5" fmla="*/ 11 h 55"/>
                <a:gd name="T6" fmla="*/ 34 w 41"/>
                <a:gd name="T7" fmla="*/ 0 h 55"/>
                <a:gd name="T8" fmla="*/ 41 w 41"/>
                <a:gd name="T9" fmla="*/ 55 h 55"/>
              </a:gdLst>
              <a:ahLst/>
              <a:cxnLst>
                <a:cxn ang="0">
                  <a:pos x="T0" y="T1"/>
                </a:cxn>
                <a:cxn ang="0">
                  <a:pos x="T2" y="T3"/>
                </a:cxn>
                <a:cxn ang="0">
                  <a:pos x="T4" y="T5"/>
                </a:cxn>
                <a:cxn ang="0">
                  <a:pos x="T6" y="T7"/>
                </a:cxn>
                <a:cxn ang="0">
                  <a:pos x="T8" y="T9"/>
                </a:cxn>
              </a:cxnLst>
              <a:rect l="0" t="0" r="r" b="b"/>
              <a:pathLst>
                <a:path w="41" h="55">
                  <a:moveTo>
                    <a:pt x="41" y="55"/>
                  </a:moveTo>
                  <a:cubicBezTo>
                    <a:pt x="32" y="55"/>
                    <a:pt x="19" y="55"/>
                    <a:pt x="5" y="55"/>
                  </a:cubicBezTo>
                  <a:cubicBezTo>
                    <a:pt x="20" y="38"/>
                    <a:pt x="18" y="17"/>
                    <a:pt x="0" y="11"/>
                  </a:cubicBezTo>
                  <a:cubicBezTo>
                    <a:pt x="11" y="7"/>
                    <a:pt x="22" y="4"/>
                    <a:pt x="34" y="0"/>
                  </a:cubicBezTo>
                  <a:cubicBezTo>
                    <a:pt x="36" y="20"/>
                    <a:pt x="38" y="37"/>
                    <a:pt x="41"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64"/>
            <p:cNvSpPr>
              <a:spLocks/>
            </p:cNvSpPr>
            <p:nvPr userDrawn="1"/>
          </p:nvSpPr>
          <p:spPr bwMode="auto">
            <a:xfrm>
              <a:off x="4371" y="2606"/>
              <a:ext cx="122" cy="62"/>
            </a:xfrm>
            <a:custGeom>
              <a:avLst/>
              <a:gdLst>
                <a:gd name="T0" fmla="*/ 15 w 64"/>
                <a:gd name="T1" fmla="*/ 32 h 32"/>
                <a:gd name="T2" fmla="*/ 0 w 64"/>
                <a:gd name="T3" fmla="*/ 32 h 32"/>
                <a:gd name="T4" fmla="*/ 6 w 64"/>
                <a:gd name="T5" fmla="*/ 0 h 32"/>
                <a:gd name="T6" fmla="*/ 64 w 64"/>
                <a:gd name="T7" fmla="*/ 0 h 32"/>
                <a:gd name="T8" fmla="*/ 64 w 64"/>
                <a:gd name="T9" fmla="*/ 8 h 32"/>
                <a:gd name="T10" fmla="*/ 28 w 64"/>
                <a:gd name="T11" fmla="*/ 9 h 32"/>
                <a:gd name="T12" fmla="*/ 15 w 64"/>
                <a:gd name="T13" fmla="*/ 32 h 32"/>
                <a:gd name="T14" fmla="*/ 15 w 6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15" y="32"/>
                  </a:moveTo>
                  <a:cubicBezTo>
                    <a:pt x="10" y="32"/>
                    <a:pt x="6" y="32"/>
                    <a:pt x="0" y="32"/>
                  </a:cubicBezTo>
                  <a:cubicBezTo>
                    <a:pt x="2" y="20"/>
                    <a:pt x="4" y="9"/>
                    <a:pt x="6" y="0"/>
                  </a:cubicBezTo>
                  <a:cubicBezTo>
                    <a:pt x="27" y="0"/>
                    <a:pt x="45" y="0"/>
                    <a:pt x="64" y="0"/>
                  </a:cubicBezTo>
                  <a:cubicBezTo>
                    <a:pt x="64" y="2"/>
                    <a:pt x="64" y="5"/>
                    <a:pt x="64" y="8"/>
                  </a:cubicBezTo>
                  <a:cubicBezTo>
                    <a:pt x="52" y="8"/>
                    <a:pt x="40" y="9"/>
                    <a:pt x="28" y="9"/>
                  </a:cubicBezTo>
                  <a:cubicBezTo>
                    <a:pt x="7" y="10"/>
                    <a:pt x="5" y="13"/>
                    <a:pt x="15" y="32"/>
                  </a:cubicBezTo>
                  <a:cubicBezTo>
                    <a:pt x="15" y="32"/>
                    <a:pt x="15" y="32"/>
                    <a:pt x="1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66"/>
            <p:cNvSpPr>
              <a:spLocks/>
            </p:cNvSpPr>
            <p:nvPr userDrawn="1"/>
          </p:nvSpPr>
          <p:spPr bwMode="auto">
            <a:xfrm>
              <a:off x="4212" y="2606"/>
              <a:ext cx="69" cy="73"/>
            </a:xfrm>
            <a:custGeom>
              <a:avLst/>
              <a:gdLst>
                <a:gd name="T0" fmla="*/ 22 w 36"/>
                <a:gd name="T1" fmla="*/ 37 h 38"/>
                <a:gd name="T2" fmla="*/ 16 w 36"/>
                <a:gd name="T3" fmla="*/ 36 h 38"/>
                <a:gd name="T4" fmla="*/ 5 w 36"/>
                <a:gd name="T5" fmla="*/ 7 h 38"/>
                <a:gd name="T6" fmla="*/ 22 w 36"/>
                <a:gd name="T7" fmla="*/ 2 h 38"/>
                <a:gd name="T8" fmla="*/ 27 w 36"/>
                <a:gd name="T9" fmla="*/ 33 h 38"/>
                <a:gd name="T10" fmla="*/ 21 w 36"/>
                <a:gd name="T11" fmla="*/ 37 h 38"/>
                <a:gd name="T12" fmla="*/ 22 w 36"/>
                <a:gd name="T13" fmla="*/ 37 h 38"/>
              </a:gdLst>
              <a:ahLst/>
              <a:cxnLst>
                <a:cxn ang="0">
                  <a:pos x="T0" y="T1"/>
                </a:cxn>
                <a:cxn ang="0">
                  <a:pos x="T2" y="T3"/>
                </a:cxn>
                <a:cxn ang="0">
                  <a:pos x="T4" y="T5"/>
                </a:cxn>
                <a:cxn ang="0">
                  <a:pos x="T6" y="T7"/>
                </a:cxn>
                <a:cxn ang="0">
                  <a:pos x="T8" y="T9"/>
                </a:cxn>
                <a:cxn ang="0">
                  <a:pos x="T10" y="T11"/>
                </a:cxn>
                <a:cxn ang="0">
                  <a:pos x="T12" y="T13"/>
                </a:cxn>
              </a:cxnLst>
              <a:rect l="0" t="0" r="r" b="b"/>
              <a:pathLst>
                <a:path w="36" h="38">
                  <a:moveTo>
                    <a:pt x="22" y="37"/>
                  </a:moveTo>
                  <a:cubicBezTo>
                    <a:pt x="20" y="37"/>
                    <a:pt x="18" y="37"/>
                    <a:pt x="16" y="36"/>
                  </a:cubicBezTo>
                  <a:cubicBezTo>
                    <a:pt x="0" y="31"/>
                    <a:pt x="0" y="19"/>
                    <a:pt x="5" y="7"/>
                  </a:cubicBezTo>
                  <a:cubicBezTo>
                    <a:pt x="7" y="4"/>
                    <a:pt x="19" y="0"/>
                    <a:pt x="22" y="2"/>
                  </a:cubicBezTo>
                  <a:cubicBezTo>
                    <a:pt x="32" y="10"/>
                    <a:pt x="36" y="21"/>
                    <a:pt x="27" y="33"/>
                  </a:cubicBezTo>
                  <a:cubicBezTo>
                    <a:pt x="26" y="35"/>
                    <a:pt x="23" y="36"/>
                    <a:pt x="21" y="37"/>
                  </a:cubicBezTo>
                  <a:cubicBezTo>
                    <a:pt x="21" y="38"/>
                    <a:pt x="22" y="37"/>
                    <a:pt x="2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67"/>
            <p:cNvSpPr>
              <a:spLocks/>
            </p:cNvSpPr>
            <p:nvPr userDrawn="1"/>
          </p:nvSpPr>
          <p:spPr bwMode="auto">
            <a:xfrm>
              <a:off x="4085" y="2015"/>
              <a:ext cx="202" cy="411"/>
            </a:xfrm>
            <a:custGeom>
              <a:avLst/>
              <a:gdLst>
                <a:gd name="T0" fmla="*/ 101 w 106"/>
                <a:gd name="T1" fmla="*/ 115 h 215"/>
                <a:gd name="T2" fmla="*/ 85 w 106"/>
                <a:gd name="T3" fmla="*/ 116 h 215"/>
                <a:gd name="T4" fmla="*/ 49 w 106"/>
                <a:gd name="T5" fmla="*/ 143 h 215"/>
                <a:gd name="T6" fmla="*/ 27 w 106"/>
                <a:gd name="T7" fmla="*/ 195 h 215"/>
                <a:gd name="T8" fmla="*/ 85 w 106"/>
                <a:gd name="T9" fmla="*/ 198 h 215"/>
                <a:gd name="T10" fmla="*/ 100 w 106"/>
                <a:gd name="T11" fmla="*/ 215 h 215"/>
                <a:gd name="T12" fmla="*/ 0 w 106"/>
                <a:gd name="T13" fmla="*/ 215 h 215"/>
                <a:gd name="T14" fmla="*/ 13 w 106"/>
                <a:gd name="T15" fmla="*/ 176 h 215"/>
                <a:gd name="T16" fmla="*/ 43 w 106"/>
                <a:gd name="T17" fmla="*/ 19 h 215"/>
                <a:gd name="T18" fmla="*/ 43 w 106"/>
                <a:gd name="T19" fmla="*/ 4 h 215"/>
                <a:gd name="T20" fmla="*/ 44 w 106"/>
                <a:gd name="T21" fmla="*/ 2 h 215"/>
                <a:gd name="T22" fmla="*/ 63 w 106"/>
                <a:gd name="T23" fmla="*/ 0 h 215"/>
                <a:gd name="T24" fmla="*/ 103 w 106"/>
                <a:gd name="T25" fmla="*/ 33 h 215"/>
                <a:gd name="T26" fmla="*/ 104 w 106"/>
                <a:gd name="T27" fmla="*/ 39 h 215"/>
                <a:gd name="T28" fmla="*/ 85 w 106"/>
                <a:gd name="T29" fmla="*/ 46 h 215"/>
                <a:gd name="T30" fmla="*/ 64 w 106"/>
                <a:gd name="T31" fmla="*/ 81 h 215"/>
                <a:gd name="T32" fmla="*/ 85 w 106"/>
                <a:gd name="T33" fmla="*/ 95 h 215"/>
                <a:gd name="T34" fmla="*/ 101 w 106"/>
                <a:gd name="T35" fmla="*/ 1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215">
                  <a:moveTo>
                    <a:pt x="101" y="115"/>
                  </a:moveTo>
                  <a:cubicBezTo>
                    <a:pt x="95" y="115"/>
                    <a:pt x="90" y="116"/>
                    <a:pt x="85" y="116"/>
                  </a:cubicBezTo>
                  <a:cubicBezTo>
                    <a:pt x="66" y="115"/>
                    <a:pt x="54" y="123"/>
                    <a:pt x="49" y="143"/>
                  </a:cubicBezTo>
                  <a:cubicBezTo>
                    <a:pt x="44" y="159"/>
                    <a:pt x="36" y="174"/>
                    <a:pt x="27" y="195"/>
                  </a:cubicBezTo>
                  <a:cubicBezTo>
                    <a:pt x="49" y="196"/>
                    <a:pt x="67" y="197"/>
                    <a:pt x="85" y="198"/>
                  </a:cubicBezTo>
                  <a:cubicBezTo>
                    <a:pt x="95" y="199"/>
                    <a:pt x="105" y="199"/>
                    <a:pt x="100" y="215"/>
                  </a:cubicBezTo>
                  <a:cubicBezTo>
                    <a:pt x="69" y="215"/>
                    <a:pt x="37" y="215"/>
                    <a:pt x="0" y="215"/>
                  </a:cubicBezTo>
                  <a:cubicBezTo>
                    <a:pt x="5" y="201"/>
                    <a:pt x="5" y="186"/>
                    <a:pt x="13" y="176"/>
                  </a:cubicBezTo>
                  <a:cubicBezTo>
                    <a:pt x="47" y="128"/>
                    <a:pt x="46" y="74"/>
                    <a:pt x="43" y="19"/>
                  </a:cubicBezTo>
                  <a:cubicBezTo>
                    <a:pt x="42" y="14"/>
                    <a:pt x="43" y="8"/>
                    <a:pt x="43" y="4"/>
                  </a:cubicBezTo>
                  <a:cubicBezTo>
                    <a:pt x="44" y="3"/>
                    <a:pt x="44" y="2"/>
                    <a:pt x="44" y="2"/>
                  </a:cubicBezTo>
                  <a:cubicBezTo>
                    <a:pt x="50" y="1"/>
                    <a:pt x="55" y="1"/>
                    <a:pt x="63" y="0"/>
                  </a:cubicBezTo>
                  <a:cubicBezTo>
                    <a:pt x="59" y="31"/>
                    <a:pt x="81" y="33"/>
                    <a:pt x="103" y="33"/>
                  </a:cubicBezTo>
                  <a:cubicBezTo>
                    <a:pt x="103" y="35"/>
                    <a:pt x="104" y="37"/>
                    <a:pt x="104" y="39"/>
                  </a:cubicBezTo>
                  <a:cubicBezTo>
                    <a:pt x="97" y="41"/>
                    <a:pt x="91" y="45"/>
                    <a:pt x="85" y="46"/>
                  </a:cubicBezTo>
                  <a:cubicBezTo>
                    <a:pt x="59" y="46"/>
                    <a:pt x="66" y="67"/>
                    <a:pt x="64" y="81"/>
                  </a:cubicBezTo>
                  <a:cubicBezTo>
                    <a:pt x="62" y="97"/>
                    <a:pt x="75" y="94"/>
                    <a:pt x="85" y="95"/>
                  </a:cubicBezTo>
                  <a:cubicBezTo>
                    <a:pt x="96" y="96"/>
                    <a:pt x="106" y="98"/>
                    <a:pt x="10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8"/>
            <p:cNvSpPr>
              <a:spLocks/>
            </p:cNvSpPr>
            <p:nvPr userDrawn="1"/>
          </p:nvSpPr>
          <p:spPr bwMode="auto">
            <a:xfrm>
              <a:off x="4382" y="2016"/>
              <a:ext cx="203" cy="420"/>
            </a:xfrm>
            <a:custGeom>
              <a:avLst/>
              <a:gdLst>
                <a:gd name="T0" fmla="*/ 33 w 106"/>
                <a:gd name="T1" fmla="*/ 203 h 219"/>
                <a:gd name="T2" fmla="*/ 70 w 106"/>
                <a:gd name="T3" fmla="*/ 197 h 219"/>
                <a:gd name="T4" fmla="*/ 45 w 106"/>
                <a:gd name="T5" fmla="*/ 125 h 219"/>
                <a:gd name="T6" fmla="*/ 20 w 106"/>
                <a:gd name="T7" fmla="*/ 114 h 219"/>
                <a:gd name="T8" fmla="*/ 2 w 106"/>
                <a:gd name="T9" fmla="*/ 97 h 219"/>
                <a:gd name="T10" fmla="*/ 13 w 106"/>
                <a:gd name="T11" fmla="*/ 93 h 219"/>
                <a:gd name="T12" fmla="*/ 39 w 106"/>
                <a:gd name="T13" fmla="*/ 56 h 219"/>
                <a:gd name="T14" fmla="*/ 26 w 106"/>
                <a:gd name="T15" fmla="*/ 45 h 219"/>
                <a:gd name="T16" fmla="*/ 14 w 106"/>
                <a:gd name="T17" fmla="*/ 44 h 219"/>
                <a:gd name="T18" fmla="*/ 0 w 106"/>
                <a:gd name="T19" fmla="*/ 36 h 219"/>
                <a:gd name="T20" fmla="*/ 13 w 106"/>
                <a:gd name="T21" fmla="*/ 29 h 219"/>
                <a:gd name="T22" fmla="*/ 19 w 106"/>
                <a:gd name="T23" fmla="*/ 28 h 219"/>
                <a:gd name="T24" fmla="*/ 40 w 106"/>
                <a:gd name="T25" fmla="*/ 10 h 219"/>
                <a:gd name="T26" fmla="*/ 48 w 106"/>
                <a:gd name="T27" fmla="*/ 0 h 219"/>
                <a:gd name="T28" fmla="*/ 58 w 106"/>
                <a:gd name="T29" fmla="*/ 12 h 219"/>
                <a:gd name="T30" fmla="*/ 56 w 106"/>
                <a:gd name="T31" fmla="*/ 37 h 219"/>
                <a:gd name="T32" fmla="*/ 94 w 106"/>
                <a:gd name="T33" fmla="*/ 187 h 219"/>
                <a:gd name="T34" fmla="*/ 79 w 106"/>
                <a:gd name="T35" fmla="*/ 217 h 219"/>
                <a:gd name="T36" fmla="*/ 51 w 106"/>
                <a:gd name="T37" fmla="*/ 217 h 219"/>
                <a:gd name="T38" fmla="*/ 33 w 106"/>
                <a:gd name="T39" fmla="*/ 20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219">
                  <a:moveTo>
                    <a:pt x="33" y="203"/>
                  </a:moveTo>
                  <a:cubicBezTo>
                    <a:pt x="51" y="200"/>
                    <a:pt x="62" y="198"/>
                    <a:pt x="70" y="197"/>
                  </a:cubicBezTo>
                  <a:cubicBezTo>
                    <a:pt x="62" y="172"/>
                    <a:pt x="56" y="147"/>
                    <a:pt x="45" y="125"/>
                  </a:cubicBezTo>
                  <a:cubicBezTo>
                    <a:pt x="42" y="118"/>
                    <a:pt x="29" y="114"/>
                    <a:pt x="20" y="114"/>
                  </a:cubicBezTo>
                  <a:cubicBezTo>
                    <a:pt x="8" y="113"/>
                    <a:pt x="0" y="112"/>
                    <a:pt x="2" y="97"/>
                  </a:cubicBezTo>
                  <a:cubicBezTo>
                    <a:pt x="5" y="96"/>
                    <a:pt x="9" y="94"/>
                    <a:pt x="13" y="93"/>
                  </a:cubicBezTo>
                  <a:cubicBezTo>
                    <a:pt x="39" y="90"/>
                    <a:pt x="44" y="83"/>
                    <a:pt x="39" y="56"/>
                  </a:cubicBezTo>
                  <a:cubicBezTo>
                    <a:pt x="38" y="51"/>
                    <a:pt x="31" y="47"/>
                    <a:pt x="26" y="45"/>
                  </a:cubicBezTo>
                  <a:cubicBezTo>
                    <a:pt x="23" y="43"/>
                    <a:pt x="18" y="45"/>
                    <a:pt x="14" y="44"/>
                  </a:cubicBezTo>
                  <a:cubicBezTo>
                    <a:pt x="9" y="42"/>
                    <a:pt x="5" y="39"/>
                    <a:pt x="0" y="36"/>
                  </a:cubicBezTo>
                  <a:cubicBezTo>
                    <a:pt x="4" y="33"/>
                    <a:pt x="9" y="31"/>
                    <a:pt x="13" y="29"/>
                  </a:cubicBezTo>
                  <a:cubicBezTo>
                    <a:pt x="15" y="28"/>
                    <a:pt x="17" y="28"/>
                    <a:pt x="19" y="28"/>
                  </a:cubicBezTo>
                  <a:cubicBezTo>
                    <a:pt x="31" y="28"/>
                    <a:pt x="40" y="25"/>
                    <a:pt x="40" y="10"/>
                  </a:cubicBezTo>
                  <a:cubicBezTo>
                    <a:pt x="40" y="7"/>
                    <a:pt x="45" y="3"/>
                    <a:pt x="48" y="0"/>
                  </a:cubicBezTo>
                  <a:cubicBezTo>
                    <a:pt x="52" y="4"/>
                    <a:pt x="57" y="7"/>
                    <a:pt x="58" y="12"/>
                  </a:cubicBezTo>
                  <a:cubicBezTo>
                    <a:pt x="59" y="20"/>
                    <a:pt x="58" y="29"/>
                    <a:pt x="56" y="37"/>
                  </a:cubicBezTo>
                  <a:cubicBezTo>
                    <a:pt x="48" y="93"/>
                    <a:pt x="71" y="140"/>
                    <a:pt x="94" y="187"/>
                  </a:cubicBezTo>
                  <a:cubicBezTo>
                    <a:pt x="106" y="210"/>
                    <a:pt x="104" y="215"/>
                    <a:pt x="79" y="217"/>
                  </a:cubicBezTo>
                  <a:cubicBezTo>
                    <a:pt x="70" y="218"/>
                    <a:pt x="60" y="219"/>
                    <a:pt x="51" y="217"/>
                  </a:cubicBezTo>
                  <a:cubicBezTo>
                    <a:pt x="46" y="216"/>
                    <a:pt x="42" y="210"/>
                    <a:pt x="33"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9"/>
            <p:cNvSpPr>
              <a:spLocks/>
            </p:cNvSpPr>
            <p:nvPr userDrawn="1"/>
          </p:nvSpPr>
          <p:spPr bwMode="auto">
            <a:xfrm>
              <a:off x="4289" y="2011"/>
              <a:ext cx="139" cy="436"/>
            </a:xfrm>
            <a:custGeom>
              <a:avLst/>
              <a:gdLst>
                <a:gd name="T0" fmla="*/ 70 w 73"/>
                <a:gd name="T1" fmla="*/ 217 h 228"/>
                <a:gd name="T2" fmla="*/ 68 w 73"/>
                <a:gd name="T3" fmla="*/ 218 h 228"/>
                <a:gd name="T4" fmla="*/ 13 w 73"/>
                <a:gd name="T5" fmla="*/ 168 h 228"/>
                <a:gd name="T6" fmla="*/ 12 w 73"/>
                <a:gd name="T7" fmla="*/ 6 h 228"/>
                <a:gd name="T8" fmla="*/ 34 w 73"/>
                <a:gd name="T9" fmla="*/ 22 h 228"/>
                <a:gd name="T10" fmla="*/ 32 w 73"/>
                <a:gd name="T11" fmla="*/ 177 h 228"/>
                <a:gd name="T12" fmla="*/ 55 w 73"/>
                <a:gd name="T13" fmla="*/ 203 h 228"/>
                <a:gd name="T14" fmla="*/ 73 w 73"/>
                <a:gd name="T15" fmla="*/ 211 h 228"/>
                <a:gd name="T16" fmla="*/ 70 w 73"/>
                <a:gd name="T17" fmla="*/ 21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28">
                  <a:moveTo>
                    <a:pt x="70" y="217"/>
                  </a:moveTo>
                  <a:cubicBezTo>
                    <a:pt x="69" y="218"/>
                    <a:pt x="69" y="218"/>
                    <a:pt x="68" y="218"/>
                  </a:cubicBezTo>
                  <a:cubicBezTo>
                    <a:pt x="0" y="219"/>
                    <a:pt x="13" y="228"/>
                    <a:pt x="13" y="168"/>
                  </a:cubicBezTo>
                  <a:cubicBezTo>
                    <a:pt x="12" y="114"/>
                    <a:pt x="12" y="60"/>
                    <a:pt x="12" y="6"/>
                  </a:cubicBezTo>
                  <a:cubicBezTo>
                    <a:pt x="33" y="0"/>
                    <a:pt x="34" y="11"/>
                    <a:pt x="34" y="22"/>
                  </a:cubicBezTo>
                  <a:cubicBezTo>
                    <a:pt x="33" y="73"/>
                    <a:pt x="34" y="125"/>
                    <a:pt x="32" y="177"/>
                  </a:cubicBezTo>
                  <a:cubicBezTo>
                    <a:pt x="31" y="196"/>
                    <a:pt x="37" y="203"/>
                    <a:pt x="55" y="203"/>
                  </a:cubicBezTo>
                  <a:cubicBezTo>
                    <a:pt x="61" y="203"/>
                    <a:pt x="67" y="208"/>
                    <a:pt x="73" y="211"/>
                  </a:cubicBezTo>
                  <a:cubicBezTo>
                    <a:pt x="72" y="213"/>
                    <a:pt x="71" y="215"/>
                    <a:pt x="70"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289776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4159331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3194344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1380505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1915570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3369069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748301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79431D1-1672-42B9-90D4-3B820F3D20E7}" type="datetimeFigureOut">
              <a:rPr lang="zh-CN" altLang="en-US" smtClean="0"/>
              <a:t>2019/10/18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1D92DF5-4526-495F-B172-5E1EC220AE9D}" type="slidenum">
              <a:rPr lang="zh-CN" altLang="en-US" smtClean="0"/>
              <a:t>‹#›</a:t>
            </a:fld>
            <a:endParaRPr lang="zh-CN" altLang="en-US"/>
          </a:p>
        </p:txBody>
      </p:sp>
    </p:spTree>
    <p:extLst>
      <p:ext uri="{BB962C8B-B14F-4D97-AF65-F5344CB8AC3E}">
        <p14:creationId xmlns:p14="http://schemas.microsoft.com/office/powerpoint/2010/main" val="169681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6154057" y="12221"/>
            <a:ext cx="6821947" cy="6845779"/>
            <a:chOff x="3182" y="1013"/>
            <a:chExt cx="2290" cy="2298"/>
          </a:xfrm>
          <a:solidFill>
            <a:schemeClr val="bg1">
              <a:lumMod val="85000"/>
            </a:schemeClr>
          </a:solidFill>
        </p:grpSpPr>
        <p:sp>
          <p:nvSpPr>
            <p:cNvPr id="5" name="Freeform 9"/>
            <p:cNvSpPr>
              <a:spLocks noEditPoints="1"/>
            </p:cNvSpPr>
            <p:nvPr userDrawn="1"/>
          </p:nvSpPr>
          <p:spPr bwMode="auto">
            <a:xfrm>
              <a:off x="3182" y="1013"/>
              <a:ext cx="2290" cy="2298"/>
            </a:xfrm>
            <a:custGeom>
              <a:avLst/>
              <a:gdLst>
                <a:gd name="T0" fmla="*/ 1200 w 1200"/>
                <a:gd name="T1" fmla="*/ 640 h 1200"/>
                <a:gd name="T2" fmla="*/ 1185 w 1200"/>
                <a:gd name="T3" fmla="*/ 730 h 1200"/>
                <a:gd name="T4" fmla="*/ 653 w 1200"/>
                <a:gd name="T5" fmla="*/ 1197 h 1200"/>
                <a:gd name="T6" fmla="*/ 636 w 1200"/>
                <a:gd name="T7" fmla="*/ 1200 h 1200"/>
                <a:gd name="T8" fmla="*/ 564 w 1200"/>
                <a:gd name="T9" fmla="*/ 1200 h 1200"/>
                <a:gd name="T10" fmla="*/ 468 w 1200"/>
                <a:gd name="T11" fmla="*/ 1184 h 1200"/>
                <a:gd name="T12" fmla="*/ 4 w 1200"/>
                <a:gd name="T13" fmla="*/ 655 h 1200"/>
                <a:gd name="T14" fmla="*/ 0 w 1200"/>
                <a:gd name="T15" fmla="*/ 636 h 1200"/>
                <a:gd name="T16" fmla="*/ 0 w 1200"/>
                <a:gd name="T17" fmla="*/ 564 h 1200"/>
                <a:gd name="T18" fmla="*/ 16 w 1200"/>
                <a:gd name="T19" fmla="*/ 470 h 1200"/>
                <a:gd name="T20" fmla="*/ 547 w 1200"/>
                <a:gd name="T21" fmla="*/ 3 h 1200"/>
                <a:gd name="T22" fmla="*/ 564 w 1200"/>
                <a:gd name="T23" fmla="*/ 0 h 1200"/>
                <a:gd name="T24" fmla="*/ 636 w 1200"/>
                <a:gd name="T25" fmla="*/ 0 h 1200"/>
                <a:gd name="T26" fmla="*/ 730 w 1200"/>
                <a:gd name="T27" fmla="*/ 16 h 1200"/>
                <a:gd name="T28" fmla="*/ 1196 w 1200"/>
                <a:gd name="T29" fmla="*/ 543 h 1200"/>
                <a:gd name="T30" fmla="*/ 1200 w 1200"/>
                <a:gd name="T31" fmla="*/ 560 h 1200"/>
                <a:gd name="T32" fmla="*/ 1200 w 1200"/>
                <a:gd name="T33" fmla="*/ 640 h 1200"/>
                <a:gd name="T34" fmla="*/ 600 w 1200"/>
                <a:gd name="T35" fmla="*/ 1190 h 1200"/>
                <a:gd name="T36" fmla="*/ 1190 w 1200"/>
                <a:gd name="T37" fmla="*/ 600 h 1200"/>
                <a:gd name="T38" fmla="*/ 600 w 1200"/>
                <a:gd name="T39" fmla="*/ 10 h 1200"/>
                <a:gd name="T40" fmla="*/ 10 w 1200"/>
                <a:gd name="T41" fmla="*/ 600 h 1200"/>
                <a:gd name="T42" fmla="*/ 600 w 1200"/>
                <a:gd name="T43" fmla="*/ 119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0" h="1200">
                  <a:moveTo>
                    <a:pt x="1200" y="640"/>
                  </a:moveTo>
                  <a:cubicBezTo>
                    <a:pt x="1195" y="670"/>
                    <a:pt x="1191" y="700"/>
                    <a:pt x="1185" y="730"/>
                  </a:cubicBezTo>
                  <a:cubicBezTo>
                    <a:pt x="1127" y="987"/>
                    <a:pt x="915" y="1172"/>
                    <a:pt x="653" y="1197"/>
                  </a:cubicBezTo>
                  <a:cubicBezTo>
                    <a:pt x="648" y="1197"/>
                    <a:pt x="642" y="1199"/>
                    <a:pt x="636" y="1200"/>
                  </a:cubicBezTo>
                  <a:cubicBezTo>
                    <a:pt x="612" y="1200"/>
                    <a:pt x="588" y="1200"/>
                    <a:pt x="564" y="1200"/>
                  </a:cubicBezTo>
                  <a:cubicBezTo>
                    <a:pt x="532" y="1195"/>
                    <a:pt x="499" y="1191"/>
                    <a:pt x="468" y="1184"/>
                  </a:cubicBezTo>
                  <a:cubicBezTo>
                    <a:pt x="216" y="1128"/>
                    <a:pt x="26" y="912"/>
                    <a:pt x="4" y="655"/>
                  </a:cubicBezTo>
                  <a:cubicBezTo>
                    <a:pt x="3" y="649"/>
                    <a:pt x="1" y="642"/>
                    <a:pt x="0" y="636"/>
                  </a:cubicBezTo>
                  <a:cubicBezTo>
                    <a:pt x="0" y="612"/>
                    <a:pt x="0" y="588"/>
                    <a:pt x="0" y="564"/>
                  </a:cubicBezTo>
                  <a:cubicBezTo>
                    <a:pt x="5" y="533"/>
                    <a:pt x="9" y="501"/>
                    <a:pt x="16" y="470"/>
                  </a:cubicBezTo>
                  <a:cubicBezTo>
                    <a:pt x="73" y="214"/>
                    <a:pt x="286" y="27"/>
                    <a:pt x="547" y="3"/>
                  </a:cubicBezTo>
                  <a:cubicBezTo>
                    <a:pt x="552" y="3"/>
                    <a:pt x="558" y="1"/>
                    <a:pt x="564" y="0"/>
                  </a:cubicBezTo>
                  <a:cubicBezTo>
                    <a:pt x="588" y="0"/>
                    <a:pt x="612" y="0"/>
                    <a:pt x="636" y="0"/>
                  </a:cubicBezTo>
                  <a:cubicBezTo>
                    <a:pt x="667" y="5"/>
                    <a:pt x="699" y="9"/>
                    <a:pt x="730" y="16"/>
                  </a:cubicBezTo>
                  <a:cubicBezTo>
                    <a:pt x="985" y="73"/>
                    <a:pt x="1171" y="283"/>
                    <a:pt x="1196" y="543"/>
                  </a:cubicBezTo>
                  <a:cubicBezTo>
                    <a:pt x="1197" y="548"/>
                    <a:pt x="1199" y="554"/>
                    <a:pt x="1200" y="560"/>
                  </a:cubicBezTo>
                  <a:cubicBezTo>
                    <a:pt x="1200" y="587"/>
                    <a:pt x="1200" y="613"/>
                    <a:pt x="1200" y="640"/>
                  </a:cubicBezTo>
                  <a:close/>
                  <a:moveTo>
                    <a:pt x="600" y="1190"/>
                  </a:moveTo>
                  <a:cubicBezTo>
                    <a:pt x="925" y="1190"/>
                    <a:pt x="1190" y="926"/>
                    <a:pt x="1190" y="600"/>
                  </a:cubicBezTo>
                  <a:cubicBezTo>
                    <a:pt x="1191" y="275"/>
                    <a:pt x="926" y="11"/>
                    <a:pt x="600" y="10"/>
                  </a:cubicBezTo>
                  <a:cubicBezTo>
                    <a:pt x="275" y="10"/>
                    <a:pt x="11" y="274"/>
                    <a:pt x="10" y="600"/>
                  </a:cubicBezTo>
                  <a:cubicBezTo>
                    <a:pt x="10" y="925"/>
                    <a:pt x="274" y="1190"/>
                    <a:pt x="600" y="1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1"/>
            <p:cNvSpPr>
              <a:spLocks noEditPoints="1"/>
            </p:cNvSpPr>
            <p:nvPr userDrawn="1"/>
          </p:nvSpPr>
          <p:spPr bwMode="auto">
            <a:xfrm>
              <a:off x="3615" y="1471"/>
              <a:ext cx="1422" cy="1426"/>
            </a:xfrm>
            <a:custGeom>
              <a:avLst/>
              <a:gdLst>
                <a:gd name="T0" fmla="*/ 373 w 745"/>
                <a:gd name="T1" fmla="*/ 0 h 745"/>
                <a:gd name="T2" fmla="*/ 745 w 745"/>
                <a:gd name="T3" fmla="*/ 373 h 745"/>
                <a:gd name="T4" fmla="*/ 374 w 745"/>
                <a:gd name="T5" fmla="*/ 745 h 745"/>
                <a:gd name="T6" fmla="*/ 1 w 745"/>
                <a:gd name="T7" fmla="*/ 371 h 745"/>
                <a:gd name="T8" fmla="*/ 373 w 745"/>
                <a:gd name="T9" fmla="*/ 0 h 745"/>
                <a:gd name="T10" fmla="*/ 373 w 745"/>
                <a:gd name="T11" fmla="*/ 736 h 745"/>
                <a:gd name="T12" fmla="*/ 737 w 745"/>
                <a:gd name="T13" fmla="*/ 371 h 745"/>
                <a:gd name="T14" fmla="*/ 373 w 745"/>
                <a:gd name="T15" fmla="*/ 9 h 745"/>
                <a:gd name="T16" fmla="*/ 9 w 745"/>
                <a:gd name="T17" fmla="*/ 374 h 745"/>
                <a:gd name="T18" fmla="*/ 373 w 745"/>
                <a:gd name="T19" fmla="*/ 736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5" h="745">
                  <a:moveTo>
                    <a:pt x="373" y="0"/>
                  </a:moveTo>
                  <a:cubicBezTo>
                    <a:pt x="579" y="1"/>
                    <a:pt x="745" y="167"/>
                    <a:pt x="745" y="373"/>
                  </a:cubicBezTo>
                  <a:cubicBezTo>
                    <a:pt x="745" y="578"/>
                    <a:pt x="579" y="745"/>
                    <a:pt x="374" y="745"/>
                  </a:cubicBezTo>
                  <a:cubicBezTo>
                    <a:pt x="167" y="745"/>
                    <a:pt x="0" y="578"/>
                    <a:pt x="1" y="371"/>
                  </a:cubicBezTo>
                  <a:cubicBezTo>
                    <a:pt x="1" y="166"/>
                    <a:pt x="168" y="0"/>
                    <a:pt x="373" y="0"/>
                  </a:cubicBezTo>
                  <a:close/>
                  <a:moveTo>
                    <a:pt x="373" y="736"/>
                  </a:moveTo>
                  <a:cubicBezTo>
                    <a:pt x="574" y="735"/>
                    <a:pt x="737" y="572"/>
                    <a:pt x="737" y="371"/>
                  </a:cubicBezTo>
                  <a:cubicBezTo>
                    <a:pt x="736" y="172"/>
                    <a:pt x="572" y="9"/>
                    <a:pt x="373" y="9"/>
                  </a:cubicBezTo>
                  <a:cubicBezTo>
                    <a:pt x="173" y="9"/>
                    <a:pt x="9" y="173"/>
                    <a:pt x="9" y="374"/>
                  </a:cubicBezTo>
                  <a:cubicBezTo>
                    <a:pt x="10" y="573"/>
                    <a:pt x="174" y="736"/>
                    <a:pt x="373" y="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2"/>
            <p:cNvSpPr>
              <a:spLocks/>
            </p:cNvSpPr>
            <p:nvPr userDrawn="1"/>
          </p:nvSpPr>
          <p:spPr bwMode="auto">
            <a:xfrm>
              <a:off x="4905" y="1480"/>
              <a:ext cx="262" cy="194"/>
            </a:xfrm>
            <a:custGeom>
              <a:avLst/>
              <a:gdLst>
                <a:gd name="T0" fmla="*/ 98 w 137"/>
                <a:gd name="T1" fmla="*/ 71 h 101"/>
                <a:gd name="T2" fmla="*/ 105 w 137"/>
                <a:gd name="T3" fmla="*/ 97 h 101"/>
                <a:gd name="T4" fmla="*/ 100 w 137"/>
                <a:gd name="T5" fmla="*/ 101 h 101"/>
                <a:gd name="T6" fmla="*/ 70 w 137"/>
                <a:gd name="T7" fmla="*/ 81 h 101"/>
                <a:gd name="T8" fmla="*/ 49 w 137"/>
                <a:gd name="T9" fmla="*/ 89 h 101"/>
                <a:gd name="T10" fmla="*/ 48 w 137"/>
                <a:gd name="T11" fmla="*/ 95 h 101"/>
                <a:gd name="T12" fmla="*/ 11 w 137"/>
                <a:gd name="T13" fmla="*/ 98 h 101"/>
                <a:gd name="T14" fmla="*/ 0 w 137"/>
                <a:gd name="T15" fmla="*/ 78 h 101"/>
                <a:gd name="T16" fmla="*/ 28 w 137"/>
                <a:gd name="T17" fmla="*/ 62 h 101"/>
                <a:gd name="T18" fmla="*/ 36 w 137"/>
                <a:gd name="T19" fmla="*/ 64 h 101"/>
                <a:gd name="T20" fmla="*/ 39 w 137"/>
                <a:gd name="T21" fmla="*/ 63 h 101"/>
                <a:gd name="T22" fmla="*/ 27 w 137"/>
                <a:gd name="T23" fmla="*/ 44 h 101"/>
                <a:gd name="T24" fmla="*/ 30 w 137"/>
                <a:gd name="T25" fmla="*/ 39 h 101"/>
                <a:gd name="T26" fmla="*/ 59 w 137"/>
                <a:gd name="T27" fmla="*/ 52 h 101"/>
                <a:gd name="T28" fmla="*/ 61 w 137"/>
                <a:gd name="T29" fmla="*/ 48 h 101"/>
                <a:gd name="T30" fmla="*/ 12 w 137"/>
                <a:gd name="T31" fmla="*/ 16 h 101"/>
                <a:gd name="T32" fmla="*/ 16 w 137"/>
                <a:gd name="T33" fmla="*/ 9 h 101"/>
                <a:gd name="T34" fmla="*/ 50 w 137"/>
                <a:gd name="T35" fmla="*/ 23 h 101"/>
                <a:gd name="T36" fmla="*/ 81 w 137"/>
                <a:gd name="T37" fmla="*/ 0 h 101"/>
                <a:gd name="T38" fmla="*/ 85 w 137"/>
                <a:gd name="T39" fmla="*/ 4 h 101"/>
                <a:gd name="T40" fmla="*/ 68 w 137"/>
                <a:gd name="T41" fmla="*/ 27 h 101"/>
                <a:gd name="T42" fmla="*/ 70 w 137"/>
                <a:gd name="T43" fmla="*/ 29 h 101"/>
                <a:gd name="T44" fmla="*/ 100 w 137"/>
                <a:gd name="T45" fmla="*/ 3 h 101"/>
                <a:gd name="T46" fmla="*/ 104 w 137"/>
                <a:gd name="T47" fmla="*/ 6 h 101"/>
                <a:gd name="T48" fmla="*/ 97 w 137"/>
                <a:gd name="T49" fmla="*/ 25 h 101"/>
                <a:gd name="T50" fmla="*/ 137 w 137"/>
                <a:gd name="T51" fmla="*/ 18 h 101"/>
                <a:gd name="T52" fmla="*/ 120 w 137"/>
                <a:gd name="T53" fmla="*/ 42 h 101"/>
                <a:gd name="T54" fmla="*/ 136 w 137"/>
                <a:gd name="T55" fmla="*/ 47 h 101"/>
                <a:gd name="T56" fmla="*/ 133 w 137"/>
                <a:gd name="T57" fmla="*/ 53 h 101"/>
                <a:gd name="T58" fmla="*/ 98 w 137"/>
                <a:gd name="T59"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01">
                  <a:moveTo>
                    <a:pt x="98" y="71"/>
                  </a:moveTo>
                  <a:cubicBezTo>
                    <a:pt x="101" y="81"/>
                    <a:pt x="103" y="89"/>
                    <a:pt x="105" y="97"/>
                  </a:cubicBezTo>
                  <a:cubicBezTo>
                    <a:pt x="103" y="98"/>
                    <a:pt x="102" y="100"/>
                    <a:pt x="100" y="101"/>
                  </a:cubicBezTo>
                  <a:cubicBezTo>
                    <a:pt x="90" y="94"/>
                    <a:pt x="80" y="88"/>
                    <a:pt x="70" y="81"/>
                  </a:cubicBezTo>
                  <a:cubicBezTo>
                    <a:pt x="56" y="71"/>
                    <a:pt x="52" y="72"/>
                    <a:pt x="49" y="89"/>
                  </a:cubicBezTo>
                  <a:cubicBezTo>
                    <a:pt x="49" y="91"/>
                    <a:pt x="49" y="95"/>
                    <a:pt x="48" y="95"/>
                  </a:cubicBezTo>
                  <a:cubicBezTo>
                    <a:pt x="36" y="96"/>
                    <a:pt x="23" y="100"/>
                    <a:pt x="11" y="98"/>
                  </a:cubicBezTo>
                  <a:cubicBezTo>
                    <a:pt x="6" y="97"/>
                    <a:pt x="0" y="85"/>
                    <a:pt x="0" y="78"/>
                  </a:cubicBezTo>
                  <a:cubicBezTo>
                    <a:pt x="0" y="61"/>
                    <a:pt x="13" y="55"/>
                    <a:pt x="28" y="62"/>
                  </a:cubicBezTo>
                  <a:cubicBezTo>
                    <a:pt x="31" y="63"/>
                    <a:pt x="33" y="64"/>
                    <a:pt x="36" y="64"/>
                  </a:cubicBezTo>
                  <a:cubicBezTo>
                    <a:pt x="36" y="65"/>
                    <a:pt x="37" y="64"/>
                    <a:pt x="39" y="63"/>
                  </a:cubicBezTo>
                  <a:cubicBezTo>
                    <a:pt x="35" y="56"/>
                    <a:pt x="31" y="50"/>
                    <a:pt x="27" y="44"/>
                  </a:cubicBezTo>
                  <a:cubicBezTo>
                    <a:pt x="28" y="42"/>
                    <a:pt x="29" y="40"/>
                    <a:pt x="30" y="39"/>
                  </a:cubicBezTo>
                  <a:cubicBezTo>
                    <a:pt x="40" y="43"/>
                    <a:pt x="49" y="47"/>
                    <a:pt x="59" y="52"/>
                  </a:cubicBezTo>
                  <a:cubicBezTo>
                    <a:pt x="60" y="51"/>
                    <a:pt x="60" y="49"/>
                    <a:pt x="61" y="48"/>
                  </a:cubicBezTo>
                  <a:cubicBezTo>
                    <a:pt x="45" y="38"/>
                    <a:pt x="29" y="27"/>
                    <a:pt x="12" y="16"/>
                  </a:cubicBezTo>
                  <a:cubicBezTo>
                    <a:pt x="14" y="14"/>
                    <a:pt x="15" y="11"/>
                    <a:pt x="16" y="9"/>
                  </a:cubicBezTo>
                  <a:cubicBezTo>
                    <a:pt x="27" y="13"/>
                    <a:pt x="37" y="18"/>
                    <a:pt x="50" y="23"/>
                  </a:cubicBezTo>
                  <a:cubicBezTo>
                    <a:pt x="59" y="16"/>
                    <a:pt x="70" y="8"/>
                    <a:pt x="81" y="0"/>
                  </a:cubicBezTo>
                  <a:cubicBezTo>
                    <a:pt x="82" y="1"/>
                    <a:pt x="83" y="3"/>
                    <a:pt x="85" y="4"/>
                  </a:cubicBezTo>
                  <a:cubicBezTo>
                    <a:pt x="79" y="11"/>
                    <a:pt x="74" y="19"/>
                    <a:pt x="68" y="27"/>
                  </a:cubicBezTo>
                  <a:cubicBezTo>
                    <a:pt x="69" y="27"/>
                    <a:pt x="69" y="28"/>
                    <a:pt x="70" y="29"/>
                  </a:cubicBezTo>
                  <a:cubicBezTo>
                    <a:pt x="80" y="20"/>
                    <a:pt x="90" y="12"/>
                    <a:pt x="100" y="3"/>
                  </a:cubicBezTo>
                  <a:cubicBezTo>
                    <a:pt x="101" y="4"/>
                    <a:pt x="103" y="5"/>
                    <a:pt x="104" y="6"/>
                  </a:cubicBezTo>
                  <a:cubicBezTo>
                    <a:pt x="102" y="12"/>
                    <a:pt x="100" y="17"/>
                    <a:pt x="97" y="25"/>
                  </a:cubicBezTo>
                  <a:cubicBezTo>
                    <a:pt x="110" y="23"/>
                    <a:pt x="121" y="21"/>
                    <a:pt x="137" y="18"/>
                  </a:cubicBezTo>
                  <a:cubicBezTo>
                    <a:pt x="130" y="28"/>
                    <a:pt x="126" y="33"/>
                    <a:pt x="120" y="42"/>
                  </a:cubicBezTo>
                  <a:cubicBezTo>
                    <a:pt x="125" y="44"/>
                    <a:pt x="131" y="46"/>
                    <a:pt x="136" y="47"/>
                  </a:cubicBezTo>
                  <a:cubicBezTo>
                    <a:pt x="135" y="49"/>
                    <a:pt x="134" y="51"/>
                    <a:pt x="133" y="53"/>
                  </a:cubicBezTo>
                  <a:cubicBezTo>
                    <a:pt x="121" y="59"/>
                    <a:pt x="110" y="65"/>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3"/>
            <p:cNvSpPr>
              <a:spLocks noEditPoints="1"/>
            </p:cNvSpPr>
            <p:nvPr userDrawn="1"/>
          </p:nvSpPr>
          <p:spPr bwMode="auto">
            <a:xfrm>
              <a:off x="3796" y="1227"/>
              <a:ext cx="256" cy="274"/>
            </a:xfrm>
            <a:custGeom>
              <a:avLst/>
              <a:gdLst>
                <a:gd name="T0" fmla="*/ 91 w 134"/>
                <a:gd name="T1" fmla="*/ 0 h 143"/>
                <a:gd name="T2" fmla="*/ 61 w 134"/>
                <a:gd name="T3" fmla="*/ 81 h 143"/>
                <a:gd name="T4" fmla="*/ 87 w 134"/>
                <a:gd name="T5" fmla="*/ 49 h 143"/>
                <a:gd name="T6" fmla="*/ 124 w 134"/>
                <a:gd name="T7" fmla="*/ 82 h 143"/>
                <a:gd name="T8" fmla="*/ 99 w 134"/>
                <a:gd name="T9" fmla="*/ 122 h 143"/>
                <a:gd name="T10" fmla="*/ 114 w 134"/>
                <a:gd name="T11" fmla="*/ 94 h 143"/>
                <a:gd name="T12" fmla="*/ 111 w 134"/>
                <a:gd name="T13" fmla="*/ 82 h 143"/>
                <a:gd name="T14" fmla="*/ 100 w 134"/>
                <a:gd name="T15" fmla="*/ 87 h 143"/>
                <a:gd name="T16" fmla="*/ 85 w 134"/>
                <a:gd name="T17" fmla="*/ 113 h 143"/>
                <a:gd name="T18" fmla="*/ 64 w 134"/>
                <a:gd name="T19" fmla="*/ 125 h 143"/>
                <a:gd name="T20" fmla="*/ 56 w 134"/>
                <a:gd name="T21" fmla="*/ 100 h 143"/>
                <a:gd name="T22" fmla="*/ 58 w 134"/>
                <a:gd name="T23" fmla="*/ 84 h 143"/>
                <a:gd name="T24" fmla="*/ 53 w 134"/>
                <a:gd name="T25" fmla="*/ 126 h 143"/>
                <a:gd name="T26" fmla="*/ 58 w 134"/>
                <a:gd name="T27" fmla="*/ 143 h 143"/>
                <a:gd name="T28" fmla="*/ 40 w 134"/>
                <a:gd name="T29" fmla="*/ 135 h 143"/>
                <a:gd name="T30" fmla="*/ 6 w 134"/>
                <a:gd name="T31" fmla="*/ 45 h 143"/>
                <a:gd name="T32" fmla="*/ 12 w 134"/>
                <a:gd name="T33" fmla="*/ 32 h 143"/>
                <a:gd name="T34" fmla="*/ 20 w 134"/>
                <a:gd name="T35" fmla="*/ 33 h 143"/>
                <a:gd name="T36" fmla="*/ 17 w 134"/>
                <a:gd name="T37" fmla="*/ 47 h 143"/>
                <a:gd name="T38" fmla="*/ 14 w 134"/>
                <a:gd name="T39" fmla="*/ 64 h 143"/>
                <a:gd name="T40" fmla="*/ 38 w 134"/>
                <a:gd name="T41" fmla="*/ 119 h 143"/>
                <a:gd name="T42" fmla="*/ 37 w 134"/>
                <a:gd name="T43" fmla="*/ 42 h 143"/>
                <a:gd name="T44" fmla="*/ 58 w 134"/>
                <a:gd name="T45" fmla="*/ 4 h 143"/>
                <a:gd name="T46" fmla="*/ 91 w 134"/>
                <a:gd name="T47" fmla="*/ 0 h 143"/>
                <a:gd name="T48" fmla="*/ 71 w 134"/>
                <a:gd name="T49" fmla="*/ 18 h 143"/>
                <a:gd name="T50" fmla="*/ 67 w 134"/>
                <a:gd name="T51" fmla="*/ 11 h 143"/>
                <a:gd name="T52" fmla="*/ 46 w 134"/>
                <a:gd name="T53" fmla="*/ 19 h 143"/>
                <a:gd name="T54" fmla="*/ 47 w 134"/>
                <a:gd name="T55" fmla="*/ 44 h 143"/>
                <a:gd name="T56" fmla="*/ 53 w 134"/>
                <a:gd name="T57" fmla="*/ 44 h 143"/>
                <a:gd name="T58" fmla="*/ 71 w 134"/>
                <a:gd name="T59" fmla="*/ 1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4" h="143">
                  <a:moveTo>
                    <a:pt x="91" y="0"/>
                  </a:moveTo>
                  <a:cubicBezTo>
                    <a:pt x="80" y="28"/>
                    <a:pt x="49" y="45"/>
                    <a:pt x="61" y="81"/>
                  </a:cubicBezTo>
                  <a:cubicBezTo>
                    <a:pt x="71" y="68"/>
                    <a:pt x="80" y="58"/>
                    <a:pt x="87" y="49"/>
                  </a:cubicBezTo>
                  <a:cubicBezTo>
                    <a:pt x="101" y="61"/>
                    <a:pt x="113" y="70"/>
                    <a:pt x="124" y="82"/>
                  </a:cubicBezTo>
                  <a:cubicBezTo>
                    <a:pt x="134" y="93"/>
                    <a:pt x="121" y="113"/>
                    <a:pt x="99" y="122"/>
                  </a:cubicBezTo>
                  <a:cubicBezTo>
                    <a:pt x="105" y="112"/>
                    <a:pt x="110" y="103"/>
                    <a:pt x="114" y="94"/>
                  </a:cubicBezTo>
                  <a:cubicBezTo>
                    <a:pt x="115" y="91"/>
                    <a:pt x="112" y="86"/>
                    <a:pt x="111" y="82"/>
                  </a:cubicBezTo>
                  <a:cubicBezTo>
                    <a:pt x="107" y="84"/>
                    <a:pt x="102" y="85"/>
                    <a:pt x="100" y="87"/>
                  </a:cubicBezTo>
                  <a:cubicBezTo>
                    <a:pt x="94" y="96"/>
                    <a:pt x="92" y="106"/>
                    <a:pt x="85" y="113"/>
                  </a:cubicBezTo>
                  <a:cubicBezTo>
                    <a:pt x="80" y="119"/>
                    <a:pt x="71" y="121"/>
                    <a:pt x="64" y="125"/>
                  </a:cubicBezTo>
                  <a:cubicBezTo>
                    <a:pt x="61" y="117"/>
                    <a:pt x="58" y="109"/>
                    <a:pt x="56" y="100"/>
                  </a:cubicBezTo>
                  <a:cubicBezTo>
                    <a:pt x="55" y="97"/>
                    <a:pt x="56" y="93"/>
                    <a:pt x="58" y="84"/>
                  </a:cubicBezTo>
                  <a:cubicBezTo>
                    <a:pt x="45" y="103"/>
                    <a:pt x="45" y="113"/>
                    <a:pt x="53" y="126"/>
                  </a:cubicBezTo>
                  <a:cubicBezTo>
                    <a:pt x="56" y="131"/>
                    <a:pt x="56" y="137"/>
                    <a:pt x="58" y="143"/>
                  </a:cubicBezTo>
                  <a:cubicBezTo>
                    <a:pt x="52" y="140"/>
                    <a:pt x="44" y="139"/>
                    <a:pt x="40" y="135"/>
                  </a:cubicBezTo>
                  <a:cubicBezTo>
                    <a:pt x="18" y="109"/>
                    <a:pt x="0" y="81"/>
                    <a:pt x="6" y="45"/>
                  </a:cubicBezTo>
                  <a:cubicBezTo>
                    <a:pt x="7" y="40"/>
                    <a:pt x="10" y="36"/>
                    <a:pt x="12" y="32"/>
                  </a:cubicBezTo>
                  <a:cubicBezTo>
                    <a:pt x="13" y="31"/>
                    <a:pt x="17" y="33"/>
                    <a:pt x="20" y="33"/>
                  </a:cubicBezTo>
                  <a:cubicBezTo>
                    <a:pt x="19" y="37"/>
                    <a:pt x="18" y="42"/>
                    <a:pt x="17" y="47"/>
                  </a:cubicBezTo>
                  <a:cubicBezTo>
                    <a:pt x="16" y="52"/>
                    <a:pt x="13" y="59"/>
                    <a:pt x="14" y="64"/>
                  </a:cubicBezTo>
                  <a:cubicBezTo>
                    <a:pt x="20" y="83"/>
                    <a:pt x="28" y="101"/>
                    <a:pt x="38" y="119"/>
                  </a:cubicBezTo>
                  <a:cubicBezTo>
                    <a:pt x="38" y="93"/>
                    <a:pt x="52" y="69"/>
                    <a:pt x="37" y="42"/>
                  </a:cubicBezTo>
                  <a:cubicBezTo>
                    <a:pt x="24" y="18"/>
                    <a:pt x="31" y="8"/>
                    <a:pt x="58" y="4"/>
                  </a:cubicBezTo>
                  <a:cubicBezTo>
                    <a:pt x="68" y="2"/>
                    <a:pt x="78" y="1"/>
                    <a:pt x="91" y="0"/>
                  </a:cubicBezTo>
                  <a:close/>
                  <a:moveTo>
                    <a:pt x="71" y="18"/>
                  </a:moveTo>
                  <a:cubicBezTo>
                    <a:pt x="70" y="15"/>
                    <a:pt x="69" y="13"/>
                    <a:pt x="67" y="11"/>
                  </a:cubicBezTo>
                  <a:cubicBezTo>
                    <a:pt x="60" y="13"/>
                    <a:pt x="49" y="14"/>
                    <a:pt x="46" y="19"/>
                  </a:cubicBezTo>
                  <a:cubicBezTo>
                    <a:pt x="43" y="25"/>
                    <a:pt x="47" y="35"/>
                    <a:pt x="47" y="44"/>
                  </a:cubicBezTo>
                  <a:cubicBezTo>
                    <a:pt x="49" y="44"/>
                    <a:pt x="51" y="44"/>
                    <a:pt x="53" y="44"/>
                  </a:cubicBezTo>
                  <a:cubicBezTo>
                    <a:pt x="59" y="35"/>
                    <a:pt x="65" y="26"/>
                    <a:pt x="7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4"/>
            <p:cNvSpPr>
              <a:spLocks/>
            </p:cNvSpPr>
            <p:nvPr userDrawn="1"/>
          </p:nvSpPr>
          <p:spPr bwMode="auto">
            <a:xfrm>
              <a:off x="4090" y="1136"/>
              <a:ext cx="226" cy="252"/>
            </a:xfrm>
            <a:custGeom>
              <a:avLst/>
              <a:gdLst>
                <a:gd name="T0" fmla="*/ 64 w 118"/>
                <a:gd name="T1" fmla="*/ 49 h 132"/>
                <a:gd name="T2" fmla="*/ 0 w 118"/>
                <a:gd name="T3" fmla="*/ 67 h 132"/>
                <a:gd name="T4" fmla="*/ 64 w 118"/>
                <a:gd name="T5" fmla="*/ 22 h 132"/>
                <a:gd name="T6" fmla="*/ 45 w 118"/>
                <a:gd name="T7" fmla="*/ 15 h 132"/>
                <a:gd name="T8" fmla="*/ 48 w 118"/>
                <a:gd name="T9" fmla="*/ 10 h 132"/>
                <a:gd name="T10" fmla="*/ 68 w 118"/>
                <a:gd name="T11" fmla="*/ 1 h 132"/>
                <a:gd name="T12" fmla="*/ 89 w 118"/>
                <a:gd name="T13" fmla="*/ 4 h 132"/>
                <a:gd name="T14" fmla="*/ 80 w 118"/>
                <a:gd name="T15" fmla="*/ 30 h 132"/>
                <a:gd name="T16" fmla="*/ 104 w 118"/>
                <a:gd name="T17" fmla="*/ 25 h 132"/>
                <a:gd name="T18" fmla="*/ 118 w 118"/>
                <a:gd name="T19" fmla="*/ 28 h 132"/>
                <a:gd name="T20" fmla="*/ 114 w 118"/>
                <a:gd name="T21" fmla="*/ 43 h 132"/>
                <a:gd name="T22" fmla="*/ 96 w 118"/>
                <a:gd name="T23" fmla="*/ 54 h 132"/>
                <a:gd name="T24" fmla="*/ 78 w 118"/>
                <a:gd name="T25" fmla="*/ 66 h 132"/>
                <a:gd name="T26" fmla="*/ 103 w 118"/>
                <a:gd name="T27" fmla="*/ 82 h 132"/>
                <a:gd name="T28" fmla="*/ 83 w 118"/>
                <a:gd name="T29" fmla="*/ 119 h 132"/>
                <a:gd name="T30" fmla="*/ 102 w 118"/>
                <a:gd name="T31" fmla="*/ 119 h 132"/>
                <a:gd name="T32" fmla="*/ 103 w 118"/>
                <a:gd name="T33" fmla="*/ 125 h 132"/>
                <a:gd name="T34" fmla="*/ 81 w 118"/>
                <a:gd name="T35" fmla="*/ 130 h 132"/>
                <a:gd name="T36" fmla="*/ 58 w 118"/>
                <a:gd name="T37" fmla="*/ 105 h 132"/>
                <a:gd name="T38" fmla="*/ 40 w 118"/>
                <a:gd name="T39" fmla="*/ 120 h 132"/>
                <a:gd name="T40" fmla="*/ 64 w 118"/>
                <a:gd name="T41"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32">
                  <a:moveTo>
                    <a:pt x="64" y="49"/>
                  </a:moveTo>
                  <a:cubicBezTo>
                    <a:pt x="39" y="52"/>
                    <a:pt x="28" y="78"/>
                    <a:pt x="0" y="67"/>
                  </a:cubicBezTo>
                  <a:cubicBezTo>
                    <a:pt x="22" y="51"/>
                    <a:pt x="40" y="39"/>
                    <a:pt x="64" y="22"/>
                  </a:cubicBezTo>
                  <a:cubicBezTo>
                    <a:pt x="55" y="19"/>
                    <a:pt x="50" y="17"/>
                    <a:pt x="45" y="15"/>
                  </a:cubicBezTo>
                  <a:cubicBezTo>
                    <a:pt x="46" y="13"/>
                    <a:pt x="47" y="11"/>
                    <a:pt x="48" y="10"/>
                  </a:cubicBezTo>
                  <a:cubicBezTo>
                    <a:pt x="54" y="6"/>
                    <a:pt x="61" y="2"/>
                    <a:pt x="68" y="1"/>
                  </a:cubicBezTo>
                  <a:cubicBezTo>
                    <a:pt x="75" y="0"/>
                    <a:pt x="82" y="3"/>
                    <a:pt x="89" y="4"/>
                  </a:cubicBezTo>
                  <a:cubicBezTo>
                    <a:pt x="86" y="12"/>
                    <a:pt x="83" y="20"/>
                    <a:pt x="80" y="30"/>
                  </a:cubicBezTo>
                  <a:cubicBezTo>
                    <a:pt x="87" y="28"/>
                    <a:pt x="96" y="25"/>
                    <a:pt x="104" y="25"/>
                  </a:cubicBezTo>
                  <a:cubicBezTo>
                    <a:pt x="109" y="24"/>
                    <a:pt x="114" y="27"/>
                    <a:pt x="118" y="28"/>
                  </a:cubicBezTo>
                  <a:cubicBezTo>
                    <a:pt x="117" y="33"/>
                    <a:pt x="117" y="39"/>
                    <a:pt x="114" y="43"/>
                  </a:cubicBezTo>
                  <a:cubicBezTo>
                    <a:pt x="109" y="47"/>
                    <a:pt x="102" y="50"/>
                    <a:pt x="96" y="54"/>
                  </a:cubicBezTo>
                  <a:cubicBezTo>
                    <a:pt x="89" y="58"/>
                    <a:pt x="83" y="62"/>
                    <a:pt x="78" y="66"/>
                  </a:cubicBezTo>
                  <a:cubicBezTo>
                    <a:pt x="89" y="73"/>
                    <a:pt x="104" y="81"/>
                    <a:pt x="103" y="82"/>
                  </a:cubicBezTo>
                  <a:cubicBezTo>
                    <a:pt x="98" y="95"/>
                    <a:pt x="90" y="106"/>
                    <a:pt x="83" y="119"/>
                  </a:cubicBezTo>
                  <a:cubicBezTo>
                    <a:pt x="87" y="119"/>
                    <a:pt x="94" y="119"/>
                    <a:pt x="102" y="119"/>
                  </a:cubicBezTo>
                  <a:cubicBezTo>
                    <a:pt x="102" y="121"/>
                    <a:pt x="103" y="123"/>
                    <a:pt x="103" y="125"/>
                  </a:cubicBezTo>
                  <a:cubicBezTo>
                    <a:pt x="96" y="127"/>
                    <a:pt x="86" y="132"/>
                    <a:pt x="81" y="130"/>
                  </a:cubicBezTo>
                  <a:cubicBezTo>
                    <a:pt x="73" y="125"/>
                    <a:pt x="66" y="115"/>
                    <a:pt x="58" y="105"/>
                  </a:cubicBezTo>
                  <a:cubicBezTo>
                    <a:pt x="56" y="107"/>
                    <a:pt x="50" y="111"/>
                    <a:pt x="40" y="120"/>
                  </a:cubicBezTo>
                  <a:cubicBezTo>
                    <a:pt x="49" y="94"/>
                    <a:pt x="56" y="73"/>
                    <a:pt x="6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5"/>
            <p:cNvSpPr>
              <a:spLocks noEditPoints="1"/>
            </p:cNvSpPr>
            <p:nvPr userDrawn="1"/>
          </p:nvSpPr>
          <p:spPr bwMode="auto">
            <a:xfrm>
              <a:off x="4407" y="1170"/>
              <a:ext cx="210" cy="222"/>
            </a:xfrm>
            <a:custGeom>
              <a:avLst/>
              <a:gdLst>
                <a:gd name="T0" fmla="*/ 29 w 110"/>
                <a:gd name="T1" fmla="*/ 87 h 116"/>
                <a:gd name="T2" fmla="*/ 4 w 110"/>
                <a:gd name="T3" fmla="*/ 104 h 116"/>
                <a:gd name="T4" fmla="*/ 0 w 110"/>
                <a:gd name="T5" fmla="*/ 100 h 116"/>
                <a:gd name="T6" fmla="*/ 43 w 110"/>
                <a:gd name="T7" fmla="*/ 49 h 116"/>
                <a:gd name="T8" fmla="*/ 5 w 110"/>
                <a:gd name="T9" fmla="*/ 44 h 116"/>
                <a:gd name="T10" fmla="*/ 3 w 110"/>
                <a:gd name="T11" fmla="*/ 39 h 116"/>
                <a:gd name="T12" fmla="*/ 44 w 110"/>
                <a:gd name="T13" fmla="*/ 24 h 116"/>
                <a:gd name="T14" fmla="*/ 63 w 110"/>
                <a:gd name="T15" fmla="*/ 9 h 116"/>
                <a:gd name="T16" fmla="*/ 90 w 110"/>
                <a:gd name="T17" fmla="*/ 9 h 116"/>
                <a:gd name="T18" fmla="*/ 74 w 110"/>
                <a:gd name="T19" fmla="*/ 107 h 116"/>
                <a:gd name="T20" fmla="*/ 45 w 110"/>
                <a:gd name="T21" fmla="*/ 112 h 116"/>
                <a:gd name="T22" fmla="*/ 29 w 110"/>
                <a:gd name="T23" fmla="*/ 87 h 116"/>
                <a:gd name="T24" fmla="*/ 48 w 110"/>
                <a:gd name="T25" fmla="*/ 97 h 116"/>
                <a:gd name="T26" fmla="*/ 55 w 110"/>
                <a:gd name="T27" fmla="*/ 100 h 116"/>
                <a:gd name="T28" fmla="*/ 80 w 110"/>
                <a:gd name="T29" fmla="*/ 61 h 116"/>
                <a:gd name="T30" fmla="*/ 80 w 110"/>
                <a:gd name="T31" fmla="*/ 46 h 116"/>
                <a:gd name="T32" fmla="*/ 64 w 110"/>
                <a:gd name="T33" fmla="*/ 49 h 116"/>
                <a:gd name="T34" fmla="*/ 48 w 110"/>
                <a:gd name="T35" fmla="*/ 9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6">
                  <a:moveTo>
                    <a:pt x="29" y="87"/>
                  </a:moveTo>
                  <a:cubicBezTo>
                    <a:pt x="22" y="91"/>
                    <a:pt x="13" y="98"/>
                    <a:pt x="4" y="104"/>
                  </a:cubicBezTo>
                  <a:cubicBezTo>
                    <a:pt x="3" y="103"/>
                    <a:pt x="2" y="101"/>
                    <a:pt x="0" y="100"/>
                  </a:cubicBezTo>
                  <a:cubicBezTo>
                    <a:pt x="14" y="84"/>
                    <a:pt x="27" y="68"/>
                    <a:pt x="43" y="49"/>
                  </a:cubicBezTo>
                  <a:cubicBezTo>
                    <a:pt x="27" y="47"/>
                    <a:pt x="16" y="45"/>
                    <a:pt x="5" y="44"/>
                  </a:cubicBezTo>
                  <a:cubicBezTo>
                    <a:pt x="4" y="42"/>
                    <a:pt x="4" y="41"/>
                    <a:pt x="3" y="39"/>
                  </a:cubicBezTo>
                  <a:cubicBezTo>
                    <a:pt x="17" y="34"/>
                    <a:pt x="31" y="30"/>
                    <a:pt x="44" y="24"/>
                  </a:cubicBezTo>
                  <a:cubicBezTo>
                    <a:pt x="52" y="21"/>
                    <a:pt x="58" y="15"/>
                    <a:pt x="63" y="9"/>
                  </a:cubicBezTo>
                  <a:cubicBezTo>
                    <a:pt x="71" y="0"/>
                    <a:pt x="83" y="0"/>
                    <a:pt x="90" y="9"/>
                  </a:cubicBezTo>
                  <a:cubicBezTo>
                    <a:pt x="110" y="39"/>
                    <a:pt x="104" y="82"/>
                    <a:pt x="74" y="107"/>
                  </a:cubicBezTo>
                  <a:cubicBezTo>
                    <a:pt x="67" y="113"/>
                    <a:pt x="53" y="116"/>
                    <a:pt x="45" y="112"/>
                  </a:cubicBezTo>
                  <a:cubicBezTo>
                    <a:pt x="38" y="109"/>
                    <a:pt x="34" y="96"/>
                    <a:pt x="29" y="87"/>
                  </a:cubicBezTo>
                  <a:close/>
                  <a:moveTo>
                    <a:pt x="48" y="97"/>
                  </a:moveTo>
                  <a:cubicBezTo>
                    <a:pt x="50" y="98"/>
                    <a:pt x="53" y="99"/>
                    <a:pt x="55" y="100"/>
                  </a:cubicBezTo>
                  <a:cubicBezTo>
                    <a:pt x="63" y="87"/>
                    <a:pt x="72" y="74"/>
                    <a:pt x="80" y="61"/>
                  </a:cubicBezTo>
                  <a:cubicBezTo>
                    <a:pt x="82" y="57"/>
                    <a:pt x="80" y="51"/>
                    <a:pt x="80" y="46"/>
                  </a:cubicBezTo>
                  <a:cubicBezTo>
                    <a:pt x="75" y="47"/>
                    <a:pt x="68" y="46"/>
                    <a:pt x="64" y="49"/>
                  </a:cubicBezTo>
                  <a:cubicBezTo>
                    <a:pt x="49" y="58"/>
                    <a:pt x="43" y="77"/>
                    <a:pt x="48"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6"/>
            <p:cNvSpPr>
              <a:spLocks/>
            </p:cNvSpPr>
            <p:nvPr userDrawn="1"/>
          </p:nvSpPr>
          <p:spPr bwMode="auto">
            <a:xfrm>
              <a:off x="3531" y="1498"/>
              <a:ext cx="258" cy="273"/>
            </a:xfrm>
            <a:custGeom>
              <a:avLst/>
              <a:gdLst>
                <a:gd name="T0" fmla="*/ 0 w 135"/>
                <a:gd name="T1" fmla="*/ 19 h 143"/>
                <a:gd name="T2" fmla="*/ 39 w 135"/>
                <a:gd name="T3" fmla="*/ 17 h 143"/>
                <a:gd name="T4" fmla="*/ 38 w 135"/>
                <a:gd name="T5" fmla="*/ 10 h 143"/>
                <a:gd name="T6" fmla="*/ 73 w 135"/>
                <a:gd name="T7" fmla="*/ 8 h 143"/>
                <a:gd name="T8" fmla="*/ 68 w 135"/>
                <a:gd name="T9" fmla="*/ 42 h 143"/>
                <a:gd name="T10" fmla="*/ 79 w 135"/>
                <a:gd name="T11" fmla="*/ 49 h 143"/>
                <a:gd name="T12" fmla="*/ 123 w 135"/>
                <a:gd name="T13" fmla="*/ 11 h 143"/>
                <a:gd name="T14" fmla="*/ 135 w 135"/>
                <a:gd name="T15" fmla="*/ 19 h 143"/>
                <a:gd name="T16" fmla="*/ 105 w 135"/>
                <a:gd name="T17" fmla="*/ 51 h 143"/>
                <a:gd name="T18" fmla="*/ 60 w 135"/>
                <a:gd name="T19" fmla="*/ 131 h 143"/>
                <a:gd name="T20" fmla="*/ 48 w 135"/>
                <a:gd name="T21" fmla="*/ 143 h 143"/>
                <a:gd name="T22" fmla="*/ 46 w 135"/>
                <a:gd name="T23" fmla="*/ 126 h 143"/>
                <a:gd name="T24" fmla="*/ 59 w 135"/>
                <a:gd name="T25" fmla="*/ 89 h 143"/>
                <a:gd name="T26" fmla="*/ 49 w 135"/>
                <a:gd name="T27" fmla="*/ 55 h 143"/>
                <a:gd name="T28" fmla="*/ 0 w 135"/>
                <a:gd name="T29" fmla="*/ 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143">
                  <a:moveTo>
                    <a:pt x="0" y="19"/>
                  </a:moveTo>
                  <a:cubicBezTo>
                    <a:pt x="16" y="0"/>
                    <a:pt x="27" y="12"/>
                    <a:pt x="39" y="17"/>
                  </a:cubicBezTo>
                  <a:cubicBezTo>
                    <a:pt x="38" y="15"/>
                    <a:pt x="38" y="13"/>
                    <a:pt x="38" y="10"/>
                  </a:cubicBezTo>
                  <a:cubicBezTo>
                    <a:pt x="50" y="10"/>
                    <a:pt x="61" y="9"/>
                    <a:pt x="73" y="8"/>
                  </a:cubicBezTo>
                  <a:cubicBezTo>
                    <a:pt x="71" y="18"/>
                    <a:pt x="70" y="28"/>
                    <a:pt x="68" y="42"/>
                  </a:cubicBezTo>
                  <a:cubicBezTo>
                    <a:pt x="69" y="42"/>
                    <a:pt x="74" y="46"/>
                    <a:pt x="79" y="49"/>
                  </a:cubicBezTo>
                  <a:cubicBezTo>
                    <a:pt x="95" y="36"/>
                    <a:pt x="109" y="23"/>
                    <a:pt x="123" y="11"/>
                  </a:cubicBezTo>
                  <a:cubicBezTo>
                    <a:pt x="124" y="10"/>
                    <a:pt x="129" y="15"/>
                    <a:pt x="135" y="19"/>
                  </a:cubicBezTo>
                  <a:cubicBezTo>
                    <a:pt x="124" y="30"/>
                    <a:pt x="112" y="39"/>
                    <a:pt x="105" y="51"/>
                  </a:cubicBezTo>
                  <a:cubicBezTo>
                    <a:pt x="89" y="77"/>
                    <a:pt x="75" y="104"/>
                    <a:pt x="60" y="131"/>
                  </a:cubicBezTo>
                  <a:cubicBezTo>
                    <a:pt x="58" y="135"/>
                    <a:pt x="52" y="139"/>
                    <a:pt x="48" y="143"/>
                  </a:cubicBezTo>
                  <a:cubicBezTo>
                    <a:pt x="47" y="137"/>
                    <a:pt x="45" y="131"/>
                    <a:pt x="46" y="126"/>
                  </a:cubicBezTo>
                  <a:cubicBezTo>
                    <a:pt x="49" y="114"/>
                    <a:pt x="54" y="101"/>
                    <a:pt x="59" y="89"/>
                  </a:cubicBezTo>
                  <a:cubicBezTo>
                    <a:pt x="64" y="75"/>
                    <a:pt x="63" y="64"/>
                    <a:pt x="49" y="55"/>
                  </a:cubicBezTo>
                  <a:cubicBezTo>
                    <a:pt x="32" y="45"/>
                    <a:pt x="17" y="31"/>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7"/>
            <p:cNvSpPr>
              <a:spLocks/>
            </p:cNvSpPr>
            <p:nvPr userDrawn="1"/>
          </p:nvSpPr>
          <p:spPr bwMode="auto">
            <a:xfrm>
              <a:off x="4657" y="1319"/>
              <a:ext cx="216" cy="119"/>
            </a:xfrm>
            <a:custGeom>
              <a:avLst/>
              <a:gdLst>
                <a:gd name="T0" fmla="*/ 109 w 113"/>
                <a:gd name="T1" fmla="*/ 0 h 62"/>
                <a:gd name="T2" fmla="*/ 113 w 113"/>
                <a:gd name="T3" fmla="*/ 46 h 62"/>
                <a:gd name="T4" fmla="*/ 105 w 113"/>
                <a:gd name="T5" fmla="*/ 48 h 62"/>
                <a:gd name="T6" fmla="*/ 30 w 113"/>
                <a:gd name="T7" fmla="*/ 59 h 62"/>
                <a:gd name="T8" fmla="*/ 7 w 113"/>
                <a:gd name="T9" fmla="*/ 62 h 62"/>
                <a:gd name="T10" fmla="*/ 0 w 113"/>
                <a:gd name="T11" fmla="*/ 50 h 62"/>
                <a:gd name="T12" fmla="*/ 12 w 113"/>
                <a:gd name="T13" fmla="*/ 45 h 62"/>
                <a:gd name="T14" fmla="*/ 62 w 113"/>
                <a:gd name="T15" fmla="*/ 34 h 62"/>
                <a:gd name="T16" fmla="*/ 28 w 113"/>
                <a:gd name="T17" fmla="*/ 0 h 62"/>
                <a:gd name="T18" fmla="*/ 109 w 113"/>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2">
                  <a:moveTo>
                    <a:pt x="109" y="0"/>
                  </a:moveTo>
                  <a:cubicBezTo>
                    <a:pt x="111" y="18"/>
                    <a:pt x="112" y="31"/>
                    <a:pt x="113" y="46"/>
                  </a:cubicBezTo>
                  <a:cubicBezTo>
                    <a:pt x="112" y="46"/>
                    <a:pt x="107" y="49"/>
                    <a:pt x="105" y="48"/>
                  </a:cubicBezTo>
                  <a:cubicBezTo>
                    <a:pt x="77" y="39"/>
                    <a:pt x="54" y="51"/>
                    <a:pt x="30" y="59"/>
                  </a:cubicBezTo>
                  <a:cubicBezTo>
                    <a:pt x="22" y="61"/>
                    <a:pt x="14" y="62"/>
                    <a:pt x="7" y="62"/>
                  </a:cubicBezTo>
                  <a:cubicBezTo>
                    <a:pt x="4" y="61"/>
                    <a:pt x="2" y="54"/>
                    <a:pt x="0" y="50"/>
                  </a:cubicBezTo>
                  <a:cubicBezTo>
                    <a:pt x="4" y="48"/>
                    <a:pt x="9" y="44"/>
                    <a:pt x="12" y="45"/>
                  </a:cubicBezTo>
                  <a:cubicBezTo>
                    <a:pt x="31" y="50"/>
                    <a:pt x="47" y="47"/>
                    <a:pt x="62" y="34"/>
                  </a:cubicBezTo>
                  <a:cubicBezTo>
                    <a:pt x="50" y="23"/>
                    <a:pt x="26" y="26"/>
                    <a:pt x="28" y="0"/>
                  </a:cubicBezTo>
                  <a:cubicBezTo>
                    <a:pt x="56" y="12"/>
                    <a:pt x="80" y="34"/>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
            <p:cNvSpPr>
              <a:spLocks/>
            </p:cNvSpPr>
            <p:nvPr userDrawn="1"/>
          </p:nvSpPr>
          <p:spPr bwMode="auto">
            <a:xfrm>
              <a:off x="5176" y="1965"/>
              <a:ext cx="130" cy="237"/>
            </a:xfrm>
            <a:custGeom>
              <a:avLst/>
              <a:gdLst>
                <a:gd name="T0" fmla="*/ 27 w 68"/>
                <a:gd name="T1" fmla="*/ 7 h 124"/>
                <a:gd name="T2" fmla="*/ 55 w 68"/>
                <a:gd name="T3" fmla="*/ 32 h 124"/>
                <a:gd name="T4" fmla="*/ 52 w 68"/>
                <a:gd name="T5" fmla="*/ 1 h 124"/>
                <a:gd name="T6" fmla="*/ 57 w 68"/>
                <a:gd name="T7" fmla="*/ 0 h 124"/>
                <a:gd name="T8" fmla="*/ 64 w 68"/>
                <a:gd name="T9" fmla="*/ 40 h 124"/>
                <a:gd name="T10" fmla="*/ 17 w 68"/>
                <a:gd name="T11" fmla="*/ 48 h 124"/>
                <a:gd name="T12" fmla="*/ 16 w 68"/>
                <a:gd name="T13" fmla="*/ 52 h 124"/>
                <a:gd name="T14" fmla="*/ 67 w 68"/>
                <a:gd name="T15" fmla="*/ 66 h 124"/>
                <a:gd name="T16" fmla="*/ 67 w 68"/>
                <a:gd name="T17" fmla="*/ 72 h 124"/>
                <a:gd name="T18" fmla="*/ 21 w 68"/>
                <a:gd name="T19" fmla="*/ 88 h 124"/>
                <a:gd name="T20" fmla="*/ 67 w 68"/>
                <a:gd name="T21" fmla="*/ 102 h 124"/>
                <a:gd name="T22" fmla="*/ 68 w 68"/>
                <a:gd name="T23" fmla="*/ 109 h 124"/>
                <a:gd name="T24" fmla="*/ 14 w 68"/>
                <a:gd name="T25" fmla="*/ 124 h 124"/>
                <a:gd name="T26" fmla="*/ 12 w 68"/>
                <a:gd name="T27" fmla="*/ 118 h 124"/>
                <a:gd name="T28" fmla="*/ 55 w 68"/>
                <a:gd name="T29" fmla="*/ 106 h 124"/>
                <a:gd name="T30" fmla="*/ 10 w 68"/>
                <a:gd name="T31" fmla="*/ 91 h 124"/>
                <a:gd name="T32" fmla="*/ 10 w 68"/>
                <a:gd name="T33" fmla="*/ 85 h 124"/>
                <a:gd name="T34" fmla="*/ 49 w 68"/>
                <a:gd name="T35" fmla="*/ 71 h 124"/>
                <a:gd name="T36" fmla="*/ 7 w 68"/>
                <a:gd name="T37" fmla="*/ 11 h 124"/>
                <a:gd name="T38" fmla="*/ 12 w 68"/>
                <a:gd name="T39" fmla="*/ 32 h 124"/>
                <a:gd name="T40" fmla="*/ 29 w 68"/>
                <a:gd name="T41" fmla="*/ 43 h 124"/>
                <a:gd name="T42" fmla="*/ 27 w 68"/>
                <a:gd name="T43" fmla="*/ 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24">
                  <a:moveTo>
                    <a:pt x="27" y="7"/>
                  </a:moveTo>
                  <a:cubicBezTo>
                    <a:pt x="39" y="16"/>
                    <a:pt x="27" y="45"/>
                    <a:pt x="55" y="32"/>
                  </a:cubicBezTo>
                  <a:cubicBezTo>
                    <a:pt x="54" y="22"/>
                    <a:pt x="53" y="11"/>
                    <a:pt x="52" y="1"/>
                  </a:cubicBezTo>
                  <a:cubicBezTo>
                    <a:pt x="54" y="1"/>
                    <a:pt x="55" y="0"/>
                    <a:pt x="57" y="0"/>
                  </a:cubicBezTo>
                  <a:cubicBezTo>
                    <a:pt x="59" y="13"/>
                    <a:pt x="61" y="25"/>
                    <a:pt x="64" y="40"/>
                  </a:cubicBezTo>
                  <a:cubicBezTo>
                    <a:pt x="47" y="43"/>
                    <a:pt x="32" y="46"/>
                    <a:pt x="17" y="48"/>
                  </a:cubicBezTo>
                  <a:cubicBezTo>
                    <a:pt x="17" y="50"/>
                    <a:pt x="16" y="51"/>
                    <a:pt x="16" y="52"/>
                  </a:cubicBezTo>
                  <a:cubicBezTo>
                    <a:pt x="33" y="57"/>
                    <a:pt x="50" y="62"/>
                    <a:pt x="67" y="66"/>
                  </a:cubicBezTo>
                  <a:cubicBezTo>
                    <a:pt x="67" y="68"/>
                    <a:pt x="67" y="70"/>
                    <a:pt x="67" y="72"/>
                  </a:cubicBezTo>
                  <a:cubicBezTo>
                    <a:pt x="53" y="77"/>
                    <a:pt x="39" y="81"/>
                    <a:pt x="21" y="88"/>
                  </a:cubicBezTo>
                  <a:cubicBezTo>
                    <a:pt x="39" y="93"/>
                    <a:pt x="53" y="98"/>
                    <a:pt x="67" y="102"/>
                  </a:cubicBezTo>
                  <a:cubicBezTo>
                    <a:pt x="68" y="104"/>
                    <a:pt x="68" y="107"/>
                    <a:pt x="68" y="109"/>
                  </a:cubicBezTo>
                  <a:cubicBezTo>
                    <a:pt x="50" y="114"/>
                    <a:pt x="32" y="119"/>
                    <a:pt x="14" y="124"/>
                  </a:cubicBezTo>
                  <a:cubicBezTo>
                    <a:pt x="13" y="122"/>
                    <a:pt x="12" y="120"/>
                    <a:pt x="12" y="118"/>
                  </a:cubicBezTo>
                  <a:cubicBezTo>
                    <a:pt x="25" y="114"/>
                    <a:pt x="37" y="111"/>
                    <a:pt x="55" y="106"/>
                  </a:cubicBezTo>
                  <a:cubicBezTo>
                    <a:pt x="37" y="100"/>
                    <a:pt x="24" y="95"/>
                    <a:pt x="10" y="91"/>
                  </a:cubicBezTo>
                  <a:cubicBezTo>
                    <a:pt x="10" y="89"/>
                    <a:pt x="10" y="87"/>
                    <a:pt x="10" y="85"/>
                  </a:cubicBezTo>
                  <a:cubicBezTo>
                    <a:pt x="23" y="80"/>
                    <a:pt x="36" y="75"/>
                    <a:pt x="49" y="71"/>
                  </a:cubicBezTo>
                  <a:cubicBezTo>
                    <a:pt x="12" y="67"/>
                    <a:pt x="0" y="46"/>
                    <a:pt x="7" y="11"/>
                  </a:cubicBezTo>
                  <a:cubicBezTo>
                    <a:pt x="8" y="18"/>
                    <a:pt x="9" y="26"/>
                    <a:pt x="12" y="32"/>
                  </a:cubicBezTo>
                  <a:cubicBezTo>
                    <a:pt x="14" y="36"/>
                    <a:pt x="21" y="38"/>
                    <a:pt x="29" y="43"/>
                  </a:cubicBezTo>
                  <a:cubicBezTo>
                    <a:pt x="28" y="27"/>
                    <a:pt x="28" y="18"/>
                    <a:pt x="2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
            <p:cNvSpPr>
              <a:spLocks/>
            </p:cNvSpPr>
            <p:nvPr userDrawn="1"/>
          </p:nvSpPr>
          <p:spPr bwMode="auto">
            <a:xfrm>
              <a:off x="4191" y="3037"/>
              <a:ext cx="174" cy="125"/>
            </a:xfrm>
            <a:custGeom>
              <a:avLst/>
              <a:gdLst>
                <a:gd name="T0" fmla="*/ 25 w 91"/>
                <a:gd name="T1" fmla="*/ 13 h 65"/>
                <a:gd name="T2" fmla="*/ 19 w 91"/>
                <a:gd name="T3" fmla="*/ 65 h 65"/>
                <a:gd name="T4" fmla="*/ 0 w 91"/>
                <a:gd name="T5" fmla="*/ 5 h 65"/>
                <a:gd name="T6" fmla="*/ 69 w 91"/>
                <a:gd name="T7" fmla="*/ 31 h 65"/>
                <a:gd name="T8" fmla="*/ 86 w 91"/>
                <a:gd name="T9" fmla="*/ 6 h 65"/>
                <a:gd name="T10" fmla="*/ 91 w 91"/>
                <a:gd name="T11" fmla="*/ 9 h 65"/>
                <a:gd name="T12" fmla="*/ 76 w 91"/>
                <a:gd name="T13" fmla="*/ 34 h 65"/>
                <a:gd name="T14" fmla="*/ 69 w 91"/>
                <a:gd name="T15" fmla="*/ 63 h 65"/>
                <a:gd name="T16" fmla="*/ 25 w 91"/>
                <a:gd name="T17"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5">
                  <a:moveTo>
                    <a:pt x="25" y="13"/>
                  </a:moveTo>
                  <a:cubicBezTo>
                    <a:pt x="23" y="29"/>
                    <a:pt x="21" y="44"/>
                    <a:pt x="19" y="65"/>
                  </a:cubicBezTo>
                  <a:cubicBezTo>
                    <a:pt x="4" y="43"/>
                    <a:pt x="34" y="16"/>
                    <a:pt x="0" y="5"/>
                  </a:cubicBezTo>
                  <a:cubicBezTo>
                    <a:pt x="34" y="0"/>
                    <a:pt x="48" y="6"/>
                    <a:pt x="69" y="31"/>
                  </a:cubicBezTo>
                  <a:cubicBezTo>
                    <a:pt x="74" y="22"/>
                    <a:pt x="80" y="14"/>
                    <a:pt x="86" y="6"/>
                  </a:cubicBezTo>
                  <a:cubicBezTo>
                    <a:pt x="88" y="7"/>
                    <a:pt x="89" y="8"/>
                    <a:pt x="91" y="9"/>
                  </a:cubicBezTo>
                  <a:cubicBezTo>
                    <a:pt x="86" y="18"/>
                    <a:pt x="79" y="25"/>
                    <a:pt x="76" y="34"/>
                  </a:cubicBezTo>
                  <a:cubicBezTo>
                    <a:pt x="72" y="43"/>
                    <a:pt x="71" y="53"/>
                    <a:pt x="69" y="63"/>
                  </a:cubicBezTo>
                  <a:cubicBezTo>
                    <a:pt x="51" y="13"/>
                    <a:pt x="51" y="13"/>
                    <a:pt x="2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0"/>
            <p:cNvSpPr>
              <a:spLocks noEditPoints="1"/>
            </p:cNvSpPr>
            <p:nvPr userDrawn="1"/>
          </p:nvSpPr>
          <p:spPr bwMode="auto">
            <a:xfrm>
              <a:off x="3932" y="2970"/>
              <a:ext cx="111" cy="140"/>
            </a:xfrm>
            <a:custGeom>
              <a:avLst/>
              <a:gdLst>
                <a:gd name="T0" fmla="*/ 42 w 58"/>
                <a:gd name="T1" fmla="*/ 73 h 73"/>
                <a:gd name="T2" fmla="*/ 20 w 58"/>
                <a:gd name="T3" fmla="*/ 31 h 73"/>
                <a:gd name="T4" fmla="*/ 5 w 58"/>
                <a:gd name="T5" fmla="*/ 58 h 73"/>
                <a:gd name="T6" fmla="*/ 0 w 58"/>
                <a:gd name="T7" fmla="*/ 56 h 73"/>
                <a:gd name="T8" fmla="*/ 20 w 58"/>
                <a:gd name="T9" fmla="*/ 0 h 73"/>
                <a:gd name="T10" fmla="*/ 56 w 58"/>
                <a:gd name="T11" fmla="*/ 26 h 73"/>
                <a:gd name="T12" fmla="*/ 41 w 58"/>
                <a:gd name="T13" fmla="*/ 51 h 73"/>
                <a:gd name="T14" fmla="*/ 46 w 58"/>
                <a:gd name="T15" fmla="*/ 72 h 73"/>
                <a:gd name="T16" fmla="*/ 42 w 58"/>
                <a:gd name="T17" fmla="*/ 73 h 73"/>
                <a:gd name="T18" fmla="*/ 18 w 58"/>
                <a:gd name="T19" fmla="*/ 32 h 73"/>
                <a:gd name="T20" fmla="*/ 48 w 58"/>
                <a:gd name="T21" fmla="*/ 32 h 73"/>
                <a:gd name="T22" fmla="*/ 37 w 58"/>
                <a:gd name="T23" fmla="*/ 17 h 73"/>
                <a:gd name="T24" fmla="*/ 18 w 58"/>
                <a:gd name="T25" fmla="*/ 3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73">
                  <a:moveTo>
                    <a:pt x="42" y="73"/>
                  </a:moveTo>
                  <a:cubicBezTo>
                    <a:pt x="35" y="61"/>
                    <a:pt x="29" y="48"/>
                    <a:pt x="20" y="31"/>
                  </a:cubicBezTo>
                  <a:cubicBezTo>
                    <a:pt x="13" y="44"/>
                    <a:pt x="9" y="51"/>
                    <a:pt x="5" y="58"/>
                  </a:cubicBezTo>
                  <a:cubicBezTo>
                    <a:pt x="3" y="57"/>
                    <a:pt x="2" y="57"/>
                    <a:pt x="0" y="56"/>
                  </a:cubicBezTo>
                  <a:cubicBezTo>
                    <a:pt x="6" y="39"/>
                    <a:pt x="12" y="23"/>
                    <a:pt x="20" y="0"/>
                  </a:cubicBezTo>
                  <a:cubicBezTo>
                    <a:pt x="34" y="10"/>
                    <a:pt x="46" y="17"/>
                    <a:pt x="56" y="26"/>
                  </a:cubicBezTo>
                  <a:cubicBezTo>
                    <a:pt x="58" y="27"/>
                    <a:pt x="48" y="40"/>
                    <a:pt x="41" y="51"/>
                  </a:cubicBezTo>
                  <a:cubicBezTo>
                    <a:pt x="42" y="55"/>
                    <a:pt x="44" y="63"/>
                    <a:pt x="46" y="72"/>
                  </a:cubicBezTo>
                  <a:cubicBezTo>
                    <a:pt x="44" y="72"/>
                    <a:pt x="43" y="73"/>
                    <a:pt x="42" y="73"/>
                  </a:cubicBezTo>
                  <a:close/>
                  <a:moveTo>
                    <a:pt x="18" y="32"/>
                  </a:moveTo>
                  <a:cubicBezTo>
                    <a:pt x="29" y="32"/>
                    <a:pt x="38" y="32"/>
                    <a:pt x="48" y="32"/>
                  </a:cubicBezTo>
                  <a:cubicBezTo>
                    <a:pt x="44" y="27"/>
                    <a:pt x="42" y="20"/>
                    <a:pt x="37" y="17"/>
                  </a:cubicBezTo>
                  <a:cubicBezTo>
                    <a:pt x="26" y="9"/>
                    <a:pt x="20" y="15"/>
                    <a:pt x="1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1"/>
            <p:cNvSpPr>
              <a:spLocks noEditPoints="1"/>
            </p:cNvSpPr>
            <p:nvPr userDrawn="1"/>
          </p:nvSpPr>
          <p:spPr bwMode="auto">
            <a:xfrm>
              <a:off x="5033" y="2616"/>
              <a:ext cx="139" cy="121"/>
            </a:xfrm>
            <a:custGeom>
              <a:avLst/>
              <a:gdLst>
                <a:gd name="T0" fmla="*/ 1 w 73"/>
                <a:gd name="T1" fmla="*/ 33 h 63"/>
                <a:gd name="T2" fmla="*/ 12 w 73"/>
                <a:gd name="T3" fmla="*/ 15 h 63"/>
                <a:gd name="T4" fmla="*/ 31 w 73"/>
                <a:gd name="T5" fmla="*/ 1 h 63"/>
                <a:gd name="T6" fmla="*/ 47 w 73"/>
                <a:gd name="T7" fmla="*/ 21 h 63"/>
                <a:gd name="T8" fmla="*/ 72 w 73"/>
                <a:gd name="T9" fmla="*/ 22 h 63"/>
                <a:gd name="T10" fmla="*/ 73 w 73"/>
                <a:gd name="T11" fmla="*/ 28 h 63"/>
                <a:gd name="T12" fmla="*/ 51 w 73"/>
                <a:gd name="T13" fmla="*/ 30 h 63"/>
                <a:gd name="T14" fmla="*/ 29 w 73"/>
                <a:gd name="T15" fmla="*/ 40 h 63"/>
                <a:gd name="T16" fmla="*/ 51 w 73"/>
                <a:gd name="T17" fmla="*/ 58 h 63"/>
                <a:gd name="T18" fmla="*/ 48 w 73"/>
                <a:gd name="T19" fmla="*/ 63 h 63"/>
                <a:gd name="T20" fmla="*/ 0 w 73"/>
                <a:gd name="T21" fmla="*/ 33 h 63"/>
                <a:gd name="T22" fmla="*/ 1 w 73"/>
                <a:gd name="T23" fmla="*/ 33 h 63"/>
                <a:gd name="T24" fmla="*/ 30 w 73"/>
                <a:gd name="T25" fmla="*/ 43 h 63"/>
                <a:gd name="T26" fmla="*/ 34 w 73"/>
                <a:gd name="T27" fmla="*/ 10 h 63"/>
                <a:gd name="T28" fmla="*/ 6 w 73"/>
                <a:gd name="T29" fmla="*/ 26 h 63"/>
                <a:gd name="T30" fmla="*/ 30 w 73"/>
                <a:gd name="T31"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63">
                  <a:moveTo>
                    <a:pt x="1" y="33"/>
                  </a:moveTo>
                  <a:cubicBezTo>
                    <a:pt x="4" y="27"/>
                    <a:pt x="7" y="20"/>
                    <a:pt x="12" y="15"/>
                  </a:cubicBezTo>
                  <a:cubicBezTo>
                    <a:pt x="18" y="9"/>
                    <a:pt x="26" y="0"/>
                    <a:pt x="31" y="1"/>
                  </a:cubicBezTo>
                  <a:cubicBezTo>
                    <a:pt x="38" y="2"/>
                    <a:pt x="43" y="12"/>
                    <a:pt x="47" y="21"/>
                  </a:cubicBezTo>
                  <a:cubicBezTo>
                    <a:pt x="55" y="21"/>
                    <a:pt x="64" y="22"/>
                    <a:pt x="72" y="22"/>
                  </a:cubicBezTo>
                  <a:cubicBezTo>
                    <a:pt x="72" y="24"/>
                    <a:pt x="72" y="26"/>
                    <a:pt x="73" y="28"/>
                  </a:cubicBezTo>
                  <a:cubicBezTo>
                    <a:pt x="65" y="28"/>
                    <a:pt x="58" y="28"/>
                    <a:pt x="51" y="30"/>
                  </a:cubicBezTo>
                  <a:cubicBezTo>
                    <a:pt x="44" y="32"/>
                    <a:pt x="38" y="36"/>
                    <a:pt x="29" y="40"/>
                  </a:cubicBezTo>
                  <a:cubicBezTo>
                    <a:pt x="39" y="48"/>
                    <a:pt x="45" y="53"/>
                    <a:pt x="51" y="58"/>
                  </a:cubicBezTo>
                  <a:cubicBezTo>
                    <a:pt x="50" y="59"/>
                    <a:pt x="49" y="61"/>
                    <a:pt x="48" y="63"/>
                  </a:cubicBezTo>
                  <a:cubicBezTo>
                    <a:pt x="32" y="53"/>
                    <a:pt x="16" y="43"/>
                    <a:pt x="0" y="33"/>
                  </a:cubicBezTo>
                  <a:lnTo>
                    <a:pt x="1" y="33"/>
                  </a:lnTo>
                  <a:close/>
                  <a:moveTo>
                    <a:pt x="30" y="43"/>
                  </a:moveTo>
                  <a:cubicBezTo>
                    <a:pt x="32" y="29"/>
                    <a:pt x="33" y="19"/>
                    <a:pt x="34" y="10"/>
                  </a:cubicBezTo>
                  <a:cubicBezTo>
                    <a:pt x="26" y="15"/>
                    <a:pt x="18" y="19"/>
                    <a:pt x="6" y="26"/>
                  </a:cubicBezTo>
                  <a:cubicBezTo>
                    <a:pt x="15" y="32"/>
                    <a:pt x="20" y="35"/>
                    <a:pt x="3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2"/>
            <p:cNvSpPr>
              <a:spLocks/>
            </p:cNvSpPr>
            <p:nvPr userDrawn="1"/>
          </p:nvSpPr>
          <p:spPr bwMode="auto">
            <a:xfrm>
              <a:off x="3627" y="2786"/>
              <a:ext cx="133" cy="136"/>
            </a:xfrm>
            <a:custGeom>
              <a:avLst/>
              <a:gdLst>
                <a:gd name="T0" fmla="*/ 43 w 70"/>
                <a:gd name="T1" fmla="*/ 2 h 71"/>
                <a:gd name="T2" fmla="*/ 37 w 70"/>
                <a:gd name="T3" fmla="*/ 52 h 71"/>
                <a:gd name="T4" fmla="*/ 40 w 70"/>
                <a:gd name="T5" fmla="*/ 54 h 71"/>
                <a:gd name="T6" fmla="*/ 65 w 70"/>
                <a:gd name="T7" fmla="*/ 25 h 71"/>
                <a:gd name="T8" fmla="*/ 70 w 70"/>
                <a:gd name="T9" fmla="*/ 30 h 71"/>
                <a:gd name="T10" fmla="*/ 33 w 70"/>
                <a:gd name="T11" fmla="*/ 71 h 71"/>
                <a:gd name="T12" fmla="*/ 28 w 70"/>
                <a:gd name="T13" fmla="*/ 69 h 71"/>
                <a:gd name="T14" fmla="*/ 34 w 70"/>
                <a:gd name="T15" fmla="*/ 14 h 71"/>
                <a:gd name="T16" fmla="*/ 5 w 70"/>
                <a:gd name="T17" fmla="*/ 46 h 71"/>
                <a:gd name="T18" fmla="*/ 0 w 70"/>
                <a:gd name="T19" fmla="*/ 41 h 71"/>
                <a:gd name="T20" fmla="*/ 37 w 70"/>
                <a:gd name="T21" fmla="*/ 0 h 71"/>
                <a:gd name="T22" fmla="*/ 43 w 70"/>
                <a:gd name="T23" fmla="*/ 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1">
                  <a:moveTo>
                    <a:pt x="43" y="2"/>
                  </a:moveTo>
                  <a:cubicBezTo>
                    <a:pt x="41" y="19"/>
                    <a:pt x="39" y="35"/>
                    <a:pt x="37" y="52"/>
                  </a:cubicBezTo>
                  <a:cubicBezTo>
                    <a:pt x="38" y="52"/>
                    <a:pt x="39" y="53"/>
                    <a:pt x="40" y="54"/>
                  </a:cubicBezTo>
                  <a:cubicBezTo>
                    <a:pt x="49" y="44"/>
                    <a:pt x="57" y="35"/>
                    <a:pt x="65" y="25"/>
                  </a:cubicBezTo>
                  <a:cubicBezTo>
                    <a:pt x="67" y="27"/>
                    <a:pt x="69" y="28"/>
                    <a:pt x="70" y="30"/>
                  </a:cubicBezTo>
                  <a:cubicBezTo>
                    <a:pt x="58" y="44"/>
                    <a:pt x="46" y="57"/>
                    <a:pt x="33" y="71"/>
                  </a:cubicBezTo>
                  <a:cubicBezTo>
                    <a:pt x="31" y="70"/>
                    <a:pt x="30" y="69"/>
                    <a:pt x="28" y="69"/>
                  </a:cubicBezTo>
                  <a:cubicBezTo>
                    <a:pt x="30" y="52"/>
                    <a:pt x="32" y="36"/>
                    <a:pt x="34" y="14"/>
                  </a:cubicBezTo>
                  <a:cubicBezTo>
                    <a:pt x="22" y="27"/>
                    <a:pt x="14" y="36"/>
                    <a:pt x="5" y="46"/>
                  </a:cubicBezTo>
                  <a:cubicBezTo>
                    <a:pt x="3" y="44"/>
                    <a:pt x="2" y="43"/>
                    <a:pt x="0" y="41"/>
                  </a:cubicBezTo>
                  <a:cubicBezTo>
                    <a:pt x="12" y="27"/>
                    <a:pt x="25" y="14"/>
                    <a:pt x="37" y="0"/>
                  </a:cubicBezTo>
                  <a:cubicBezTo>
                    <a:pt x="39" y="1"/>
                    <a:pt x="41" y="1"/>
                    <a:pt x="4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3"/>
            <p:cNvSpPr>
              <a:spLocks/>
            </p:cNvSpPr>
            <p:nvPr userDrawn="1"/>
          </p:nvSpPr>
          <p:spPr bwMode="auto">
            <a:xfrm>
              <a:off x="3432" y="2562"/>
              <a:ext cx="120" cy="102"/>
            </a:xfrm>
            <a:custGeom>
              <a:avLst/>
              <a:gdLst>
                <a:gd name="T0" fmla="*/ 24 w 63"/>
                <a:gd name="T1" fmla="*/ 53 h 53"/>
                <a:gd name="T2" fmla="*/ 0 w 63"/>
                <a:gd name="T3" fmla="*/ 8 h 53"/>
                <a:gd name="T4" fmla="*/ 59 w 63"/>
                <a:gd name="T5" fmla="*/ 0 h 53"/>
                <a:gd name="T6" fmla="*/ 63 w 63"/>
                <a:gd name="T7" fmla="*/ 6 h 53"/>
                <a:gd name="T8" fmla="*/ 24 w 63"/>
                <a:gd name="T9" fmla="*/ 53 h 53"/>
              </a:gdLst>
              <a:ahLst/>
              <a:cxnLst>
                <a:cxn ang="0">
                  <a:pos x="T0" y="T1"/>
                </a:cxn>
                <a:cxn ang="0">
                  <a:pos x="T2" y="T3"/>
                </a:cxn>
                <a:cxn ang="0">
                  <a:pos x="T4" y="T5"/>
                </a:cxn>
                <a:cxn ang="0">
                  <a:pos x="T6" y="T7"/>
                </a:cxn>
                <a:cxn ang="0">
                  <a:pos x="T8" y="T9"/>
                </a:cxn>
              </a:cxnLst>
              <a:rect l="0" t="0" r="r" b="b"/>
              <a:pathLst>
                <a:path w="63" h="53">
                  <a:moveTo>
                    <a:pt x="24" y="53"/>
                  </a:moveTo>
                  <a:cubicBezTo>
                    <a:pt x="32" y="23"/>
                    <a:pt x="29" y="16"/>
                    <a:pt x="0" y="8"/>
                  </a:cubicBezTo>
                  <a:cubicBezTo>
                    <a:pt x="20" y="5"/>
                    <a:pt x="40" y="3"/>
                    <a:pt x="59" y="0"/>
                  </a:cubicBezTo>
                  <a:cubicBezTo>
                    <a:pt x="60" y="2"/>
                    <a:pt x="62" y="4"/>
                    <a:pt x="63" y="6"/>
                  </a:cubicBezTo>
                  <a:cubicBezTo>
                    <a:pt x="50" y="22"/>
                    <a:pt x="37" y="38"/>
                    <a:pt x="2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4"/>
            <p:cNvSpPr>
              <a:spLocks/>
            </p:cNvSpPr>
            <p:nvPr userDrawn="1"/>
          </p:nvSpPr>
          <p:spPr bwMode="auto">
            <a:xfrm>
              <a:off x="3346" y="2129"/>
              <a:ext cx="105" cy="98"/>
            </a:xfrm>
            <a:custGeom>
              <a:avLst/>
              <a:gdLst>
                <a:gd name="T0" fmla="*/ 0 w 55"/>
                <a:gd name="T1" fmla="*/ 51 h 51"/>
                <a:gd name="T2" fmla="*/ 0 w 55"/>
                <a:gd name="T3" fmla="*/ 0 h 51"/>
                <a:gd name="T4" fmla="*/ 55 w 55"/>
                <a:gd name="T5" fmla="*/ 21 h 51"/>
                <a:gd name="T6" fmla="*/ 55 w 55"/>
                <a:gd name="T7" fmla="*/ 28 h 51"/>
                <a:gd name="T8" fmla="*/ 0 w 55"/>
                <a:gd name="T9" fmla="*/ 51 h 51"/>
              </a:gdLst>
              <a:ahLst/>
              <a:cxnLst>
                <a:cxn ang="0">
                  <a:pos x="T0" y="T1"/>
                </a:cxn>
                <a:cxn ang="0">
                  <a:pos x="T2" y="T3"/>
                </a:cxn>
                <a:cxn ang="0">
                  <a:pos x="T4" y="T5"/>
                </a:cxn>
                <a:cxn ang="0">
                  <a:pos x="T6" y="T7"/>
                </a:cxn>
                <a:cxn ang="0">
                  <a:pos x="T8" y="T9"/>
                </a:cxn>
              </a:cxnLst>
              <a:rect l="0" t="0" r="r" b="b"/>
              <a:pathLst>
                <a:path w="55" h="51">
                  <a:moveTo>
                    <a:pt x="0" y="51"/>
                  </a:moveTo>
                  <a:cubicBezTo>
                    <a:pt x="21" y="23"/>
                    <a:pt x="21" y="20"/>
                    <a:pt x="0" y="0"/>
                  </a:cubicBezTo>
                  <a:cubicBezTo>
                    <a:pt x="18" y="7"/>
                    <a:pt x="37" y="14"/>
                    <a:pt x="55" y="21"/>
                  </a:cubicBezTo>
                  <a:cubicBezTo>
                    <a:pt x="55" y="23"/>
                    <a:pt x="55" y="25"/>
                    <a:pt x="55" y="28"/>
                  </a:cubicBezTo>
                  <a:cubicBezTo>
                    <a:pt x="37" y="36"/>
                    <a:pt x="19" y="43"/>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5"/>
            <p:cNvSpPr>
              <a:spLocks/>
            </p:cNvSpPr>
            <p:nvPr userDrawn="1"/>
          </p:nvSpPr>
          <p:spPr bwMode="auto">
            <a:xfrm>
              <a:off x="3346" y="2233"/>
              <a:ext cx="113" cy="98"/>
            </a:xfrm>
            <a:custGeom>
              <a:avLst/>
              <a:gdLst>
                <a:gd name="T0" fmla="*/ 18 w 59"/>
                <a:gd name="T1" fmla="*/ 42 h 51"/>
                <a:gd name="T2" fmla="*/ 58 w 59"/>
                <a:gd name="T3" fmla="*/ 39 h 51"/>
                <a:gd name="T4" fmla="*/ 59 w 59"/>
                <a:gd name="T5" fmla="*/ 45 h 51"/>
                <a:gd name="T6" fmla="*/ 5 w 59"/>
                <a:gd name="T7" fmla="*/ 51 h 51"/>
                <a:gd name="T8" fmla="*/ 1 w 59"/>
                <a:gd name="T9" fmla="*/ 46 h 51"/>
                <a:gd name="T10" fmla="*/ 40 w 59"/>
                <a:gd name="T11" fmla="*/ 12 h 51"/>
                <a:gd name="T12" fmla="*/ 0 w 59"/>
                <a:gd name="T13" fmla="*/ 12 h 51"/>
                <a:gd name="T14" fmla="*/ 0 w 59"/>
                <a:gd name="T15" fmla="*/ 7 h 51"/>
                <a:gd name="T16" fmla="*/ 55 w 59"/>
                <a:gd name="T17" fmla="*/ 0 h 51"/>
                <a:gd name="T18" fmla="*/ 58 w 59"/>
                <a:gd name="T19" fmla="*/ 6 h 51"/>
                <a:gd name="T20" fmla="*/ 18 w 59"/>
                <a:gd name="T21"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51">
                  <a:moveTo>
                    <a:pt x="18" y="42"/>
                  </a:moveTo>
                  <a:cubicBezTo>
                    <a:pt x="35" y="40"/>
                    <a:pt x="46" y="40"/>
                    <a:pt x="58" y="39"/>
                  </a:cubicBezTo>
                  <a:cubicBezTo>
                    <a:pt x="58" y="41"/>
                    <a:pt x="58" y="43"/>
                    <a:pt x="59" y="45"/>
                  </a:cubicBezTo>
                  <a:cubicBezTo>
                    <a:pt x="41" y="47"/>
                    <a:pt x="23" y="49"/>
                    <a:pt x="5" y="51"/>
                  </a:cubicBezTo>
                  <a:cubicBezTo>
                    <a:pt x="4" y="49"/>
                    <a:pt x="3" y="47"/>
                    <a:pt x="1" y="46"/>
                  </a:cubicBezTo>
                  <a:cubicBezTo>
                    <a:pt x="14" y="35"/>
                    <a:pt x="26" y="24"/>
                    <a:pt x="40" y="12"/>
                  </a:cubicBezTo>
                  <a:cubicBezTo>
                    <a:pt x="25" y="12"/>
                    <a:pt x="13" y="12"/>
                    <a:pt x="0" y="12"/>
                  </a:cubicBezTo>
                  <a:cubicBezTo>
                    <a:pt x="0" y="10"/>
                    <a:pt x="0" y="8"/>
                    <a:pt x="0" y="7"/>
                  </a:cubicBezTo>
                  <a:cubicBezTo>
                    <a:pt x="18" y="5"/>
                    <a:pt x="37" y="2"/>
                    <a:pt x="55" y="0"/>
                  </a:cubicBezTo>
                  <a:cubicBezTo>
                    <a:pt x="56" y="2"/>
                    <a:pt x="57" y="4"/>
                    <a:pt x="58" y="6"/>
                  </a:cubicBezTo>
                  <a:cubicBezTo>
                    <a:pt x="45" y="17"/>
                    <a:pt x="33" y="28"/>
                    <a:pt x="1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6"/>
            <p:cNvSpPr>
              <a:spLocks/>
            </p:cNvSpPr>
            <p:nvPr userDrawn="1"/>
          </p:nvSpPr>
          <p:spPr bwMode="auto">
            <a:xfrm>
              <a:off x="3361" y="2332"/>
              <a:ext cx="126" cy="123"/>
            </a:xfrm>
            <a:custGeom>
              <a:avLst/>
              <a:gdLst>
                <a:gd name="T0" fmla="*/ 32 w 66"/>
                <a:gd name="T1" fmla="*/ 34 h 64"/>
                <a:gd name="T2" fmla="*/ 39 w 66"/>
                <a:gd name="T3" fmla="*/ 54 h 64"/>
                <a:gd name="T4" fmla="*/ 7 w 66"/>
                <a:gd name="T5" fmla="*/ 47 h 64"/>
                <a:gd name="T6" fmla="*/ 16 w 66"/>
                <a:gd name="T7" fmla="*/ 9 h 64"/>
                <a:gd name="T8" fmla="*/ 55 w 66"/>
                <a:gd name="T9" fmla="*/ 14 h 64"/>
                <a:gd name="T10" fmla="*/ 49 w 66"/>
                <a:gd name="T11" fmla="*/ 49 h 64"/>
                <a:gd name="T12" fmla="*/ 54 w 66"/>
                <a:gd name="T13" fmla="*/ 38 h 64"/>
                <a:gd name="T14" fmla="*/ 46 w 66"/>
                <a:gd name="T15" fmla="*/ 16 h 64"/>
                <a:gd name="T16" fmla="*/ 21 w 66"/>
                <a:gd name="T17" fmla="*/ 16 h 64"/>
                <a:gd name="T18" fmla="*/ 11 w 66"/>
                <a:gd name="T19" fmla="*/ 37 h 64"/>
                <a:gd name="T20" fmla="*/ 24 w 66"/>
                <a:gd name="T21" fmla="*/ 52 h 64"/>
                <a:gd name="T22" fmla="*/ 32 w 66"/>
                <a:gd name="T23"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64">
                  <a:moveTo>
                    <a:pt x="32" y="34"/>
                  </a:moveTo>
                  <a:cubicBezTo>
                    <a:pt x="35" y="42"/>
                    <a:pt x="37" y="48"/>
                    <a:pt x="39" y="54"/>
                  </a:cubicBezTo>
                  <a:cubicBezTo>
                    <a:pt x="24" y="64"/>
                    <a:pt x="13" y="62"/>
                    <a:pt x="7" y="47"/>
                  </a:cubicBezTo>
                  <a:cubicBezTo>
                    <a:pt x="0" y="32"/>
                    <a:pt x="1" y="18"/>
                    <a:pt x="16" y="9"/>
                  </a:cubicBezTo>
                  <a:cubicBezTo>
                    <a:pt x="30" y="1"/>
                    <a:pt x="45" y="0"/>
                    <a:pt x="55" y="14"/>
                  </a:cubicBezTo>
                  <a:cubicBezTo>
                    <a:pt x="64" y="26"/>
                    <a:pt x="66" y="39"/>
                    <a:pt x="49" y="49"/>
                  </a:cubicBezTo>
                  <a:cubicBezTo>
                    <a:pt x="51" y="45"/>
                    <a:pt x="54" y="42"/>
                    <a:pt x="54" y="38"/>
                  </a:cubicBezTo>
                  <a:cubicBezTo>
                    <a:pt x="52" y="31"/>
                    <a:pt x="51" y="19"/>
                    <a:pt x="46" y="16"/>
                  </a:cubicBezTo>
                  <a:cubicBezTo>
                    <a:pt x="40" y="12"/>
                    <a:pt x="28" y="13"/>
                    <a:pt x="21" y="16"/>
                  </a:cubicBezTo>
                  <a:cubicBezTo>
                    <a:pt x="15" y="19"/>
                    <a:pt x="11" y="30"/>
                    <a:pt x="11" y="37"/>
                  </a:cubicBezTo>
                  <a:cubicBezTo>
                    <a:pt x="11" y="42"/>
                    <a:pt x="19" y="47"/>
                    <a:pt x="24" y="52"/>
                  </a:cubicBezTo>
                  <a:cubicBezTo>
                    <a:pt x="26" y="47"/>
                    <a:pt x="28" y="42"/>
                    <a:pt x="3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7"/>
            <p:cNvSpPr>
              <a:spLocks/>
            </p:cNvSpPr>
            <p:nvPr userDrawn="1"/>
          </p:nvSpPr>
          <p:spPr bwMode="auto">
            <a:xfrm>
              <a:off x="4688" y="2934"/>
              <a:ext cx="122" cy="141"/>
            </a:xfrm>
            <a:custGeom>
              <a:avLst/>
              <a:gdLst>
                <a:gd name="T0" fmla="*/ 64 w 64"/>
                <a:gd name="T1" fmla="*/ 49 h 74"/>
                <a:gd name="T2" fmla="*/ 26 w 64"/>
                <a:gd name="T3" fmla="*/ 69 h 74"/>
                <a:gd name="T4" fmla="*/ 0 w 64"/>
                <a:gd name="T5" fmla="*/ 18 h 74"/>
                <a:gd name="T6" fmla="*/ 36 w 64"/>
                <a:gd name="T7" fmla="*/ 0 h 74"/>
                <a:gd name="T8" fmla="*/ 38 w 64"/>
                <a:gd name="T9" fmla="*/ 4 h 74"/>
                <a:gd name="T10" fmla="*/ 11 w 64"/>
                <a:gd name="T11" fmla="*/ 21 h 74"/>
                <a:gd name="T12" fmla="*/ 49 w 64"/>
                <a:gd name="T13" fmla="*/ 27 h 74"/>
                <a:gd name="T14" fmla="*/ 22 w 64"/>
                <a:gd name="T15" fmla="*/ 43 h 74"/>
                <a:gd name="T16" fmla="*/ 64 w 64"/>
                <a:gd name="T17" fmla="*/ 4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64" y="49"/>
                  </a:moveTo>
                  <a:cubicBezTo>
                    <a:pt x="51" y="56"/>
                    <a:pt x="39" y="62"/>
                    <a:pt x="26" y="69"/>
                  </a:cubicBezTo>
                  <a:cubicBezTo>
                    <a:pt x="17" y="52"/>
                    <a:pt x="9" y="36"/>
                    <a:pt x="0" y="18"/>
                  </a:cubicBezTo>
                  <a:cubicBezTo>
                    <a:pt x="12" y="12"/>
                    <a:pt x="24" y="6"/>
                    <a:pt x="36" y="0"/>
                  </a:cubicBezTo>
                  <a:cubicBezTo>
                    <a:pt x="37" y="1"/>
                    <a:pt x="37" y="3"/>
                    <a:pt x="38" y="4"/>
                  </a:cubicBezTo>
                  <a:cubicBezTo>
                    <a:pt x="30" y="10"/>
                    <a:pt x="21" y="15"/>
                    <a:pt x="11" y="21"/>
                  </a:cubicBezTo>
                  <a:cubicBezTo>
                    <a:pt x="20" y="48"/>
                    <a:pt x="35" y="19"/>
                    <a:pt x="49" y="27"/>
                  </a:cubicBezTo>
                  <a:cubicBezTo>
                    <a:pt x="39" y="32"/>
                    <a:pt x="31" y="37"/>
                    <a:pt x="22" y="43"/>
                  </a:cubicBezTo>
                  <a:cubicBezTo>
                    <a:pt x="32" y="74"/>
                    <a:pt x="50" y="39"/>
                    <a:pt x="64"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8"/>
            <p:cNvSpPr>
              <a:spLocks/>
            </p:cNvSpPr>
            <p:nvPr userDrawn="1"/>
          </p:nvSpPr>
          <p:spPr bwMode="auto">
            <a:xfrm>
              <a:off x="3838" y="2926"/>
              <a:ext cx="123" cy="142"/>
            </a:xfrm>
            <a:custGeom>
              <a:avLst/>
              <a:gdLst>
                <a:gd name="T0" fmla="*/ 27 w 64"/>
                <a:gd name="T1" fmla="*/ 3 h 74"/>
                <a:gd name="T2" fmla="*/ 64 w 64"/>
                <a:gd name="T3" fmla="*/ 24 h 74"/>
                <a:gd name="T4" fmla="*/ 23 w 64"/>
                <a:gd name="T5" fmla="*/ 27 h 74"/>
                <a:gd name="T6" fmla="*/ 48 w 64"/>
                <a:gd name="T7" fmla="*/ 45 h 74"/>
                <a:gd name="T8" fmla="*/ 46 w 64"/>
                <a:gd name="T9" fmla="*/ 48 h 74"/>
                <a:gd name="T10" fmla="*/ 19 w 64"/>
                <a:gd name="T11" fmla="*/ 35 h 74"/>
                <a:gd name="T12" fmla="*/ 10 w 64"/>
                <a:gd name="T13" fmla="*/ 51 h 74"/>
                <a:gd name="T14" fmla="*/ 39 w 64"/>
                <a:gd name="T15" fmla="*/ 69 h 74"/>
                <a:gd name="T16" fmla="*/ 37 w 64"/>
                <a:gd name="T17" fmla="*/ 74 h 74"/>
                <a:gd name="T18" fmla="*/ 0 w 64"/>
                <a:gd name="T19" fmla="*/ 54 h 74"/>
                <a:gd name="T20" fmla="*/ 27 w 64"/>
                <a:gd name="T21" fmla="*/ 4 h 74"/>
                <a:gd name="T22" fmla="*/ 27 w 64"/>
                <a:gd name="T23"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4">
                  <a:moveTo>
                    <a:pt x="27" y="3"/>
                  </a:moveTo>
                  <a:cubicBezTo>
                    <a:pt x="39" y="10"/>
                    <a:pt x="50" y="17"/>
                    <a:pt x="64" y="24"/>
                  </a:cubicBezTo>
                  <a:cubicBezTo>
                    <a:pt x="49" y="33"/>
                    <a:pt x="35" y="0"/>
                    <a:pt x="23" y="27"/>
                  </a:cubicBezTo>
                  <a:cubicBezTo>
                    <a:pt x="32" y="33"/>
                    <a:pt x="40" y="39"/>
                    <a:pt x="48" y="45"/>
                  </a:cubicBezTo>
                  <a:cubicBezTo>
                    <a:pt x="47" y="46"/>
                    <a:pt x="47" y="47"/>
                    <a:pt x="46" y="48"/>
                  </a:cubicBezTo>
                  <a:cubicBezTo>
                    <a:pt x="37" y="44"/>
                    <a:pt x="29" y="40"/>
                    <a:pt x="19" y="35"/>
                  </a:cubicBezTo>
                  <a:cubicBezTo>
                    <a:pt x="16" y="41"/>
                    <a:pt x="13" y="45"/>
                    <a:pt x="10" y="51"/>
                  </a:cubicBezTo>
                  <a:cubicBezTo>
                    <a:pt x="21" y="58"/>
                    <a:pt x="30" y="63"/>
                    <a:pt x="39" y="69"/>
                  </a:cubicBezTo>
                  <a:cubicBezTo>
                    <a:pt x="38" y="71"/>
                    <a:pt x="38" y="72"/>
                    <a:pt x="37" y="74"/>
                  </a:cubicBezTo>
                  <a:cubicBezTo>
                    <a:pt x="25" y="67"/>
                    <a:pt x="13" y="61"/>
                    <a:pt x="0" y="54"/>
                  </a:cubicBezTo>
                  <a:cubicBezTo>
                    <a:pt x="9" y="36"/>
                    <a:pt x="18" y="20"/>
                    <a:pt x="27" y="4"/>
                  </a:cubicBezTo>
                  <a:lnTo>
                    <a:pt x="2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9"/>
            <p:cNvSpPr>
              <a:spLocks noEditPoints="1"/>
            </p:cNvSpPr>
            <p:nvPr userDrawn="1"/>
          </p:nvSpPr>
          <p:spPr bwMode="auto">
            <a:xfrm>
              <a:off x="5190" y="2210"/>
              <a:ext cx="112" cy="109"/>
            </a:xfrm>
            <a:custGeom>
              <a:avLst/>
              <a:gdLst>
                <a:gd name="T0" fmla="*/ 30 w 59"/>
                <a:gd name="T1" fmla="*/ 56 h 57"/>
                <a:gd name="T2" fmla="*/ 0 w 59"/>
                <a:gd name="T3" fmla="*/ 28 h 57"/>
                <a:gd name="T4" fmla="*/ 29 w 59"/>
                <a:gd name="T5" fmla="*/ 1 h 57"/>
                <a:gd name="T6" fmla="*/ 59 w 59"/>
                <a:gd name="T7" fmla="*/ 29 h 57"/>
                <a:gd name="T8" fmla="*/ 30 w 59"/>
                <a:gd name="T9" fmla="*/ 56 h 57"/>
                <a:gd name="T10" fmla="*/ 30 w 59"/>
                <a:gd name="T11" fmla="*/ 57 h 57"/>
                <a:gd name="T12" fmla="*/ 51 w 59"/>
                <a:gd name="T13" fmla="*/ 28 h 57"/>
                <a:gd name="T14" fmla="*/ 29 w 59"/>
                <a:gd name="T15" fmla="*/ 9 h 57"/>
                <a:gd name="T16" fmla="*/ 7 w 59"/>
                <a:gd name="T17" fmla="*/ 28 h 57"/>
                <a:gd name="T18" fmla="*/ 30 w 59"/>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7">
                  <a:moveTo>
                    <a:pt x="30" y="56"/>
                  </a:moveTo>
                  <a:cubicBezTo>
                    <a:pt x="12" y="55"/>
                    <a:pt x="0" y="44"/>
                    <a:pt x="0" y="28"/>
                  </a:cubicBezTo>
                  <a:cubicBezTo>
                    <a:pt x="0" y="12"/>
                    <a:pt x="12" y="0"/>
                    <a:pt x="29" y="1"/>
                  </a:cubicBezTo>
                  <a:cubicBezTo>
                    <a:pt x="46" y="1"/>
                    <a:pt x="59" y="14"/>
                    <a:pt x="59" y="29"/>
                  </a:cubicBezTo>
                  <a:cubicBezTo>
                    <a:pt x="58" y="44"/>
                    <a:pt x="46" y="56"/>
                    <a:pt x="30" y="56"/>
                  </a:cubicBezTo>
                  <a:close/>
                  <a:moveTo>
                    <a:pt x="30" y="57"/>
                  </a:moveTo>
                  <a:cubicBezTo>
                    <a:pt x="40" y="44"/>
                    <a:pt x="50" y="36"/>
                    <a:pt x="51" y="28"/>
                  </a:cubicBezTo>
                  <a:cubicBezTo>
                    <a:pt x="53" y="15"/>
                    <a:pt x="41" y="9"/>
                    <a:pt x="29" y="9"/>
                  </a:cubicBezTo>
                  <a:cubicBezTo>
                    <a:pt x="16" y="8"/>
                    <a:pt x="5" y="15"/>
                    <a:pt x="7" y="28"/>
                  </a:cubicBezTo>
                  <a:cubicBezTo>
                    <a:pt x="9" y="37"/>
                    <a:pt x="19" y="44"/>
                    <a:pt x="3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30"/>
            <p:cNvSpPr>
              <a:spLocks/>
            </p:cNvSpPr>
            <p:nvPr userDrawn="1"/>
          </p:nvSpPr>
          <p:spPr bwMode="auto">
            <a:xfrm>
              <a:off x="4835" y="2834"/>
              <a:ext cx="129" cy="134"/>
            </a:xfrm>
            <a:custGeom>
              <a:avLst/>
              <a:gdLst>
                <a:gd name="T0" fmla="*/ 35 w 68"/>
                <a:gd name="T1" fmla="*/ 5 h 70"/>
                <a:gd name="T2" fmla="*/ 9 w 68"/>
                <a:gd name="T3" fmla="*/ 25 h 70"/>
                <a:gd name="T4" fmla="*/ 22 w 68"/>
                <a:gd name="T5" fmla="*/ 39 h 70"/>
                <a:gd name="T6" fmla="*/ 45 w 68"/>
                <a:gd name="T7" fmla="*/ 20 h 70"/>
                <a:gd name="T8" fmla="*/ 48 w 68"/>
                <a:gd name="T9" fmla="*/ 23 h 70"/>
                <a:gd name="T10" fmla="*/ 25 w 68"/>
                <a:gd name="T11" fmla="*/ 42 h 70"/>
                <a:gd name="T12" fmla="*/ 38 w 68"/>
                <a:gd name="T13" fmla="*/ 59 h 70"/>
                <a:gd name="T14" fmla="*/ 65 w 68"/>
                <a:gd name="T15" fmla="*/ 38 h 70"/>
                <a:gd name="T16" fmla="*/ 68 w 68"/>
                <a:gd name="T17" fmla="*/ 41 h 70"/>
                <a:gd name="T18" fmla="*/ 38 w 68"/>
                <a:gd name="T19" fmla="*/ 70 h 70"/>
                <a:gd name="T20" fmla="*/ 0 w 68"/>
                <a:gd name="T21" fmla="*/ 27 h 70"/>
                <a:gd name="T22" fmla="*/ 30 w 68"/>
                <a:gd name="T23" fmla="*/ 0 h 70"/>
                <a:gd name="T24" fmla="*/ 35 w 68"/>
                <a:gd name="T25"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70">
                  <a:moveTo>
                    <a:pt x="35" y="5"/>
                  </a:moveTo>
                  <a:cubicBezTo>
                    <a:pt x="26" y="12"/>
                    <a:pt x="18" y="18"/>
                    <a:pt x="9" y="25"/>
                  </a:cubicBezTo>
                  <a:cubicBezTo>
                    <a:pt x="15" y="31"/>
                    <a:pt x="18" y="35"/>
                    <a:pt x="22" y="39"/>
                  </a:cubicBezTo>
                  <a:cubicBezTo>
                    <a:pt x="30" y="32"/>
                    <a:pt x="38" y="26"/>
                    <a:pt x="45" y="20"/>
                  </a:cubicBezTo>
                  <a:cubicBezTo>
                    <a:pt x="46" y="21"/>
                    <a:pt x="47" y="22"/>
                    <a:pt x="48" y="23"/>
                  </a:cubicBezTo>
                  <a:cubicBezTo>
                    <a:pt x="40" y="29"/>
                    <a:pt x="33" y="35"/>
                    <a:pt x="25" y="42"/>
                  </a:cubicBezTo>
                  <a:cubicBezTo>
                    <a:pt x="30" y="49"/>
                    <a:pt x="34" y="54"/>
                    <a:pt x="38" y="59"/>
                  </a:cubicBezTo>
                  <a:cubicBezTo>
                    <a:pt x="48" y="51"/>
                    <a:pt x="56" y="45"/>
                    <a:pt x="65" y="38"/>
                  </a:cubicBezTo>
                  <a:cubicBezTo>
                    <a:pt x="66" y="39"/>
                    <a:pt x="67" y="40"/>
                    <a:pt x="68" y="41"/>
                  </a:cubicBezTo>
                  <a:cubicBezTo>
                    <a:pt x="59" y="51"/>
                    <a:pt x="49" y="60"/>
                    <a:pt x="38" y="70"/>
                  </a:cubicBezTo>
                  <a:cubicBezTo>
                    <a:pt x="25" y="55"/>
                    <a:pt x="13" y="42"/>
                    <a:pt x="0" y="27"/>
                  </a:cubicBezTo>
                  <a:cubicBezTo>
                    <a:pt x="11" y="17"/>
                    <a:pt x="20" y="9"/>
                    <a:pt x="30" y="0"/>
                  </a:cubicBezTo>
                  <a:cubicBezTo>
                    <a:pt x="31" y="2"/>
                    <a:pt x="33" y="4"/>
                    <a:pt x="3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1"/>
            <p:cNvSpPr>
              <a:spLocks/>
            </p:cNvSpPr>
            <p:nvPr userDrawn="1"/>
          </p:nvSpPr>
          <p:spPr bwMode="auto">
            <a:xfrm>
              <a:off x="3359" y="1919"/>
              <a:ext cx="113" cy="88"/>
            </a:xfrm>
            <a:custGeom>
              <a:avLst/>
              <a:gdLst>
                <a:gd name="T0" fmla="*/ 40 w 59"/>
                <a:gd name="T1" fmla="*/ 44 h 46"/>
                <a:gd name="T2" fmla="*/ 48 w 59"/>
                <a:gd name="T3" fmla="*/ 36 h 46"/>
                <a:gd name="T4" fmla="*/ 48 w 59"/>
                <a:gd name="T5" fmla="*/ 17 h 46"/>
                <a:gd name="T6" fmla="*/ 34 w 59"/>
                <a:gd name="T7" fmla="*/ 26 h 46"/>
                <a:gd name="T8" fmla="*/ 12 w 59"/>
                <a:gd name="T9" fmla="*/ 45 h 46"/>
                <a:gd name="T10" fmla="*/ 0 w 59"/>
                <a:gd name="T11" fmla="*/ 24 h 46"/>
                <a:gd name="T12" fmla="*/ 23 w 59"/>
                <a:gd name="T13" fmla="*/ 0 h 46"/>
                <a:gd name="T14" fmla="*/ 7 w 59"/>
                <a:gd name="T15" fmla="*/ 23 h 46"/>
                <a:gd name="T16" fmla="*/ 12 w 59"/>
                <a:gd name="T17" fmla="*/ 36 h 46"/>
                <a:gd name="T18" fmla="*/ 24 w 59"/>
                <a:gd name="T19" fmla="*/ 29 h 46"/>
                <a:gd name="T20" fmla="*/ 28 w 59"/>
                <a:gd name="T21" fmla="*/ 23 h 46"/>
                <a:gd name="T22" fmla="*/ 48 w 59"/>
                <a:gd name="T23" fmla="*/ 8 h 46"/>
                <a:gd name="T24" fmla="*/ 58 w 59"/>
                <a:gd name="T25" fmla="*/ 25 h 46"/>
                <a:gd name="T26" fmla="*/ 40 w 59"/>
                <a:gd name="T2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6">
                  <a:moveTo>
                    <a:pt x="40" y="44"/>
                  </a:moveTo>
                  <a:cubicBezTo>
                    <a:pt x="42" y="42"/>
                    <a:pt x="47" y="39"/>
                    <a:pt x="48" y="36"/>
                  </a:cubicBezTo>
                  <a:cubicBezTo>
                    <a:pt x="49" y="30"/>
                    <a:pt x="48" y="23"/>
                    <a:pt x="48" y="17"/>
                  </a:cubicBezTo>
                  <a:cubicBezTo>
                    <a:pt x="44" y="20"/>
                    <a:pt x="39" y="23"/>
                    <a:pt x="34" y="26"/>
                  </a:cubicBezTo>
                  <a:cubicBezTo>
                    <a:pt x="27" y="32"/>
                    <a:pt x="20" y="38"/>
                    <a:pt x="12" y="45"/>
                  </a:cubicBezTo>
                  <a:cubicBezTo>
                    <a:pt x="8" y="38"/>
                    <a:pt x="1" y="31"/>
                    <a:pt x="0" y="24"/>
                  </a:cubicBezTo>
                  <a:cubicBezTo>
                    <a:pt x="0" y="12"/>
                    <a:pt x="6" y="2"/>
                    <a:pt x="23" y="0"/>
                  </a:cubicBezTo>
                  <a:cubicBezTo>
                    <a:pt x="17" y="9"/>
                    <a:pt x="11" y="15"/>
                    <a:pt x="7" y="23"/>
                  </a:cubicBezTo>
                  <a:cubicBezTo>
                    <a:pt x="6" y="26"/>
                    <a:pt x="10" y="32"/>
                    <a:pt x="12" y="36"/>
                  </a:cubicBezTo>
                  <a:cubicBezTo>
                    <a:pt x="16" y="34"/>
                    <a:pt x="20" y="32"/>
                    <a:pt x="24" y="29"/>
                  </a:cubicBezTo>
                  <a:cubicBezTo>
                    <a:pt x="26" y="28"/>
                    <a:pt x="26" y="24"/>
                    <a:pt x="28" y="23"/>
                  </a:cubicBezTo>
                  <a:cubicBezTo>
                    <a:pt x="34" y="17"/>
                    <a:pt x="41" y="13"/>
                    <a:pt x="48" y="8"/>
                  </a:cubicBezTo>
                  <a:cubicBezTo>
                    <a:pt x="52" y="14"/>
                    <a:pt x="58" y="19"/>
                    <a:pt x="58" y="25"/>
                  </a:cubicBezTo>
                  <a:cubicBezTo>
                    <a:pt x="59" y="36"/>
                    <a:pt x="55" y="46"/>
                    <a:pt x="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2"/>
            <p:cNvSpPr>
              <a:spLocks noEditPoints="1"/>
            </p:cNvSpPr>
            <p:nvPr userDrawn="1"/>
          </p:nvSpPr>
          <p:spPr bwMode="auto">
            <a:xfrm>
              <a:off x="4440" y="3031"/>
              <a:ext cx="108" cy="115"/>
            </a:xfrm>
            <a:custGeom>
              <a:avLst/>
              <a:gdLst>
                <a:gd name="T0" fmla="*/ 29 w 57"/>
                <a:gd name="T1" fmla="*/ 59 h 60"/>
                <a:gd name="T2" fmla="*/ 1 w 57"/>
                <a:gd name="T3" fmla="*/ 30 h 60"/>
                <a:gd name="T4" fmla="*/ 28 w 57"/>
                <a:gd name="T5" fmla="*/ 0 h 60"/>
                <a:gd name="T6" fmla="*/ 55 w 57"/>
                <a:gd name="T7" fmla="*/ 31 h 60"/>
                <a:gd name="T8" fmla="*/ 29 w 57"/>
                <a:gd name="T9" fmla="*/ 59 h 60"/>
                <a:gd name="T10" fmla="*/ 57 w 57"/>
                <a:gd name="T11" fmla="*/ 34 h 60"/>
                <a:gd name="T12" fmla="*/ 28 w 57"/>
                <a:gd name="T13" fmla="*/ 8 h 60"/>
                <a:gd name="T14" fmla="*/ 8 w 57"/>
                <a:gd name="T15" fmla="*/ 27 h 60"/>
                <a:gd name="T16" fmla="*/ 27 w 57"/>
                <a:gd name="T17" fmla="*/ 52 h 60"/>
                <a:gd name="T18" fmla="*/ 57 w 57"/>
                <a:gd name="T1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60">
                  <a:moveTo>
                    <a:pt x="29" y="59"/>
                  </a:moveTo>
                  <a:cubicBezTo>
                    <a:pt x="13" y="60"/>
                    <a:pt x="2" y="48"/>
                    <a:pt x="1" y="30"/>
                  </a:cubicBezTo>
                  <a:cubicBezTo>
                    <a:pt x="0" y="13"/>
                    <a:pt x="12" y="0"/>
                    <a:pt x="28" y="0"/>
                  </a:cubicBezTo>
                  <a:cubicBezTo>
                    <a:pt x="43" y="1"/>
                    <a:pt x="55" y="14"/>
                    <a:pt x="55" y="31"/>
                  </a:cubicBezTo>
                  <a:cubicBezTo>
                    <a:pt x="56" y="47"/>
                    <a:pt x="44" y="59"/>
                    <a:pt x="29" y="59"/>
                  </a:cubicBezTo>
                  <a:close/>
                  <a:moveTo>
                    <a:pt x="57" y="34"/>
                  </a:moveTo>
                  <a:cubicBezTo>
                    <a:pt x="44" y="22"/>
                    <a:pt x="37" y="11"/>
                    <a:pt x="28" y="8"/>
                  </a:cubicBezTo>
                  <a:cubicBezTo>
                    <a:pt x="17" y="5"/>
                    <a:pt x="8" y="14"/>
                    <a:pt x="8" y="27"/>
                  </a:cubicBezTo>
                  <a:cubicBezTo>
                    <a:pt x="8" y="40"/>
                    <a:pt x="13" y="52"/>
                    <a:pt x="27" y="52"/>
                  </a:cubicBezTo>
                  <a:cubicBezTo>
                    <a:pt x="35" y="52"/>
                    <a:pt x="43" y="43"/>
                    <a:pt x="5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3"/>
            <p:cNvSpPr>
              <a:spLocks noEditPoints="1"/>
            </p:cNvSpPr>
            <p:nvPr userDrawn="1"/>
          </p:nvSpPr>
          <p:spPr bwMode="auto">
            <a:xfrm>
              <a:off x="5163" y="1861"/>
              <a:ext cx="116" cy="111"/>
            </a:xfrm>
            <a:custGeom>
              <a:avLst/>
              <a:gdLst>
                <a:gd name="T0" fmla="*/ 0 w 61"/>
                <a:gd name="T1" fmla="*/ 58 h 58"/>
                <a:gd name="T2" fmla="*/ 6 w 61"/>
                <a:gd name="T3" fmla="*/ 16 h 58"/>
                <a:gd name="T4" fmla="*/ 30 w 61"/>
                <a:gd name="T5" fmla="*/ 21 h 58"/>
                <a:gd name="T6" fmla="*/ 53 w 61"/>
                <a:gd name="T7" fmla="*/ 0 h 58"/>
                <a:gd name="T8" fmla="*/ 37 w 61"/>
                <a:gd name="T9" fmla="*/ 44 h 58"/>
                <a:gd name="T10" fmla="*/ 60 w 61"/>
                <a:gd name="T11" fmla="*/ 42 h 58"/>
                <a:gd name="T12" fmla="*/ 61 w 61"/>
                <a:gd name="T13" fmla="*/ 47 h 58"/>
                <a:gd name="T14" fmla="*/ 0 w 61"/>
                <a:gd name="T15" fmla="*/ 58 h 58"/>
                <a:gd name="T16" fmla="*/ 34 w 61"/>
                <a:gd name="T17" fmla="*/ 42 h 58"/>
                <a:gd name="T18" fmla="*/ 12 w 61"/>
                <a:gd name="T19" fmla="*/ 20 h 58"/>
                <a:gd name="T20" fmla="*/ 7 w 61"/>
                <a:gd name="T21" fmla="*/ 40 h 58"/>
                <a:gd name="T22" fmla="*/ 34 w 61"/>
                <a:gd name="T23"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58">
                  <a:moveTo>
                    <a:pt x="0" y="58"/>
                  </a:moveTo>
                  <a:cubicBezTo>
                    <a:pt x="2" y="42"/>
                    <a:pt x="2" y="28"/>
                    <a:pt x="6" y="16"/>
                  </a:cubicBezTo>
                  <a:cubicBezTo>
                    <a:pt x="6" y="14"/>
                    <a:pt x="21" y="16"/>
                    <a:pt x="30" y="21"/>
                  </a:cubicBezTo>
                  <a:cubicBezTo>
                    <a:pt x="37" y="15"/>
                    <a:pt x="44" y="9"/>
                    <a:pt x="53" y="0"/>
                  </a:cubicBezTo>
                  <a:cubicBezTo>
                    <a:pt x="53" y="19"/>
                    <a:pt x="24" y="22"/>
                    <a:pt x="37" y="44"/>
                  </a:cubicBezTo>
                  <a:cubicBezTo>
                    <a:pt x="44" y="43"/>
                    <a:pt x="52" y="43"/>
                    <a:pt x="60" y="42"/>
                  </a:cubicBezTo>
                  <a:cubicBezTo>
                    <a:pt x="60" y="44"/>
                    <a:pt x="61" y="45"/>
                    <a:pt x="61" y="47"/>
                  </a:cubicBezTo>
                  <a:cubicBezTo>
                    <a:pt x="43" y="50"/>
                    <a:pt x="24" y="54"/>
                    <a:pt x="0" y="58"/>
                  </a:cubicBezTo>
                  <a:close/>
                  <a:moveTo>
                    <a:pt x="34" y="42"/>
                  </a:moveTo>
                  <a:cubicBezTo>
                    <a:pt x="25" y="33"/>
                    <a:pt x="19" y="27"/>
                    <a:pt x="12" y="20"/>
                  </a:cubicBezTo>
                  <a:cubicBezTo>
                    <a:pt x="10" y="27"/>
                    <a:pt x="6" y="33"/>
                    <a:pt x="7" y="40"/>
                  </a:cubicBezTo>
                  <a:cubicBezTo>
                    <a:pt x="9" y="54"/>
                    <a:pt x="18" y="49"/>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4"/>
            <p:cNvSpPr>
              <a:spLocks/>
            </p:cNvSpPr>
            <p:nvPr userDrawn="1"/>
          </p:nvSpPr>
          <p:spPr bwMode="auto">
            <a:xfrm>
              <a:off x="4043" y="3012"/>
              <a:ext cx="91" cy="119"/>
            </a:xfrm>
            <a:custGeom>
              <a:avLst/>
              <a:gdLst>
                <a:gd name="T0" fmla="*/ 4 w 48"/>
                <a:gd name="T1" fmla="*/ 39 h 62"/>
                <a:gd name="T2" fmla="*/ 11 w 48"/>
                <a:gd name="T3" fmla="*/ 50 h 62"/>
                <a:gd name="T4" fmla="*/ 29 w 48"/>
                <a:gd name="T5" fmla="*/ 55 h 62"/>
                <a:gd name="T6" fmla="*/ 35 w 48"/>
                <a:gd name="T7" fmla="*/ 48 h 62"/>
                <a:gd name="T8" fmla="*/ 24 w 48"/>
                <a:gd name="T9" fmla="*/ 36 h 62"/>
                <a:gd name="T10" fmla="*/ 19 w 48"/>
                <a:gd name="T11" fmla="*/ 33 h 62"/>
                <a:gd name="T12" fmla="*/ 9 w 48"/>
                <a:gd name="T13" fmla="*/ 12 h 62"/>
                <a:gd name="T14" fmla="*/ 33 w 48"/>
                <a:gd name="T15" fmla="*/ 5 h 62"/>
                <a:gd name="T16" fmla="*/ 48 w 48"/>
                <a:gd name="T17" fmla="*/ 22 h 62"/>
                <a:gd name="T18" fmla="*/ 13 w 48"/>
                <a:gd name="T19" fmla="*/ 17 h 62"/>
                <a:gd name="T20" fmla="*/ 28 w 48"/>
                <a:gd name="T21" fmla="*/ 29 h 62"/>
                <a:gd name="T22" fmla="*/ 42 w 48"/>
                <a:gd name="T23" fmla="*/ 50 h 62"/>
                <a:gd name="T24" fmla="*/ 29 w 48"/>
                <a:gd name="T25" fmla="*/ 62 h 62"/>
                <a:gd name="T26" fmla="*/ 3 w 48"/>
                <a:gd name="T27" fmla="*/ 52 h 62"/>
                <a:gd name="T28" fmla="*/ 0 w 48"/>
                <a:gd name="T29" fmla="*/ 40 h 62"/>
                <a:gd name="T30" fmla="*/ 4 w 48"/>
                <a:gd name="T3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62">
                  <a:moveTo>
                    <a:pt x="4" y="39"/>
                  </a:moveTo>
                  <a:cubicBezTo>
                    <a:pt x="6" y="43"/>
                    <a:pt x="8" y="48"/>
                    <a:pt x="11" y="50"/>
                  </a:cubicBezTo>
                  <a:cubicBezTo>
                    <a:pt x="16" y="53"/>
                    <a:pt x="23" y="54"/>
                    <a:pt x="29" y="55"/>
                  </a:cubicBezTo>
                  <a:cubicBezTo>
                    <a:pt x="31" y="55"/>
                    <a:pt x="36" y="49"/>
                    <a:pt x="35" y="48"/>
                  </a:cubicBezTo>
                  <a:cubicBezTo>
                    <a:pt x="32" y="44"/>
                    <a:pt x="28" y="40"/>
                    <a:pt x="24" y="36"/>
                  </a:cubicBezTo>
                  <a:cubicBezTo>
                    <a:pt x="23" y="34"/>
                    <a:pt x="20" y="34"/>
                    <a:pt x="19" y="33"/>
                  </a:cubicBezTo>
                  <a:cubicBezTo>
                    <a:pt x="16" y="26"/>
                    <a:pt x="12" y="19"/>
                    <a:pt x="9" y="12"/>
                  </a:cubicBezTo>
                  <a:cubicBezTo>
                    <a:pt x="17" y="10"/>
                    <a:pt x="25" y="4"/>
                    <a:pt x="33" y="5"/>
                  </a:cubicBezTo>
                  <a:cubicBezTo>
                    <a:pt x="39" y="6"/>
                    <a:pt x="44" y="15"/>
                    <a:pt x="48" y="22"/>
                  </a:cubicBezTo>
                  <a:cubicBezTo>
                    <a:pt x="36" y="18"/>
                    <a:pt x="30" y="0"/>
                    <a:pt x="13" y="17"/>
                  </a:cubicBezTo>
                  <a:cubicBezTo>
                    <a:pt x="19" y="22"/>
                    <a:pt x="24" y="25"/>
                    <a:pt x="28" y="29"/>
                  </a:cubicBezTo>
                  <a:cubicBezTo>
                    <a:pt x="34" y="35"/>
                    <a:pt x="40" y="42"/>
                    <a:pt x="42" y="50"/>
                  </a:cubicBezTo>
                  <a:cubicBezTo>
                    <a:pt x="43" y="52"/>
                    <a:pt x="34" y="62"/>
                    <a:pt x="29" y="62"/>
                  </a:cubicBezTo>
                  <a:cubicBezTo>
                    <a:pt x="20" y="61"/>
                    <a:pt x="11" y="56"/>
                    <a:pt x="3" y="52"/>
                  </a:cubicBezTo>
                  <a:cubicBezTo>
                    <a:pt x="0" y="50"/>
                    <a:pt x="1" y="44"/>
                    <a:pt x="0" y="40"/>
                  </a:cubicBezTo>
                  <a:cubicBezTo>
                    <a:pt x="1" y="40"/>
                    <a:pt x="2" y="39"/>
                    <a:pt x="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5"/>
            <p:cNvSpPr>
              <a:spLocks/>
            </p:cNvSpPr>
            <p:nvPr userDrawn="1"/>
          </p:nvSpPr>
          <p:spPr bwMode="auto">
            <a:xfrm>
              <a:off x="3344" y="2024"/>
              <a:ext cx="111" cy="96"/>
            </a:xfrm>
            <a:custGeom>
              <a:avLst/>
              <a:gdLst>
                <a:gd name="T0" fmla="*/ 28 w 58"/>
                <a:gd name="T1" fmla="*/ 11 h 50"/>
                <a:gd name="T2" fmla="*/ 4 w 58"/>
                <a:gd name="T3" fmla="*/ 6 h 50"/>
                <a:gd name="T4" fmla="*/ 5 w 58"/>
                <a:gd name="T5" fmla="*/ 0 h 50"/>
                <a:gd name="T6" fmla="*/ 58 w 58"/>
                <a:gd name="T7" fmla="*/ 5 h 50"/>
                <a:gd name="T8" fmla="*/ 57 w 58"/>
                <a:gd name="T9" fmla="*/ 10 h 50"/>
                <a:gd name="T10" fmla="*/ 36 w 58"/>
                <a:gd name="T11" fmla="*/ 13 h 50"/>
                <a:gd name="T12" fmla="*/ 32 w 58"/>
                <a:gd name="T13" fmla="*/ 38 h 50"/>
                <a:gd name="T14" fmla="*/ 54 w 58"/>
                <a:gd name="T15" fmla="*/ 45 h 50"/>
                <a:gd name="T16" fmla="*/ 53 w 58"/>
                <a:gd name="T17" fmla="*/ 50 h 50"/>
                <a:gd name="T18" fmla="*/ 0 w 58"/>
                <a:gd name="T19" fmla="*/ 44 h 50"/>
                <a:gd name="T20" fmla="*/ 0 w 58"/>
                <a:gd name="T21" fmla="*/ 40 h 50"/>
                <a:gd name="T22" fmla="*/ 26 w 58"/>
                <a:gd name="T23" fmla="*/ 40 h 50"/>
                <a:gd name="T24" fmla="*/ 28 w 58"/>
                <a:gd name="T25"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0">
                  <a:moveTo>
                    <a:pt x="28" y="11"/>
                  </a:moveTo>
                  <a:cubicBezTo>
                    <a:pt x="19" y="9"/>
                    <a:pt x="12" y="7"/>
                    <a:pt x="4" y="6"/>
                  </a:cubicBezTo>
                  <a:cubicBezTo>
                    <a:pt x="4" y="4"/>
                    <a:pt x="5" y="2"/>
                    <a:pt x="5" y="0"/>
                  </a:cubicBezTo>
                  <a:cubicBezTo>
                    <a:pt x="22" y="2"/>
                    <a:pt x="40" y="4"/>
                    <a:pt x="58" y="5"/>
                  </a:cubicBezTo>
                  <a:cubicBezTo>
                    <a:pt x="57" y="7"/>
                    <a:pt x="57" y="9"/>
                    <a:pt x="57" y="10"/>
                  </a:cubicBezTo>
                  <a:cubicBezTo>
                    <a:pt x="51" y="11"/>
                    <a:pt x="44" y="12"/>
                    <a:pt x="36" y="13"/>
                  </a:cubicBezTo>
                  <a:cubicBezTo>
                    <a:pt x="35" y="21"/>
                    <a:pt x="34" y="29"/>
                    <a:pt x="32" y="38"/>
                  </a:cubicBezTo>
                  <a:cubicBezTo>
                    <a:pt x="40" y="41"/>
                    <a:pt x="47" y="43"/>
                    <a:pt x="54" y="45"/>
                  </a:cubicBezTo>
                  <a:cubicBezTo>
                    <a:pt x="54" y="47"/>
                    <a:pt x="53" y="48"/>
                    <a:pt x="53" y="50"/>
                  </a:cubicBezTo>
                  <a:cubicBezTo>
                    <a:pt x="36" y="48"/>
                    <a:pt x="18" y="46"/>
                    <a:pt x="0" y="44"/>
                  </a:cubicBezTo>
                  <a:cubicBezTo>
                    <a:pt x="0" y="43"/>
                    <a:pt x="0" y="41"/>
                    <a:pt x="0" y="40"/>
                  </a:cubicBezTo>
                  <a:cubicBezTo>
                    <a:pt x="8" y="40"/>
                    <a:pt x="16" y="40"/>
                    <a:pt x="26" y="40"/>
                  </a:cubicBezTo>
                  <a:cubicBezTo>
                    <a:pt x="27" y="29"/>
                    <a:pt x="27" y="21"/>
                    <a:pt x="2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6"/>
            <p:cNvSpPr>
              <a:spLocks/>
            </p:cNvSpPr>
            <p:nvPr userDrawn="1"/>
          </p:nvSpPr>
          <p:spPr bwMode="auto">
            <a:xfrm>
              <a:off x="3394" y="2444"/>
              <a:ext cx="126" cy="116"/>
            </a:xfrm>
            <a:custGeom>
              <a:avLst/>
              <a:gdLst>
                <a:gd name="T0" fmla="*/ 13 w 66"/>
                <a:gd name="T1" fmla="*/ 55 h 61"/>
                <a:gd name="T2" fmla="*/ 36 w 66"/>
                <a:gd name="T3" fmla="*/ 44 h 61"/>
                <a:gd name="T4" fmla="*/ 27 w 66"/>
                <a:gd name="T5" fmla="*/ 18 h 61"/>
                <a:gd name="T6" fmla="*/ 2 w 66"/>
                <a:gd name="T7" fmla="*/ 24 h 61"/>
                <a:gd name="T8" fmla="*/ 0 w 66"/>
                <a:gd name="T9" fmla="*/ 19 h 61"/>
                <a:gd name="T10" fmla="*/ 50 w 66"/>
                <a:gd name="T11" fmla="*/ 0 h 61"/>
                <a:gd name="T12" fmla="*/ 53 w 66"/>
                <a:gd name="T13" fmla="*/ 5 h 61"/>
                <a:gd name="T14" fmla="*/ 33 w 66"/>
                <a:gd name="T15" fmla="*/ 16 h 61"/>
                <a:gd name="T16" fmla="*/ 42 w 66"/>
                <a:gd name="T17" fmla="*/ 41 h 61"/>
                <a:gd name="T18" fmla="*/ 65 w 66"/>
                <a:gd name="T19" fmla="*/ 37 h 61"/>
                <a:gd name="T20" fmla="*/ 66 w 66"/>
                <a:gd name="T21" fmla="*/ 42 h 61"/>
                <a:gd name="T22" fmla="*/ 15 w 66"/>
                <a:gd name="T23" fmla="*/ 61 h 61"/>
                <a:gd name="T24" fmla="*/ 13 w 66"/>
                <a:gd name="T25" fmla="*/ 5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61">
                  <a:moveTo>
                    <a:pt x="13" y="55"/>
                  </a:moveTo>
                  <a:cubicBezTo>
                    <a:pt x="20" y="52"/>
                    <a:pt x="27" y="48"/>
                    <a:pt x="36" y="44"/>
                  </a:cubicBezTo>
                  <a:cubicBezTo>
                    <a:pt x="33" y="36"/>
                    <a:pt x="30" y="27"/>
                    <a:pt x="27" y="18"/>
                  </a:cubicBezTo>
                  <a:cubicBezTo>
                    <a:pt x="18" y="20"/>
                    <a:pt x="10" y="22"/>
                    <a:pt x="2" y="24"/>
                  </a:cubicBezTo>
                  <a:cubicBezTo>
                    <a:pt x="1" y="22"/>
                    <a:pt x="1" y="20"/>
                    <a:pt x="0" y="19"/>
                  </a:cubicBezTo>
                  <a:cubicBezTo>
                    <a:pt x="17" y="12"/>
                    <a:pt x="34" y="6"/>
                    <a:pt x="50" y="0"/>
                  </a:cubicBezTo>
                  <a:cubicBezTo>
                    <a:pt x="51" y="1"/>
                    <a:pt x="52" y="3"/>
                    <a:pt x="53" y="5"/>
                  </a:cubicBezTo>
                  <a:cubicBezTo>
                    <a:pt x="47" y="8"/>
                    <a:pt x="41" y="12"/>
                    <a:pt x="33" y="16"/>
                  </a:cubicBezTo>
                  <a:cubicBezTo>
                    <a:pt x="36" y="24"/>
                    <a:pt x="39" y="32"/>
                    <a:pt x="42" y="41"/>
                  </a:cubicBezTo>
                  <a:cubicBezTo>
                    <a:pt x="50" y="39"/>
                    <a:pt x="57" y="38"/>
                    <a:pt x="65" y="37"/>
                  </a:cubicBezTo>
                  <a:cubicBezTo>
                    <a:pt x="65" y="38"/>
                    <a:pt x="66" y="40"/>
                    <a:pt x="66" y="42"/>
                  </a:cubicBezTo>
                  <a:cubicBezTo>
                    <a:pt x="49" y="48"/>
                    <a:pt x="32" y="55"/>
                    <a:pt x="15" y="61"/>
                  </a:cubicBezTo>
                  <a:cubicBezTo>
                    <a:pt x="14" y="59"/>
                    <a:pt x="14" y="57"/>
                    <a:pt x="1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7"/>
            <p:cNvSpPr>
              <a:spLocks/>
            </p:cNvSpPr>
            <p:nvPr userDrawn="1"/>
          </p:nvSpPr>
          <p:spPr bwMode="auto">
            <a:xfrm>
              <a:off x="4756" y="1432"/>
              <a:ext cx="79" cy="75"/>
            </a:xfrm>
            <a:custGeom>
              <a:avLst/>
              <a:gdLst>
                <a:gd name="T0" fmla="*/ 11 w 41"/>
                <a:gd name="T1" fmla="*/ 0 h 39"/>
                <a:gd name="T2" fmla="*/ 38 w 41"/>
                <a:gd name="T3" fmla="*/ 30 h 39"/>
                <a:gd name="T4" fmla="*/ 13 w 41"/>
                <a:gd name="T5" fmla="*/ 37 h 39"/>
                <a:gd name="T6" fmla="*/ 11 w 41"/>
                <a:gd name="T7" fmla="*/ 0 h 39"/>
              </a:gdLst>
              <a:ahLst/>
              <a:cxnLst>
                <a:cxn ang="0">
                  <a:pos x="T0" y="T1"/>
                </a:cxn>
                <a:cxn ang="0">
                  <a:pos x="T2" y="T3"/>
                </a:cxn>
                <a:cxn ang="0">
                  <a:pos x="T4" y="T5"/>
                </a:cxn>
                <a:cxn ang="0">
                  <a:pos x="T6" y="T7"/>
                </a:cxn>
              </a:cxnLst>
              <a:rect l="0" t="0" r="r" b="b"/>
              <a:pathLst>
                <a:path w="41" h="39">
                  <a:moveTo>
                    <a:pt x="11" y="0"/>
                  </a:moveTo>
                  <a:cubicBezTo>
                    <a:pt x="23" y="8"/>
                    <a:pt x="41" y="11"/>
                    <a:pt x="38" y="30"/>
                  </a:cubicBezTo>
                  <a:cubicBezTo>
                    <a:pt x="38" y="34"/>
                    <a:pt x="21" y="39"/>
                    <a:pt x="13" y="37"/>
                  </a:cubicBezTo>
                  <a:cubicBezTo>
                    <a:pt x="1" y="35"/>
                    <a:pt x="0" y="2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8"/>
            <p:cNvSpPr>
              <a:spLocks noEditPoints="1"/>
            </p:cNvSpPr>
            <p:nvPr userDrawn="1"/>
          </p:nvSpPr>
          <p:spPr bwMode="auto">
            <a:xfrm>
              <a:off x="5165" y="2321"/>
              <a:ext cx="107" cy="100"/>
            </a:xfrm>
            <a:custGeom>
              <a:avLst/>
              <a:gdLst>
                <a:gd name="T0" fmla="*/ 37 w 56"/>
                <a:gd name="T1" fmla="*/ 39 h 52"/>
                <a:gd name="T2" fmla="*/ 56 w 56"/>
                <a:gd name="T3" fmla="*/ 47 h 52"/>
                <a:gd name="T4" fmla="*/ 55 w 56"/>
                <a:gd name="T5" fmla="*/ 52 h 52"/>
                <a:gd name="T6" fmla="*/ 0 w 56"/>
                <a:gd name="T7" fmla="*/ 39 h 52"/>
                <a:gd name="T8" fmla="*/ 25 w 56"/>
                <a:gd name="T9" fmla="*/ 2 h 52"/>
                <a:gd name="T10" fmla="*/ 37 w 56"/>
                <a:gd name="T11" fmla="*/ 39 h 52"/>
                <a:gd name="T12" fmla="*/ 33 w 56"/>
                <a:gd name="T13" fmla="*/ 39 h 52"/>
                <a:gd name="T14" fmla="*/ 28 w 56"/>
                <a:gd name="T15" fmla="*/ 10 h 52"/>
                <a:gd name="T16" fmla="*/ 16 w 56"/>
                <a:gd name="T17" fmla="*/ 12 h 52"/>
                <a:gd name="T18" fmla="*/ 10 w 56"/>
                <a:gd name="T19" fmla="*/ 33 h 52"/>
                <a:gd name="T20" fmla="*/ 33 w 56"/>
                <a:gd name="T21"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37" y="39"/>
                  </a:moveTo>
                  <a:cubicBezTo>
                    <a:pt x="44" y="41"/>
                    <a:pt x="50" y="44"/>
                    <a:pt x="56" y="47"/>
                  </a:cubicBezTo>
                  <a:cubicBezTo>
                    <a:pt x="56" y="48"/>
                    <a:pt x="56" y="50"/>
                    <a:pt x="55" y="52"/>
                  </a:cubicBezTo>
                  <a:cubicBezTo>
                    <a:pt x="38" y="48"/>
                    <a:pt x="20" y="44"/>
                    <a:pt x="0" y="39"/>
                  </a:cubicBezTo>
                  <a:cubicBezTo>
                    <a:pt x="9" y="25"/>
                    <a:pt x="0" y="0"/>
                    <a:pt x="25" y="2"/>
                  </a:cubicBezTo>
                  <a:cubicBezTo>
                    <a:pt x="50" y="4"/>
                    <a:pt x="37" y="25"/>
                    <a:pt x="37" y="39"/>
                  </a:cubicBezTo>
                  <a:close/>
                  <a:moveTo>
                    <a:pt x="33" y="39"/>
                  </a:moveTo>
                  <a:cubicBezTo>
                    <a:pt x="31" y="27"/>
                    <a:pt x="30" y="18"/>
                    <a:pt x="28" y="10"/>
                  </a:cubicBezTo>
                  <a:cubicBezTo>
                    <a:pt x="28" y="10"/>
                    <a:pt x="18" y="10"/>
                    <a:pt x="16" y="12"/>
                  </a:cubicBezTo>
                  <a:cubicBezTo>
                    <a:pt x="13" y="18"/>
                    <a:pt x="12" y="25"/>
                    <a:pt x="10" y="33"/>
                  </a:cubicBezTo>
                  <a:cubicBezTo>
                    <a:pt x="17" y="35"/>
                    <a:pt x="22" y="36"/>
                    <a:pt x="33"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9"/>
            <p:cNvSpPr>
              <a:spLocks/>
            </p:cNvSpPr>
            <p:nvPr userDrawn="1"/>
          </p:nvSpPr>
          <p:spPr bwMode="auto">
            <a:xfrm>
              <a:off x="3566" y="2710"/>
              <a:ext cx="122" cy="122"/>
            </a:xfrm>
            <a:custGeom>
              <a:avLst/>
              <a:gdLst>
                <a:gd name="T0" fmla="*/ 64 w 64"/>
                <a:gd name="T1" fmla="*/ 35 h 64"/>
                <a:gd name="T2" fmla="*/ 29 w 64"/>
                <a:gd name="T3" fmla="*/ 61 h 64"/>
                <a:gd name="T4" fmla="*/ 7 w 64"/>
                <a:gd name="T5" fmla="*/ 55 h 64"/>
                <a:gd name="T6" fmla="*/ 3 w 64"/>
                <a:gd name="T7" fmla="*/ 31 h 64"/>
                <a:gd name="T8" fmla="*/ 35 w 64"/>
                <a:gd name="T9" fmla="*/ 0 h 64"/>
                <a:gd name="T10" fmla="*/ 39 w 64"/>
                <a:gd name="T11" fmla="*/ 5 h 64"/>
                <a:gd name="T12" fmla="*/ 15 w 64"/>
                <a:gd name="T13" fmla="*/ 28 h 64"/>
                <a:gd name="T14" fmla="*/ 11 w 64"/>
                <a:gd name="T15" fmla="*/ 50 h 64"/>
                <a:gd name="T16" fmla="*/ 33 w 64"/>
                <a:gd name="T17" fmla="*/ 50 h 64"/>
                <a:gd name="T18" fmla="*/ 59 w 64"/>
                <a:gd name="T19" fmla="*/ 29 h 64"/>
                <a:gd name="T20" fmla="*/ 64 w 64"/>
                <a:gd name="T21"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64">
                  <a:moveTo>
                    <a:pt x="64" y="35"/>
                  </a:moveTo>
                  <a:cubicBezTo>
                    <a:pt x="52" y="44"/>
                    <a:pt x="42" y="55"/>
                    <a:pt x="29" y="61"/>
                  </a:cubicBezTo>
                  <a:cubicBezTo>
                    <a:pt x="24" y="64"/>
                    <a:pt x="11" y="60"/>
                    <a:pt x="7" y="55"/>
                  </a:cubicBezTo>
                  <a:cubicBezTo>
                    <a:pt x="3" y="49"/>
                    <a:pt x="0" y="36"/>
                    <a:pt x="3" y="31"/>
                  </a:cubicBezTo>
                  <a:cubicBezTo>
                    <a:pt x="11" y="19"/>
                    <a:pt x="24" y="10"/>
                    <a:pt x="35" y="0"/>
                  </a:cubicBezTo>
                  <a:cubicBezTo>
                    <a:pt x="36" y="2"/>
                    <a:pt x="38" y="4"/>
                    <a:pt x="39" y="5"/>
                  </a:cubicBezTo>
                  <a:cubicBezTo>
                    <a:pt x="31" y="13"/>
                    <a:pt x="21" y="19"/>
                    <a:pt x="15" y="28"/>
                  </a:cubicBezTo>
                  <a:cubicBezTo>
                    <a:pt x="11" y="34"/>
                    <a:pt x="12" y="42"/>
                    <a:pt x="11" y="50"/>
                  </a:cubicBezTo>
                  <a:cubicBezTo>
                    <a:pt x="18" y="50"/>
                    <a:pt x="27" y="53"/>
                    <a:pt x="33" y="50"/>
                  </a:cubicBezTo>
                  <a:cubicBezTo>
                    <a:pt x="43" y="45"/>
                    <a:pt x="50" y="36"/>
                    <a:pt x="59" y="29"/>
                  </a:cubicBezTo>
                  <a:cubicBezTo>
                    <a:pt x="61" y="31"/>
                    <a:pt x="62" y="33"/>
                    <a:pt x="6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40"/>
            <p:cNvSpPr>
              <a:spLocks/>
            </p:cNvSpPr>
            <p:nvPr userDrawn="1"/>
          </p:nvSpPr>
          <p:spPr bwMode="auto">
            <a:xfrm>
              <a:off x="4915" y="2769"/>
              <a:ext cx="126" cy="121"/>
            </a:xfrm>
            <a:custGeom>
              <a:avLst/>
              <a:gdLst>
                <a:gd name="T0" fmla="*/ 55 w 66"/>
                <a:gd name="T1" fmla="*/ 23 h 63"/>
                <a:gd name="T2" fmla="*/ 52 w 66"/>
                <a:gd name="T3" fmla="*/ 53 h 63"/>
                <a:gd name="T4" fmla="*/ 18 w 66"/>
                <a:gd name="T5" fmla="*/ 52 h 63"/>
                <a:gd name="T6" fmla="*/ 8 w 66"/>
                <a:gd name="T7" fmla="*/ 17 h 63"/>
                <a:gd name="T8" fmla="*/ 38 w 66"/>
                <a:gd name="T9" fmla="*/ 6 h 63"/>
                <a:gd name="T10" fmla="*/ 13 w 66"/>
                <a:gd name="T11" fmla="*/ 31 h 63"/>
                <a:gd name="T12" fmla="*/ 39 w 66"/>
                <a:gd name="T13" fmla="*/ 51 h 63"/>
                <a:gd name="T14" fmla="*/ 55 w 66"/>
                <a:gd name="T15" fmla="*/ 2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3">
                  <a:moveTo>
                    <a:pt x="55" y="23"/>
                  </a:moveTo>
                  <a:cubicBezTo>
                    <a:pt x="66" y="35"/>
                    <a:pt x="62" y="45"/>
                    <a:pt x="52" y="53"/>
                  </a:cubicBezTo>
                  <a:cubicBezTo>
                    <a:pt x="40" y="63"/>
                    <a:pt x="28" y="61"/>
                    <a:pt x="18" y="52"/>
                  </a:cubicBezTo>
                  <a:cubicBezTo>
                    <a:pt x="7" y="42"/>
                    <a:pt x="0" y="31"/>
                    <a:pt x="8" y="17"/>
                  </a:cubicBezTo>
                  <a:cubicBezTo>
                    <a:pt x="15" y="4"/>
                    <a:pt x="24" y="0"/>
                    <a:pt x="38" y="6"/>
                  </a:cubicBezTo>
                  <a:cubicBezTo>
                    <a:pt x="26" y="11"/>
                    <a:pt x="7" y="12"/>
                    <a:pt x="13" y="31"/>
                  </a:cubicBezTo>
                  <a:cubicBezTo>
                    <a:pt x="16" y="39"/>
                    <a:pt x="29" y="50"/>
                    <a:pt x="39" y="51"/>
                  </a:cubicBezTo>
                  <a:cubicBezTo>
                    <a:pt x="55" y="52"/>
                    <a:pt x="56" y="37"/>
                    <a:pt x="5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1"/>
            <p:cNvSpPr>
              <a:spLocks/>
            </p:cNvSpPr>
            <p:nvPr userDrawn="1"/>
          </p:nvSpPr>
          <p:spPr bwMode="auto">
            <a:xfrm>
              <a:off x="5115" y="2484"/>
              <a:ext cx="122" cy="109"/>
            </a:xfrm>
            <a:custGeom>
              <a:avLst/>
              <a:gdLst>
                <a:gd name="T0" fmla="*/ 21 w 64"/>
                <a:gd name="T1" fmla="*/ 1 h 57"/>
                <a:gd name="T2" fmla="*/ 13 w 64"/>
                <a:gd name="T3" fmla="*/ 34 h 57"/>
                <a:gd name="T4" fmla="*/ 42 w 64"/>
                <a:gd name="T5" fmla="*/ 44 h 57"/>
                <a:gd name="T6" fmla="*/ 46 w 64"/>
                <a:gd name="T7" fmla="*/ 7 h 57"/>
                <a:gd name="T8" fmla="*/ 58 w 64"/>
                <a:gd name="T9" fmla="*/ 40 h 57"/>
                <a:gd name="T10" fmla="*/ 24 w 64"/>
                <a:gd name="T11" fmla="*/ 52 h 57"/>
                <a:gd name="T12" fmla="*/ 3 w 64"/>
                <a:gd name="T13" fmla="*/ 20 h 57"/>
                <a:gd name="T14" fmla="*/ 21 w 64"/>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57">
                  <a:moveTo>
                    <a:pt x="21" y="1"/>
                  </a:moveTo>
                  <a:cubicBezTo>
                    <a:pt x="18" y="13"/>
                    <a:pt x="10" y="25"/>
                    <a:pt x="13" y="34"/>
                  </a:cubicBezTo>
                  <a:cubicBezTo>
                    <a:pt x="16" y="40"/>
                    <a:pt x="33" y="47"/>
                    <a:pt x="42" y="44"/>
                  </a:cubicBezTo>
                  <a:cubicBezTo>
                    <a:pt x="61" y="40"/>
                    <a:pt x="53" y="24"/>
                    <a:pt x="46" y="7"/>
                  </a:cubicBezTo>
                  <a:cubicBezTo>
                    <a:pt x="63" y="18"/>
                    <a:pt x="64" y="29"/>
                    <a:pt x="58" y="40"/>
                  </a:cubicBezTo>
                  <a:cubicBezTo>
                    <a:pt x="50" y="54"/>
                    <a:pt x="38" y="57"/>
                    <a:pt x="24" y="52"/>
                  </a:cubicBezTo>
                  <a:cubicBezTo>
                    <a:pt x="9" y="46"/>
                    <a:pt x="0" y="36"/>
                    <a:pt x="3" y="20"/>
                  </a:cubicBezTo>
                  <a:cubicBezTo>
                    <a:pt x="6" y="8"/>
                    <a:pt x="12"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2"/>
            <p:cNvSpPr>
              <a:spLocks/>
            </p:cNvSpPr>
            <p:nvPr userDrawn="1"/>
          </p:nvSpPr>
          <p:spPr bwMode="auto">
            <a:xfrm>
              <a:off x="3774" y="2880"/>
              <a:ext cx="116" cy="123"/>
            </a:xfrm>
            <a:custGeom>
              <a:avLst/>
              <a:gdLst>
                <a:gd name="T0" fmla="*/ 61 w 61"/>
                <a:gd name="T1" fmla="*/ 28 h 64"/>
                <a:gd name="T2" fmla="*/ 0 w 61"/>
                <a:gd name="T3" fmla="*/ 64 h 64"/>
                <a:gd name="T4" fmla="*/ 13 w 61"/>
                <a:gd name="T5" fmla="*/ 0 h 64"/>
                <a:gd name="T6" fmla="*/ 20 w 61"/>
                <a:gd name="T7" fmla="*/ 1 h 64"/>
                <a:gd name="T8" fmla="*/ 9 w 61"/>
                <a:gd name="T9" fmla="*/ 52 h 64"/>
                <a:gd name="T10" fmla="*/ 39 w 61"/>
                <a:gd name="T11" fmla="*/ 32 h 64"/>
                <a:gd name="T12" fmla="*/ 61 w 61"/>
                <a:gd name="T13" fmla="*/ 27 h 64"/>
                <a:gd name="T14" fmla="*/ 61 w 61"/>
                <a:gd name="T15" fmla="*/ 2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4">
                  <a:moveTo>
                    <a:pt x="61" y="28"/>
                  </a:moveTo>
                  <a:cubicBezTo>
                    <a:pt x="43" y="39"/>
                    <a:pt x="24" y="49"/>
                    <a:pt x="0" y="64"/>
                  </a:cubicBezTo>
                  <a:cubicBezTo>
                    <a:pt x="5" y="39"/>
                    <a:pt x="9" y="20"/>
                    <a:pt x="13" y="0"/>
                  </a:cubicBezTo>
                  <a:cubicBezTo>
                    <a:pt x="16" y="0"/>
                    <a:pt x="18" y="1"/>
                    <a:pt x="20" y="1"/>
                  </a:cubicBezTo>
                  <a:cubicBezTo>
                    <a:pt x="17" y="16"/>
                    <a:pt x="13" y="32"/>
                    <a:pt x="9" y="52"/>
                  </a:cubicBezTo>
                  <a:cubicBezTo>
                    <a:pt x="21" y="44"/>
                    <a:pt x="29" y="36"/>
                    <a:pt x="39" y="32"/>
                  </a:cubicBezTo>
                  <a:cubicBezTo>
                    <a:pt x="45" y="28"/>
                    <a:pt x="53" y="29"/>
                    <a:pt x="61" y="27"/>
                  </a:cubicBezTo>
                  <a:cubicBezTo>
                    <a:pt x="61" y="27"/>
                    <a:pt x="61" y="28"/>
                    <a:pt x="6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3"/>
            <p:cNvSpPr>
              <a:spLocks/>
            </p:cNvSpPr>
            <p:nvPr userDrawn="1"/>
          </p:nvSpPr>
          <p:spPr bwMode="auto">
            <a:xfrm>
              <a:off x="4546" y="2999"/>
              <a:ext cx="79" cy="124"/>
            </a:xfrm>
            <a:custGeom>
              <a:avLst/>
              <a:gdLst>
                <a:gd name="T0" fmla="*/ 18 w 41"/>
                <a:gd name="T1" fmla="*/ 40 h 65"/>
                <a:gd name="T2" fmla="*/ 23 w 41"/>
                <a:gd name="T3" fmla="*/ 63 h 65"/>
                <a:gd name="T4" fmla="*/ 17 w 41"/>
                <a:gd name="T5" fmla="*/ 65 h 65"/>
                <a:gd name="T6" fmla="*/ 0 w 41"/>
                <a:gd name="T7" fmla="*/ 11 h 65"/>
                <a:gd name="T8" fmla="*/ 38 w 41"/>
                <a:gd name="T9" fmla="*/ 0 h 65"/>
                <a:gd name="T10" fmla="*/ 15 w 41"/>
                <a:gd name="T11" fmla="*/ 31 h 65"/>
                <a:gd name="T12" fmla="*/ 39 w 41"/>
                <a:gd name="T13" fmla="*/ 26 h 65"/>
                <a:gd name="T14" fmla="*/ 41 w 41"/>
                <a:gd name="T15" fmla="*/ 30 h 65"/>
                <a:gd name="T16" fmla="*/ 18 w 41"/>
                <a:gd name="T17"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5">
                  <a:moveTo>
                    <a:pt x="18" y="40"/>
                  </a:moveTo>
                  <a:cubicBezTo>
                    <a:pt x="20" y="49"/>
                    <a:pt x="21" y="56"/>
                    <a:pt x="23" y="63"/>
                  </a:cubicBezTo>
                  <a:cubicBezTo>
                    <a:pt x="21" y="64"/>
                    <a:pt x="19" y="64"/>
                    <a:pt x="17" y="65"/>
                  </a:cubicBezTo>
                  <a:cubicBezTo>
                    <a:pt x="12" y="48"/>
                    <a:pt x="7" y="31"/>
                    <a:pt x="0" y="11"/>
                  </a:cubicBezTo>
                  <a:cubicBezTo>
                    <a:pt x="13" y="7"/>
                    <a:pt x="24" y="4"/>
                    <a:pt x="38" y="0"/>
                  </a:cubicBezTo>
                  <a:cubicBezTo>
                    <a:pt x="34" y="15"/>
                    <a:pt x="3" y="6"/>
                    <a:pt x="15" y="31"/>
                  </a:cubicBezTo>
                  <a:cubicBezTo>
                    <a:pt x="24" y="29"/>
                    <a:pt x="32" y="28"/>
                    <a:pt x="39" y="26"/>
                  </a:cubicBezTo>
                  <a:cubicBezTo>
                    <a:pt x="40" y="27"/>
                    <a:pt x="40" y="28"/>
                    <a:pt x="41" y="30"/>
                  </a:cubicBezTo>
                  <a:cubicBezTo>
                    <a:pt x="33" y="33"/>
                    <a:pt x="26" y="36"/>
                    <a:pt x="1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44"/>
            <p:cNvSpPr>
              <a:spLocks/>
            </p:cNvSpPr>
            <p:nvPr userDrawn="1"/>
          </p:nvSpPr>
          <p:spPr bwMode="auto">
            <a:xfrm>
              <a:off x="4976" y="2679"/>
              <a:ext cx="114" cy="113"/>
            </a:xfrm>
            <a:custGeom>
              <a:avLst/>
              <a:gdLst>
                <a:gd name="T0" fmla="*/ 30 w 60"/>
                <a:gd name="T1" fmla="*/ 0 h 59"/>
                <a:gd name="T2" fmla="*/ 25 w 60"/>
                <a:gd name="T3" fmla="*/ 24 h 59"/>
                <a:gd name="T4" fmla="*/ 60 w 60"/>
                <a:gd name="T5" fmla="*/ 54 h 59"/>
                <a:gd name="T6" fmla="*/ 56 w 60"/>
                <a:gd name="T7" fmla="*/ 59 h 59"/>
                <a:gd name="T8" fmla="*/ 18 w 60"/>
                <a:gd name="T9" fmla="*/ 29 h 59"/>
                <a:gd name="T10" fmla="*/ 5 w 60"/>
                <a:gd name="T11" fmla="*/ 41 h 59"/>
                <a:gd name="T12" fmla="*/ 0 w 60"/>
                <a:gd name="T13" fmla="*/ 38 h 59"/>
                <a:gd name="T14" fmla="*/ 31 w 60"/>
                <a:gd name="T15" fmla="*/ 0 h 59"/>
                <a:gd name="T16" fmla="*/ 30 w 60"/>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59">
                  <a:moveTo>
                    <a:pt x="30" y="0"/>
                  </a:moveTo>
                  <a:cubicBezTo>
                    <a:pt x="29" y="7"/>
                    <a:pt x="27" y="14"/>
                    <a:pt x="25" y="24"/>
                  </a:cubicBezTo>
                  <a:cubicBezTo>
                    <a:pt x="36" y="33"/>
                    <a:pt x="48" y="43"/>
                    <a:pt x="60" y="54"/>
                  </a:cubicBezTo>
                  <a:cubicBezTo>
                    <a:pt x="59" y="56"/>
                    <a:pt x="58" y="57"/>
                    <a:pt x="56" y="59"/>
                  </a:cubicBezTo>
                  <a:cubicBezTo>
                    <a:pt x="44" y="50"/>
                    <a:pt x="32" y="40"/>
                    <a:pt x="18" y="29"/>
                  </a:cubicBezTo>
                  <a:cubicBezTo>
                    <a:pt x="14" y="33"/>
                    <a:pt x="9" y="37"/>
                    <a:pt x="5" y="41"/>
                  </a:cubicBezTo>
                  <a:cubicBezTo>
                    <a:pt x="3" y="40"/>
                    <a:pt x="2" y="39"/>
                    <a:pt x="0" y="38"/>
                  </a:cubicBezTo>
                  <a:cubicBezTo>
                    <a:pt x="10" y="25"/>
                    <a:pt x="21" y="13"/>
                    <a:pt x="31" y="0"/>
                  </a:cubicBezTo>
                  <a:cubicBezTo>
                    <a:pt x="31" y="0"/>
                    <a:pt x="30"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5"/>
            <p:cNvSpPr>
              <a:spLocks/>
            </p:cNvSpPr>
            <p:nvPr userDrawn="1"/>
          </p:nvSpPr>
          <p:spPr bwMode="auto">
            <a:xfrm>
              <a:off x="4772" y="2918"/>
              <a:ext cx="110" cy="98"/>
            </a:xfrm>
            <a:custGeom>
              <a:avLst/>
              <a:gdLst>
                <a:gd name="T0" fmla="*/ 33 w 58"/>
                <a:gd name="T1" fmla="*/ 40 h 51"/>
                <a:gd name="T2" fmla="*/ 56 w 58"/>
                <a:gd name="T3" fmla="*/ 28 h 51"/>
                <a:gd name="T4" fmla="*/ 58 w 58"/>
                <a:gd name="T5" fmla="*/ 32 h 51"/>
                <a:gd name="T6" fmla="*/ 30 w 58"/>
                <a:gd name="T7" fmla="*/ 51 h 51"/>
                <a:gd name="T8" fmla="*/ 0 w 58"/>
                <a:gd name="T9" fmla="*/ 3 h 51"/>
                <a:gd name="T10" fmla="*/ 5 w 58"/>
                <a:gd name="T11" fmla="*/ 0 h 51"/>
                <a:gd name="T12" fmla="*/ 33 w 58"/>
                <a:gd name="T13" fmla="*/ 4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33" y="40"/>
                  </a:moveTo>
                  <a:cubicBezTo>
                    <a:pt x="41" y="36"/>
                    <a:pt x="48" y="32"/>
                    <a:pt x="56" y="28"/>
                  </a:cubicBezTo>
                  <a:cubicBezTo>
                    <a:pt x="57" y="30"/>
                    <a:pt x="57" y="31"/>
                    <a:pt x="58" y="32"/>
                  </a:cubicBezTo>
                  <a:cubicBezTo>
                    <a:pt x="50" y="38"/>
                    <a:pt x="41" y="44"/>
                    <a:pt x="30" y="51"/>
                  </a:cubicBezTo>
                  <a:cubicBezTo>
                    <a:pt x="20" y="35"/>
                    <a:pt x="10" y="19"/>
                    <a:pt x="0" y="3"/>
                  </a:cubicBezTo>
                  <a:cubicBezTo>
                    <a:pt x="2" y="2"/>
                    <a:pt x="4" y="1"/>
                    <a:pt x="5" y="0"/>
                  </a:cubicBezTo>
                  <a:cubicBezTo>
                    <a:pt x="15" y="13"/>
                    <a:pt x="24" y="26"/>
                    <a:pt x="3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6"/>
            <p:cNvSpPr>
              <a:spLocks/>
            </p:cNvSpPr>
            <p:nvPr userDrawn="1"/>
          </p:nvSpPr>
          <p:spPr bwMode="auto">
            <a:xfrm>
              <a:off x="3714" y="2861"/>
              <a:ext cx="79" cy="92"/>
            </a:xfrm>
            <a:custGeom>
              <a:avLst/>
              <a:gdLst>
                <a:gd name="T0" fmla="*/ 0 w 41"/>
                <a:gd name="T1" fmla="*/ 43 h 48"/>
                <a:gd name="T2" fmla="*/ 36 w 41"/>
                <a:gd name="T3" fmla="*/ 0 h 48"/>
                <a:gd name="T4" fmla="*/ 41 w 41"/>
                <a:gd name="T5" fmla="*/ 5 h 48"/>
                <a:gd name="T6" fmla="*/ 6 w 41"/>
                <a:gd name="T7" fmla="*/ 48 h 48"/>
                <a:gd name="T8" fmla="*/ 0 w 41"/>
                <a:gd name="T9" fmla="*/ 43 h 48"/>
              </a:gdLst>
              <a:ahLst/>
              <a:cxnLst>
                <a:cxn ang="0">
                  <a:pos x="T0" y="T1"/>
                </a:cxn>
                <a:cxn ang="0">
                  <a:pos x="T2" y="T3"/>
                </a:cxn>
                <a:cxn ang="0">
                  <a:pos x="T4" y="T5"/>
                </a:cxn>
                <a:cxn ang="0">
                  <a:pos x="T6" y="T7"/>
                </a:cxn>
                <a:cxn ang="0">
                  <a:pos x="T8" y="T9"/>
                </a:cxn>
              </a:cxnLst>
              <a:rect l="0" t="0" r="r" b="b"/>
              <a:pathLst>
                <a:path w="41" h="48">
                  <a:moveTo>
                    <a:pt x="0" y="43"/>
                  </a:moveTo>
                  <a:cubicBezTo>
                    <a:pt x="12" y="29"/>
                    <a:pt x="24" y="15"/>
                    <a:pt x="36" y="0"/>
                  </a:cubicBezTo>
                  <a:cubicBezTo>
                    <a:pt x="37" y="2"/>
                    <a:pt x="39" y="3"/>
                    <a:pt x="41" y="5"/>
                  </a:cubicBezTo>
                  <a:cubicBezTo>
                    <a:pt x="29" y="19"/>
                    <a:pt x="18" y="33"/>
                    <a:pt x="6" y="48"/>
                  </a:cubicBezTo>
                  <a:cubicBezTo>
                    <a:pt x="4" y="46"/>
                    <a:pt x="2" y="45"/>
                    <a:pt x="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7"/>
            <p:cNvSpPr>
              <a:spLocks/>
            </p:cNvSpPr>
            <p:nvPr userDrawn="1"/>
          </p:nvSpPr>
          <p:spPr bwMode="auto">
            <a:xfrm>
              <a:off x="3487" y="2627"/>
              <a:ext cx="98" cy="67"/>
            </a:xfrm>
            <a:custGeom>
              <a:avLst/>
              <a:gdLst>
                <a:gd name="T0" fmla="*/ 51 w 51"/>
                <a:gd name="T1" fmla="*/ 6 h 35"/>
                <a:gd name="T2" fmla="*/ 4 w 51"/>
                <a:gd name="T3" fmla="*/ 35 h 35"/>
                <a:gd name="T4" fmla="*/ 0 w 51"/>
                <a:gd name="T5" fmla="*/ 28 h 35"/>
                <a:gd name="T6" fmla="*/ 47 w 51"/>
                <a:gd name="T7" fmla="*/ 0 h 35"/>
                <a:gd name="T8" fmla="*/ 51 w 51"/>
                <a:gd name="T9" fmla="*/ 6 h 35"/>
              </a:gdLst>
              <a:ahLst/>
              <a:cxnLst>
                <a:cxn ang="0">
                  <a:pos x="T0" y="T1"/>
                </a:cxn>
                <a:cxn ang="0">
                  <a:pos x="T2" y="T3"/>
                </a:cxn>
                <a:cxn ang="0">
                  <a:pos x="T4" y="T5"/>
                </a:cxn>
                <a:cxn ang="0">
                  <a:pos x="T6" y="T7"/>
                </a:cxn>
                <a:cxn ang="0">
                  <a:pos x="T8" y="T9"/>
                </a:cxn>
              </a:cxnLst>
              <a:rect l="0" t="0" r="r" b="b"/>
              <a:pathLst>
                <a:path w="51" h="35">
                  <a:moveTo>
                    <a:pt x="51" y="6"/>
                  </a:moveTo>
                  <a:cubicBezTo>
                    <a:pt x="35" y="16"/>
                    <a:pt x="20" y="25"/>
                    <a:pt x="4" y="35"/>
                  </a:cubicBezTo>
                  <a:cubicBezTo>
                    <a:pt x="3" y="33"/>
                    <a:pt x="1" y="30"/>
                    <a:pt x="0" y="28"/>
                  </a:cubicBezTo>
                  <a:cubicBezTo>
                    <a:pt x="16" y="19"/>
                    <a:pt x="31" y="9"/>
                    <a:pt x="47" y="0"/>
                  </a:cubicBezTo>
                  <a:cubicBezTo>
                    <a:pt x="48" y="2"/>
                    <a:pt x="50" y="4"/>
                    <a:pt x="5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8"/>
            <p:cNvSpPr>
              <a:spLocks/>
            </p:cNvSpPr>
            <p:nvPr userDrawn="1"/>
          </p:nvSpPr>
          <p:spPr bwMode="auto">
            <a:xfrm>
              <a:off x="5090" y="2572"/>
              <a:ext cx="101" cy="63"/>
            </a:xfrm>
            <a:custGeom>
              <a:avLst/>
              <a:gdLst>
                <a:gd name="T0" fmla="*/ 49 w 53"/>
                <a:gd name="T1" fmla="*/ 33 h 33"/>
                <a:gd name="T2" fmla="*/ 0 w 53"/>
                <a:gd name="T3" fmla="*/ 7 h 33"/>
                <a:gd name="T4" fmla="*/ 4 w 53"/>
                <a:gd name="T5" fmla="*/ 0 h 33"/>
                <a:gd name="T6" fmla="*/ 53 w 53"/>
                <a:gd name="T7" fmla="*/ 27 h 33"/>
                <a:gd name="T8" fmla="*/ 49 w 53"/>
                <a:gd name="T9" fmla="*/ 33 h 33"/>
              </a:gdLst>
              <a:ahLst/>
              <a:cxnLst>
                <a:cxn ang="0">
                  <a:pos x="T0" y="T1"/>
                </a:cxn>
                <a:cxn ang="0">
                  <a:pos x="T2" y="T3"/>
                </a:cxn>
                <a:cxn ang="0">
                  <a:pos x="T4" y="T5"/>
                </a:cxn>
                <a:cxn ang="0">
                  <a:pos x="T6" y="T7"/>
                </a:cxn>
                <a:cxn ang="0">
                  <a:pos x="T8" y="T9"/>
                </a:cxn>
              </a:cxnLst>
              <a:rect l="0" t="0" r="r" b="b"/>
              <a:pathLst>
                <a:path w="53" h="33">
                  <a:moveTo>
                    <a:pt x="49" y="33"/>
                  </a:moveTo>
                  <a:cubicBezTo>
                    <a:pt x="33" y="24"/>
                    <a:pt x="17" y="15"/>
                    <a:pt x="0" y="7"/>
                  </a:cubicBezTo>
                  <a:cubicBezTo>
                    <a:pt x="1" y="5"/>
                    <a:pt x="3" y="2"/>
                    <a:pt x="4" y="0"/>
                  </a:cubicBezTo>
                  <a:cubicBezTo>
                    <a:pt x="20" y="9"/>
                    <a:pt x="36" y="18"/>
                    <a:pt x="53" y="27"/>
                  </a:cubicBezTo>
                  <a:cubicBezTo>
                    <a:pt x="52" y="29"/>
                    <a:pt x="50" y="31"/>
                    <a:pt x="4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9"/>
            <p:cNvSpPr>
              <a:spLocks/>
            </p:cNvSpPr>
            <p:nvPr userDrawn="1"/>
          </p:nvSpPr>
          <p:spPr bwMode="auto">
            <a:xfrm>
              <a:off x="4146" y="3037"/>
              <a:ext cx="30" cy="104"/>
            </a:xfrm>
            <a:custGeom>
              <a:avLst/>
              <a:gdLst>
                <a:gd name="T0" fmla="*/ 0 w 16"/>
                <a:gd name="T1" fmla="*/ 53 h 54"/>
                <a:gd name="T2" fmla="*/ 10 w 16"/>
                <a:gd name="T3" fmla="*/ 0 h 54"/>
                <a:gd name="T4" fmla="*/ 16 w 16"/>
                <a:gd name="T5" fmla="*/ 2 h 54"/>
                <a:gd name="T6" fmla="*/ 7 w 16"/>
                <a:gd name="T7" fmla="*/ 54 h 54"/>
                <a:gd name="T8" fmla="*/ 0 w 16"/>
                <a:gd name="T9" fmla="*/ 53 h 54"/>
              </a:gdLst>
              <a:ahLst/>
              <a:cxnLst>
                <a:cxn ang="0">
                  <a:pos x="T0" y="T1"/>
                </a:cxn>
                <a:cxn ang="0">
                  <a:pos x="T2" y="T3"/>
                </a:cxn>
                <a:cxn ang="0">
                  <a:pos x="T4" y="T5"/>
                </a:cxn>
                <a:cxn ang="0">
                  <a:pos x="T6" y="T7"/>
                </a:cxn>
                <a:cxn ang="0">
                  <a:pos x="T8" y="T9"/>
                </a:cxn>
              </a:cxnLst>
              <a:rect l="0" t="0" r="r" b="b"/>
              <a:pathLst>
                <a:path w="16" h="54">
                  <a:moveTo>
                    <a:pt x="0" y="53"/>
                  </a:moveTo>
                  <a:cubicBezTo>
                    <a:pt x="3" y="35"/>
                    <a:pt x="7" y="18"/>
                    <a:pt x="10" y="0"/>
                  </a:cubicBezTo>
                  <a:cubicBezTo>
                    <a:pt x="12" y="1"/>
                    <a:pt x="14" y="1"/>
                    <a:pt x="16" y="2"/>
                  </a:cubicBezTo>
                  <a:cubicBezTo>
                    <a:pt x="13" y="19"/>
                    <a:pt x="10" y="37"/>
                    <a:pt x="7" y="54"/>
                  </a:cubicBezTo>
                  <a:cubicBezTo>
                    <a:pt x="5" y="54"/>
                    <a:pt x="2" y="53"/>
                    <a:pt x="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3"/>
            <p:cNvSpPr>
              <a:spLocks/>
            </p:cNvSpPr>
            <p:nvPr userDrawn="1"/>
          </p:nvSpPr>
          <p:spPr bwMode="auto">
            <a:xfrm>
              <a:off x="3966" y="2987"/>
              <a:ext cx="58" cy="44"/>
            </a:xfrm>
            <a:custGeom>
              <a:avLst/>
              <a:gdLst>
                <a:gd name="T0" fmla="*/ 0 w 30"/>
                <a:gd name="T1" fmla="*/ 23 h 23"/>
                <a:gd name="T2" fmla="*/ 19 w 30"/>
                <a:gd name="T3" fmla="*/ 8 h 23"/>
                <a:gd name="T4" fmla="*/ 30 w 30"/>
                <a:gd name="T5" fmla="*/ 23 h 23"/>
                <a:gd name="T6" fmla="*/ 0 w 30"/>
                <a:gd name="T7" fmla="*/ 23 h 23"/>
              </a:gdLst>
              <a:ahLst/>
              <a:cxnLst>
                <a:cxn ang="0">
                  <a:pos x="T0" y="T1"/>
                </a:cxn>
                <a:cxn ang="0">
                  <a:pos x="T2" y="T3"/>
                </a:cxn>
                <a:cxn ang="0">
                  <a:pos x="T4" y="T5"/>
                </a:cxn>
                <a:cxn ang="0">
                  <a:pos x="T6" y="T7"/>
                </a:cxn>
              </a:cxnLst>
              <a:rect l="0" t="0" r="r" b="b"/>
              <a:pathLst>
                <a:path w="30" h="23">
                  <a:moveTo>
                    <a:pt x="0" y="23"/>
                  </a:moveTo>
                  <a:cubicBezTo>
                    <a:pt x="2" y="6"/>
                    <a:pt x="8" y="0"/>
                    <a:pt x="19" y="8"/>
                  </a:cubicBezTo>
                  <a:cubicBezTo>
                    <a:pt x="24" y="11"/>
                    <a:pt x="26" y="18"/>
                    <a:pt x="30" y="23"/>
                  </a:cubicBezTo>
                  <a:cubicBezTo>
                    <a:pt x="20" y="23"/>
                    <a:pt x="11"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4"/>
            <p:cNvSpPr>
              <a:spLocks/>
            </p:cNvSpPr>
            <p:nvPr userDrawn="1"/>
          </p:nvSpPr>
          <p:spPr bwMode="auto">
            <a:xfrm>
              <a:off x="5044" y="2635"/>
              <a:ext cx="54" cy="63"/>
            </a:xfrm>
            <a:custGeom>
              <a:avLst/>
              <a:gdLst>
                <a:gd name="T0" fmla="*/ 24 w 28"/>
                <a:gd name="T1" fmla="*/ 33 h 33"/>
                <a:gd name="T2" fmla="*/ 0 w 28"/>
                <a:gd name="T3" fmla="*/ 16 h 33"/>
                <a:gd name="T4" fmla="*/ 28 w 28"/>
                <a:gd name="T5" fmla="*/ 0 h 33"/>
                <a:gd name="T6" fmla="*/ 24 w 28"/>
                <a:gd name="T7" fmla="*/ 33 h 33"/>
              </a:gdLst>
              <a:ahLst/>
              <a:cxnLst>
                <a:cxn ang="0">
                  <a:pos x="T0" y="T1"/>
                </a:cxn>
                <a:cxn ang="0">
                  <a:pos x="T2" y="T3"/>
                </a:cxn>
                <a:cxn ang="0">
                  <a:pos x="T4" y="T5"/>
                </a:cxn>
                <a:cxn ang="0">
                  <a:pos x="T6" y="T7"/>
                </a:cxn>
              </a:cxnLst>
              <a:rect l="0" t="0" r="r" b="b"/>
              <a:pathLst>
                <a:path w="28" h="33">
                  <a:moveTo>
                    <a:pt x="24" y="33"/>
                  </a:moveTo>
                  <a:cubicBezTo>
                    <a:pt x="14" y="25"/>
                    <a:pt x="9" y="22"/>
                    <a:pt x="0" y="16"/>
                  </a:cubicBezTo>
                  <a:cubicBezTo>
                    <a:pt x="12" y="9"/>
                    <a:pt x="20" y="5"/>
                    <a:pt x="28" y="0"/>
                  </a:cubicBezTo>
                  <a:cubicBezTo>
                    <a:pt x="27" y="9"/>
                    <a:pt x="26" y="19"/>
                    <a:pt x="2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8"/>
            <p:cNvSpPr>
              <a:spLocks/>
            </p:cNvSpPr>
            <p:nvPr userDrawn="1"/>
          </p:nvSpPr>
          <p:spPr bwMode="auto">
            <a:xfrm>
              <a:off x="5184" y="2340"/>
              <a:ext cx="44" cy="56"/>
            </a:xfrm>
            <a:custGeom>
              <a:avLst/>
              <a:gdLst>
                <a:gd name="T0" fmla="*/ 23 w 23"/>
                <a:gd name="T1" fmla="*/ 29 h 29"/>
                <a:gd name="T2" fmla="*/ 0 w 23"/>
                <a:gd name="T3" fmla="*/ 23 h 29"/>
                <a:gd name="T4" fmla="*/ 6 w 23"/>
                <a:gd name="T5" fmla="*/ 2 h 29"/>
                <a:gd name="T6" fmla="*/ 18 w 23"/>
                <a:gd name="T7" fmla="*/ 0 h 29"/>
                <a:gd name="T8" fmla="*/ 23 w 23"/>
                <a:gd name="T9" fmla="*/ 29 h 29"/>
              </a:gdLst>
              <a:ahLst/>
              <a:cxnLst>
                <a:cxn ang="0">
                  <a:pos x="T0" y="T1"/>
                </a:cxn>
                <a:cxn ang="0">
                  <a:pos x="T2" y="T3"/>
                </a:cxn>
                <a:cxn ang="0">
                  <a:pos x="T4" y="T5"/>
                </a:cxn>
                <a:cxn ang="0">
                  <a:pos x="T6" y="T7"/>
                </a:cxn>
                <a:cxn ang="0">
                  <a:pos x="T8" y="T9"/>
                </a:cxn>
              </a:cxnLst>
              <a:rect l="0" t="0" r="r" b="b"/>
              <a:pathLst>
                <a:path w="23" h="29">
                  <a:moveTo>
                    <a:pt x="23" y="29"/>
                  </a:moveTo>
                  <a:cubicBezTo>
                    <a:pt x="12" y="26"/>
                    <a:pt x="7" y="25"/>
                    <a:pt x="0" y="23"/>
                  </a:cubicBezTo>
                  <a:cubicBezTo>
                    <a:pt x="2" y="15"/>
                    <a:pt x="3" y="8"/>
                    <a:pt x="6" y="2"/>
                  </a:cubicBezTo>
                  <a:cubicBezTo>
                    <a:pt x="8" y="0"/>
                    <a:pt x="18" y="0"/>
                    <a:pt x="18" y="0"/>
                  </a:cubicBezTo>
                  <a:cubicBezTo>
                    <a:pt x="20" y="8"/>
                    <a:pt x="21" y="17"/>
                    <a:pt x="2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9"/>
            <p:cNvSpPr>
              <a:spLocks noEditPoints="1"/>
            </p:cNvSpPr>
            <p:nvPr userDrawn="1"/>
          </p:nvSpPr>
          <p:spPr bwMode="auto">
            <a:xfrm>
              <a:off x="3976" y="1720"/>
              <a:ext cx="704" cy="794"/>
            </a:xfrm>
            <a:custGeom>
              <a:avLst/>
              <a:gdLst>
                <a:gd name="T0" fmla="*/ 5 w 369"/>
                <a:gd name="T1" fmla="*/ 260 h 415"/>
                <a:gd name="T2" fmla="*/ 27 w 369"/>
                <a:gd name="T3" fmla="*/ 0 h 415"/>
                <a:gd name="T4" fmla="*/ 367 w 369"/>
                <a:gd name="T5" fmla="*/ 27 h 415"/>
                <a:gd name="T6" fmla="*/ 368 w 369"/>
                <a:gd name="T7" fmla="*/ 397 h 415"/>
                <a:gd name="T8" fmla="*/ 20 w 369"/>
                <a:gd name="T9" fmla="*/ 412 h 415"/>
                <a:gd name="T10" fmla="*/ 177 w 369"/>
                <a:gd name="T11" fmla="*/ 19 h 415"/>
                <a:gd name="T12" fmla="*/ 42 w 369"/>
                <a:gd name="T13" fmla="*/ 15 h 415"/>
                <a:gd name="T14" fmla="*/ 24 w 369"/>
                <a:gd name="T15" fmla="*/ 241 h 415"/>
                <a:gd name="T16" fmla="*/ 63 w 369"/>
                <a:gd name="T17" fmla="*/ 396 h 415"/>
                <a:gd name="T18" fmla="*/ 347 w 369"/>
                <a:gd name="T19" fmla="*/ 377 h 415"/>
                <a:gd name="T20" fmla="*/ 350 w 369"/>
                <a:gd name="T21" fmla="*/ 36 h 415"/>
                <a:gd name="T22" fmla="*/ 197 w 369"/>
                <a:gd name="T23" fmla="*/ 14 h 415"/>
                <a:gd name="T24" fmla="*/ 247 w 369"/>
                <a:gd name="T25" fmla="*/ 49 h 415"/>
                <a:gd name="T26" fmla="*/ 325 w 369"/>
                <a:gd name="T27" fmla="*/ 75 h 415"/>
                <a:gd name="T28" fmla="*/ 294 w 369"/>
                <a:gd name="T29" fmla="*/ 111 h 415"/>
                <a:gd name="T30" fmla="*/ 251 w 369"/>
                <a:gd name="T31" fmla="*/ 70 h 415"/>
                <a:gd name="T32" fmla="*/ 253 w 369"/>
                <a:gd name="T33" fmla="*/ 101 h 415"/>
                <a:gd name="T34" fmla="*/ 245 w 369"/>
                <a:gd name="T35" fmla="*/ 138 h 415"/>
                <a:gd name="T36" fmla="*/ 218 w 369"/>
                <a:gd name="T37" fmla="*/ 116 h 415"/>
                <a:gd name="T38" fmla="*/ 220 w 369"/>
                <a:gd name="T39" fmla="*/ 87 h 415"/>
                <a:gd name="T40" fmla="*/ 196 w 369"/>
                <a:gd name="T41" fmla="*/ 97 h 415"/>
                <a:gd name="T42" fmla="*/ 185 w 369"/>
                <a:gd name="T43" fmla="*/ 138 h 415"/>
                <a:gd name="T44" fmla="*/ 172 w 369"/>
                <a:gd name="T45" fmla="*/ 93 h 415"/>
                <a:gd name="T46" fmla="*/ 155 w 369"/>
                <a:gd name="T47" fmla="*/ 92 h 415"/>
                <a:gd name="T48" fmla="*/ 149 w 369"/>
                <a:gd name="T49" fmla="*/ 119 h 415"/>
                <a:gd name="T50" fmla="*/ 101 w 369"/>
                <a:gd name="T51" fmla="*/ 121 h 415"/>
                <a:gd name="T52" fmla="*/ 95 w 369"/>
                <a:gd name="T53" fmla="*/ 90 h 415"/>
                <a:gd name="T54" fmla="*/ 113 w 369"/>
                <a:gd name="T55" fmla="*/ 66 h 415"/>
                <a:gd name="T56" fmla="*/ 78 w 369"/>
                <a:gd name="T57" fmla="*/ 110 h 415"/>
                <a:gd name="T58" fmla="*/ 59 w 369"/>
                <a:gd name="T59" fmla="*/ 119 h 415"/>
                <a:gd name="T60" fmla="*/ 64 w 369"/>
                <a:gd name="T61" fmla="*/ 51 h 415"/>
                <a:gd name="T62" fmla="*/ 177 w 369"/>
                <a:gd name="T63" fmla="*/ 19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415">
                  <a:moveTo>
                    <a:pt x="5" y="410"/>
                  </a:moveTo>
                  <a:cubicBezTo>
                    <a:pt x="5" y="359"/>
                    <a:pt x="5" y="309"/>
                    <a:pt x="5" y="260"/>
                  </a:cubicBezTo>
                  <a:cubicBezTo>
                    <a:pt x="4" y="183"/>
                    <a:pt x="2" y="106"/>
                    <a:pt x="1" y="29"/>
                  </a:cubicBezTo>
                  <a:cubicBezTo>
                    <a:pt x="0" y="3"/>
                    <a:pt x="2" y="1"/>
                    <a:pt x="27" y="0"/>
                  </a:cubicBezTo>
                  <a:cubicBezTo>
                    <a:pt x="132" y="0"/>
                    <a:pt x="236" y="0"/>
                    <a:pt x="340" y="0"/>
                  </a:cubicBezTo>
                  <a:cubicBezTo>
                    <a:pt x="359" y="0"/>
                    <a:pt x="367" y="6"/>
                    <a:pt x="367" y="27"/>
                  </a:cubicBezTo>
                  <a:cubicBezTo>
                    <a:pt x="365" y="136"/>
                    <a:pt x="366" y="246"/>
                    <a:pt x="365" y="355"/>
                  </a:cubicBezTo>
                  <a:cubicBezTo>
                    <a:pt x="365" y="369"/>
                    <a:pt x="367" y="383"/>
                    <a:pt x="368" y="397"/>
                  </a:cubicBezTo>
                  <a:cubicBezTo>
                    <a:pt x="369" y="409"/>
                    <a:pt x="363" y="415"/>
                    <a:pt x="352" y="414"/>
                  </a:cubicBezTo>
                  <a:cubicBezTo>
                    <a:pt x="241" y="414"/>
                    <a:pt x="131" y="413"/>
                    <a:pt x="20" y="412"/>
                  </a:cubicBezTo>
                  <a:cubicBezTo>
                    <a:pt x="16" y="412"/>
                    <a:pt x="11" y="411"/>
                    <a:pt x="5" y="410"/>
                  </a:cubicBezTo>
                  <a:close/>
                  <a:moveTo>
                    <a:pt x="177" y="19"/>
                  </a:moveTo>
                  <a:cubicBezTo>
                    <a:pt x="172" y="17"/>
                    <a:pt x="169" y="16"/>
                    <a:pt x="165" y="16"/>
                  </a:cubicBezTo>
                  <a:cubicBezTo>
                    <a:pt x="124" y="16"/>
                    <a:pt x="83" y="16"/>
                    <a:pt x="42" y="15"/>
                  </a:cubicBezTo>
                  <a:cubicBezTo>
                    <a:pt x="23" y="15"/>
                    <a:pt x="21" y="26"/>
                    <a:pt x="21" y="42"/>
                  </a:cubicBezTo>
                  <a:cubicBezTo>
                    <a:pt x="22" y="108"/>
                    <a:pt x="23" y="175"/>
                    <a:pt x="24" y="241"/>
                  </a:cubicBezTo>
                  <a:cubicBezTo>
                    <a:pt x="24" y="291"/>
                    <a:pt x="24" y="341"/>
                    <a:pt x="24" y="392"/>
                  </a:cubicBezTo>
                  <a:cubicBezTo>
                    <a:pt x="38" y="394"/>
                    <a:pt x="50" y="396"/>
                    <a:pt x="63" y="396"/>
                  </a:cubicBezTo>
                  <a:cubicBezTo>
                    <a:pt x="149" y="397"/>
                    <a:pt x="236" y="398"/>
                    <a:pt x="322" y="399"/>
                  </a:cubicBezTo>
                  <a:cubicBezTo>
                    <a:pt x="337" y="399"/>
                    <a:pt x="347" y="394"/>
                    <a:pt x="347" y="377"/>
                  </a:cubicBezTo>
                  <a:cubicBezTo>
                    <a:pt x="347" y="373"/>
                    <a:pt x="347" y="368"/>
                    <a:pt x="347" y="363"/>
                  </a:cubicBezTo>
                  <a:cubicBezTo>
                    <a:pt x="348" y="254"/>
                    <a:pt x="349" y="145"/>
                    <a:pt x="350" y="36"/>
                  </a:cubicBezTo>
                  <a:cubicBezTo>
                    <a:pt x="350" y="20"/>
                    <a:pt x="341" y="16"/>
                    <a:pt x="327" y="16"/>
                  </a:cubicBezTo>
                  <a:cubicBezTo>
                    <a:pt x="283" y="15"/>
                    <a:pt x="240" y="15"/>
                    <a:pt x="197" y="14"/>
                  </a:cubicBezTo>
                  <a:cubicBezTo>
                    <a:pt x="194" y="14"/>
                    <a:pt x="191" y="16"/>
                    <a:pt x="187" y="16"/>
                  </a:cubicBezTo>
                  <a:cubicBezTo>
                    <a:pt x="202" y="40"/>
                    <a:pt x="219" y="52"/>
                    <a:pt x="247" y="49"/>
                  </a:cubicBezTo>
                  <a:cubicBezTo>
                    <a:pt x="267" y="47"/>
                    <a:pt x="287" y="49"/>
                    <a:pt x="307" y="50"/>
                  </a:cubicBezTo>
                  <a:cubicBezTo>
                    <a:pt x="321" y="51"/>
                    <a:pt x="331" y="58"/>
                    <a:pt x="325" y="75"/>
                  </a:cubicBezTo>
                  <a:cubicBezTo>
                    <a:pt x="319" y="93"/>
                    <a:pt x="315" y="111"/>
                    <a:pt x="310" y="128"/>
                  </a:cubicBezTo>
                  <a:cubicBezTo>
                    <a:pt x="292" y="128"/>
                    <a:pt x="290" y="127"/>
                    <a:pt x="294" y="111"/>
                  </a:cubicBezTo>
                  <a:cubicBezTo>
                    <a:pt x="296" y="98"/>
                    <a:pt x="300" y="85"/>
                    <a:pt x="303" y="70"/>
                  </a:cubicBezTo>
                  <a:cubicBezTo>
                    <a:pt x="285" y="70"/>
                    <a:pt x="271" y="70"/>
                    <a:pt x="251" y="70"/>
                  </a:cubicBezTo>
                  <a:cubicBezTo>
                    <a:pt x="261" y="78"/>
                    <a:pt x="266" y="82"/>
                    <a:pt x="272" y="86"/>
                  </a:cubicBezTo>
                  <a:cubicBezTo>
                    <a:pt x="265" y="92"/>
                    <a:pt x="260" y="96"/>
                    <a:pt x="253" y="101"/>
                  </a:cubicBezTo>
                  <a:cubicBezTo>
                    <a:pt x="261" y="107"/>
                    <a:pt x="266" y="111"/>
                    <a:pt x="273" y="116"/>
                  </a:cubicBezTo>
                  <a:cubicBezTo>
                    <a:pt x="263" y="124"/>
                    <a:pt x="254" y="131"/>
                    <a:pt x="245" y="138"/>
                  </a:cubicBezTo>
                  <a:cubicBezTo>
                    <a:pt x="237" y="132"/>
                    <a:pt x="228" y="126"/>
                    <a:pt x="220" y="120"/>
                  </a:cubicBezTo>
                  <a:cubicBezTo>
                    <a:pt x="219" y="119"/>
                    <a:pt x="219" y="117"/>
                    <a:pt x="218" y="116"/>
                  </a:cubicBezTo>
                  <a:cubicBezTo>
                    <a:pt x="224" y="111"/>
                    <a:pt x="231" y="106"/>
                    <a:pt x="238" y="100"/>
                  </a:cubicBezTo>
                  <a:cubicBezTo>
                    <a:pt x="230" y="95"/>
                    <a:pt x="225" y="91"/>
                    <a:pt x="220" y="87"/>
                  </a:cubicBezTo>
                  <a:cubicBezTo>
                    <a:pt x="227" y="81"/>
                    <a:pt x="232" y="77"/>
                    <a:pt x="240" y="71"/>
                  </a:cubicBezTo>
                  <a:cubicBezTo>
                    <a:pt x="214" y="64"/>
                    <a:pt x="199" y="74"/>
                    <a:pt x="196" y="97"/>
                  </a:cubicBezTo>
                  <a:cubicBezTo>
                    <a:pt x="195" y="106"/>
                    <a:pt x="196" y="115"/>
                    <a:pt x="194" y="123"/>
                  </a:cubicBezTo>
                  <a:cubicBezTo>
                    <a:pt x="193" y="128"/>
                    <a:pt x="188" y="133"/>
                    <a:pt x="185" y="138"/>
                  </a:cubicBezTo>
                  <a:cubicBezTo>
                    <a:pt x="182" y="133"/>
                    <a:pt x="177" y="128"/>
                    <a:pt x="175" y="123"/>
                  </a:cubicBezTo>
                  <a:cubicBezTo>
                    <a:pt x="173" y="113"/>
                    <a:pt x="174" y="103"/>
                    <a:pt x="172" y="93"/>
                  </a:cubicBezTo>
                  <a:cubicBezTo>
                    <a:pt x="166" y="65"/>
                    <a:pt x="158" y="61"/>
                    <a:pt x="123" y="74"/>
                  </a:cubicBezTo>
                  <a:cubicBezTo>
                    <a:pt x="132" y="79"/>
                    <a:pt x="141" y="84"/>
                    <a:pt x="155" y="92"/>
                  </a:cubicBezTo>
                  <a:cubicBezTo>
                    <a:pt x="144" y="98"/>
                    <a:pt x="138" y="101"/>
                    <a:pt x="125" y="108"/>
                  </a:cubicBezTo>
                  <a:cubicBezTo>
                    <a:pt x="136" y="113"/>
                    <a:pt x="141" y="115"/>
                    <a:pt x="149" y="119"/>
                  </a:cubicBezTo>
                  <a:cubicBezTo>
                    <a:pt x="139" y="126"/>
                    <a:pt x="132" y="132"/>
                    <a:pt x="125" y="138"/>
                  </a:cubicBezTo>
                  <a:cubicBezTo>
                    <a:pt x="116" y="132"/>
                    <a:pt x="109" y="126"/>
                    <a:pt x="101" y="121"/>
                  </a:cubicBezTo>
                  <a:cubicBezTo>
                    <a:pt x="105" y="115"/>
                    <a:pt x="109" y="109"/>
                    <a:pt x="113" y="103"/>
                  </a:cubicBezTo>
                  <a:cubicBezTo>
                    <a:pt x="106" y="98"/>
                    <a:pt x="101" y="94"/>
                    <a:pt x="95" y="90"/>
                  </a:cubicBezTo>
                  <a:cubicBezTo>
                    <a:pt x="103" y="83"/>
                    <a:pt x="109" y="78"/>
                    <a:pt x="116" y="73"/>
                  </a:cubicBezTo>
                  <a:cubicBezTo>
                    <a:pt x="115" y="70"/>
                    <a:pt x="114" y="68"/>
                    <a:pt x="113" y="66"/>
                  </a:cubicBezTo>
                  <a:cubicBezTo>
                    <a:pt x="98" y="68"/>
                    <a:pt x="83" y="69"/>
                    <a:pt x="66" y="71"/>
                  </a:cubicBezTo>
                  <a:cubicBezTo>
                    <a:pt x="71" y="87"/>
                    <a:pt x="75" y="98"/>
                    <a:pt x="78" y="110"/>
                  </a:cubicBezTo>
                  <a:cubicBezTo>
                    <a:pt x="79" y="115"/>
                    <a:pt x="76" y="120"/>
                    <a:pt x="75" y="125"/>
                  </a:cubicBezTo>
                  <a:cubicBezTo>
                    <a:pt x="70" y="123"/>
                    <a:pt x="61" y="123"/>
                    <a:pt x="59" y="119"/>
                  </a:cubicBezTo>
                  <a:cubicBezTo>
                    <a:pt x="52" y="105"/>
                    <a:pt x="47" y="91"/>
                    <a:pt x="43" y="76"/>
                  </a:cubicBezTo>
                  <a:cubicBezTo>
                    <a:pt x="39" y="58"/>
                    <a:pt x="45" y="51"/>
                    <a:pt x="64" y="51"/>
                  </a:cubicBezTo>
                  <a:cubicBezTo>
                    <a:pt x="88" y="51"/>
                    <a:pt x="113" y="51"/>
                    <a:pt x="138" y="50"/>
                  </a:cubicBezTo>
                  <a:cubicBezTo>
                    <a:pt x="158" y="50"/>
                    <a:pt x="172" y="41"/>
                    <a:pt x="17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60"/>
            <p:cNvSpPr>
              <a:spLocks/>
            </p:cNvSpPr>
            <p:nvPr userDrawn="1"/>
          </p:nvSpPr>
          <p:spPr bwMode="auto">
            <a:xfrm>
              <a:off x="4163" y="2599"/>
              <a:ext cx="162" cy="136"/>
            </a:xfrm>
            <a:custGeom>
              <a:avLst/>
              <a:gdLst>
                <a:gd name="T0" fmla="*/ 48 w 85"/>
                <a:gd name="T1" fmla="*/ 41 h 71"/>
                <a:gd name="T2" fmla="*/ 31 w 85"/>
                <a:gd name="T3" fmla="*/ 45 h 71"/>
                <a:gd name="T4" fmla="*/ 5 w 85"/>
                <a:gd name="T5" fmla="*/ 26 h 71"/>
                <a:gd name="T6" fmla="*/ 25 w 85"/>
                <a:gd name="T7" fmla="*/ 2 h 71"/>
                <a:gd name="T8" fmla="*/ 47 w 85"/>
                <a:gd name="T9" fmla="*/ 0 h 71"/>
                <a:gd name="T10" fmla="*/ 81 w 85"/>
                <a:gd name="T11" fmla="*/ 22 h 71"/>
                <a:gd name="T12" fmla="*/ 62 w 85"/>
                <a:gd name="T13" fmla="*/ 60 h 71"/>
                <a:gd name="T14" fmla="*/ 23 w 85"/>
                <a:gd name="T15" fmla="*/ 71 h 71"/>
                <a:gd name="T16" fmla="*/ 51 w 85"/>
                <a:gd name="T17" fmla="*/ 52 h 71"/>
                <a:gd name="T18" fmla="*/ 47 w 85"/>
                <a:gd name="T19" fmla="*/ 41 h 71"/>
                <a:gd name="T20" fmla="*/ 53 w 85"/>
                <a:gd name="T21" fmla="*/ 37 h 71"/>
                <a:gd name="T22" fmla="*/ 48 w 85"/>
                <a:gd name="T23" fmla="*/ 6 h 71"/>
                <a:gd name="T24" fmla="*/ 31 w 85"/>
                <a:gd name="T25" fmla="*/ 11 h 71"/>
                <a:gd name="T26" fmla="*/ 42 w 85"/>
                <a:gd name="T27" fmla="*/ 40 h 71"/>
                <a:gd name="T28" fmla="*/ 48 w 85"/>
                <a:gd name="T29"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1">
                  <a:moveTo>
                    <a:pt x="48" y="41"/>
                  </a:moveTo>
                  <a:cubicBezTo>
                    <a:pt x="42" y="43"/>
                    <a:pt x="35" y="47"/>
                    <a:pt x="31" y="45"/>
                  </a:cubicBezTo>
                  <a:cubicBezTo>
                    <a:pt x="21" y="40"/>
                    <a:pt x="8" y="34"/>
                    <a:pt x="5" y="26"/>
                  </a:cubicBezTo>
                  <a:cubicBezTo>
                    <a:pt x="0" y="12"/>
                    <a:pt x="14" y="6"/>
                    <a:pt x="25" y="2"/>
                  </a:cubicBezTo>
                  <a:cubicBezTo>
                    <a:pt x="32" y="0"/>
                    <a:pt x="40" y="0"/>
                    <a:pt x="47" y="0"/>
                  </a:cubicBezTo>
                  <a:cubicBezTo>
                    <a:pt x="62" y="1"/>
                    <a:pt x="76" y="5"/>
                    <a:pt x="81" y="22"/>
                  </a:cubicBezTo>
                  <a:cubicBezTo>
                    <a:pt x="85" y="39"/>
                    <a:pt x="77" y="52"/>
                    <a:pt x="62" y="60"/>
                  </a:cubicBezTo>
                  <a:cubicBezTo>
                    <a:pt x="50" y="66"/>
                    <a:pt x="37" y="69"/>
                    <a:pt x="23" y="71"/>
                  </a:cubicBezTo>
                  <a:cubicBezTo>
                    <a:pt x="33" y="65"/>
                    <a:pt x="42" y="59"/>
                    <a:pt x="51" y="52"/>
                  </a:cubicBezTo>
                  <a:cubicBezTo>
                    <a:pt x="52" y="51"/>
                    <a:pt x="49" y="45"/>
                    <a:pt x="47" y="41"/>
                  </a:cubicBezTo>
                  <a:cubicBezTo>
                    <a:pt x="49" y="40"/>
                    <a:pt x="52" y="39"/>
                    <a:pt x="53" y="37"/>
                  </a:cubicBezTo>
                  <a:cubicBezTo>
                    <a:pt x="62" y="25"/>
                    <a:pt x="58" y="14"/>
                    <a:pt x="48" y="6"/>
                  </a:cubicBezTo>
                  <a:cubicBezTo>
                    <a:pt x="45" y="4"/>
                    <a:pt x="33" y="8"/>
                    <a:pt x="31" y="11"/>
                  </a:cubicBezTo>
                  <a:cubicBezTo>
                    <a:pt x="26" y="23"/>
                    <a:pt x="26" y="35"/>
                    <a:pt x="42" y="40"/>
                  </a:cubicBezTo>
                  <a:cubicBezTo>
                    <a:pt x="44" y="41"/>
                    <a:pt x="46" y="41"/>
                    <a:pt x="48"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61"/>
            <p:cNvSpPr>
              <a:spLocks/>
            </p:cNvSpPr>
            <p:nvPr userDrawn="1"/>
          </p:nvSpPr>
          <p:spPr bwMode="auto">
            <a:xfrm>
              <a:off x="4031" y="2599"/>
              <a:ext cx="80" cy="101"/>
            </a:xfrm>
            <a:custGeom>
              <a:avLst/>
              <a:gdLst>
                <a:gd name="T0" fmla="*/ 6 w 42"/>
                <a:gd name="T1" fmla="*/ 53 h 53"/>
                <a:gd name="T2" fmla="*/ 0 w 42"/>
                <a:gd name="T3" fmla="*/ 10 h 53"/>
                <a:gd name="T4" fmla="*/ 33 w 42"/>
                <a:gd name="T5" fmla="*/ 0 h 53"/>
                <a:gd name="T6" fmla="*/ 35 w 42"/>
                <a:gd name="T7" fmla="*/ 1 h 53"/>
                <a:gd name="T8" fmla="*/ 42 w 42"/>
                <a:gd name="T9" fmla="*/ 53 h 53"/>
                <a:gd name="T10" fmla="*/ 6 w 42"/>
                <a:gd name="T11" fmla="*/ 53 h 53"/>
              </a:gdLst>
              <a:ahLst/>
              <a:cxnLst>
                <a:cxn ang="0">
                  <a:pos x="T0" y="T1"/>
                </a:cxn>
                <a:cxn ang="0">
                  <a:pos x="T2" y="T3"/>
                </a:cxn>
                <a:cxn ang="0">
                  <a:pos x="T4" y="T5"/>
                </a:cxn>
                <a:cxn ang="0">
                  <a:pos x="T6" y="T7"/>
                </a:cxn>
                <a:cxn ang="0">
                  <a:pos x="T8" y="T9"/>
                </a:cxn>
                <a:cxn ang="0">
                  <a:pos x="T10" y="T11"/>
                </a:cxn>
              </a:cxnLst>
              <a:rect l="0" t="0" r="r" b="b"/>
              <a:pathLst>
                <a:path w="42" h="53">
                  <a:moveTo>
                    <a:pt x="6" y="53"/>
                  </a:moveTo>
                  <a:cubicBezTo>
                    <a:pt x="21" y="38"/>
                    <a:pt x="19" y="15"/>
                    <a:pt x="0" y="10"/>
                  </a:cubicBezTo>
                  <a:cubicBezTo>
                    <a:pt x="11" y="7"/>
                    <a:pt x="22" y="3"/>
                    <a:pt x="33" y="0"/>
                  </a:cubicBezTo>
                  <a:cubicBezTo>
                    <a:pt x="34" y="0"/>
                    <a:pt x="35" y="1"/>
                    <a:pt x="35" y="1"/>
                  </a:cubicBezTo>
                  <a:cubicBezTo>
                    <a:pt x="38" y="19"/>
                    <a:pt x="40" y="36"/>
                    <a:pt x="42" y="53"/>
                  </a:cubicBezTo>
                  <a:cubicBezTo>
                    <a:pt x="34" y="53"/>
                    <a:pt x="20" y="53"/>
                    <a:pt x="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62"/>
            <p:cNvSpPr>
              <a:spLocks/>
            </p:cNvSpPr>
            <p:nvPr userDrawn="1"/>
          </p:nvSpPr>
          <p:spPr bwMode="auto">
            <a:xfrm>
              <a:off x="4359" y="2637"/>
              <a:ext cx="142" cy="109"/>
            </a:xfrm>
            <a:custGeom>
              <a:avLst/>
              <a:gdLst>
                <a:gd name="T0" fmla="*/ 21 w 74"/>
                <a:gd name="T1" fmla="*/ 16 h 57"/>
                <a:gd name="T2" fmla="*/ 51 w 74"/>
                <a:gd name="T3" fmla="*/ 9 h 57"/>
                <a:gd name="T4" fmla="*/ 72 w 74"/>
                <a:gd name="T5" fmla="*/ 24 h 57"/>
                <a:gd name="T6" fmla="*/ 69 w 74"/>
                <a:gd name="T7" fmla="*/ 39 h 57"/>
                <a:gd name="T8" fmla="*/ 0 w 74"/>
                <a:gd name="T9" fmla="*/ 38 h 57"/>
                <a:gd name="T10" fmla="*/ 22 w 74"/>
                <a:gd name="T11" fmla="*/ 53 h 57"/>
                <a:gd name="T12" fmla="*/ 46 w 74"/>
                <a:gd name="T13" fmla="*/ 36 h 57"/>
                <a:gd name="T14" fmla="*/ 43 w 74"/>
                <a:gd name="T15" fmla="*/ 18 h 57"/>
                <a:gd name="T16" fmla="*/ 21 w 74"/>
                <a:gd name="T17"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57">
                  <a:moveTo>
                    <a:pt x="21" y="16"/>
                  </a:moveTo>
                  <a:cubicBezTo>
                    <a:pt x="27" y="0"/>
                    <a:pt x="41" y="7"/>
                    <a:pt x="51" y="9"/>
                  </a:cubicBezTo>
                  <a:cubicBezTo>
                    <a:pt x="59" y="11"/>
                    <a:pt x="66" y="18"/>
                    <a:pt x="72" y="24"/>
                  </a:cubicBezTo>
                  <a:cubicBezTo>
                    <a:pt x="74" y="26"/>
                    <a:pt x="72" y="35"/>
                    <a:pt x="69" y="39"/>
                  </a:cubicBezTo>
                  <a:cubicBezTo>
                    <a:pt x="56" y="57"/>
                    <a:pt x="14" y="56"/>
                    <a:pt x="0" y="38"/>
                  </a:cubicBezTo>
                  <a:cubicBezTo>
                    <a:pt x="15" y="27"/>
                    <a:pt x="20" y="29"/>
                    <a:pt x="22" y="53"/>
                  </a:cubicBezTo>
                  <a:cubicBezTo>
                    <a:pt x="32" y="47"/>
                    <a:pt x="41" y="43"/>
                    <a:pt x="46" y="36"/>
                  </a:cubicBezTo>
                  <a:cubicBezTo>
                    <a:pt x="49" y="33"/>
                    <a:pt x="47" y="20"/>
                    <a:pt x="43" y="18"/>
                  </a:cubicBezTo>
                  <a:cubicBezTo>
                    <a:pt x="37" y="14"/>
                    <a:pt x="28" y="16"/>
                    <a:pt x="2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3"/>
            <p:cNvSpPr>
              <a:spLocks/>
            </p:cNvSpPr>
            <p:nvPr userDrawn="1"/>
          </p:nvSpPr>
          <p:spPr bwMode="auto">
            <a:xfrm>
              <a:off x="4550" y="2597"/>
              <a:ext cx="78" cy="105"/>
            </a:xfrm>
            <a:custGeom>
              <a:avLst/>
              <a:gdLst>
                <a:gd name="T0" fmla="*/ 41 w 41"/>
                <a:gd name="T1" fmla="*/ 55 h 55"/>
                <a:gd name="T2" fmla="*/ 5 w 41"/>
                <a:gd name="T3" fmla="*/ 55 h 55"/>
                <a:gd name="T4" fmla="*/ 0 w 41"/>
                <a:gd name="T5" fmla="*/ 11 h 55"/>
                <a:gd name="T6" fmla="*/ 34 w 41"/>
                <a:gd name="T7" fmla="*/ 0 h 55"/>
                <a:gd name="T8" fmla="*/ 41 w 41"/>
                <a:gd name="T9" fmla="*/ 55 h 55"/>
              </a:gdLst>
              <a:ahLst/>
              <a:cxnLst>
                <a:cxn ang="0">
                  <a:pos x="T0" y="T1"/>
                </a:cxn>
                <a:cxn ang="0">
                  <a:pos x="T2" y="T3"/>
                </a:cxn>
                <a:cxn ang="0">
                  <a:pos x="T4" y="T5"/>
                </a:cxn>
                <a:cxn ang="0">
                  <a:pos x="T6" y="T7"/>
                </a:cxn>
                <a:cxn ang="0">
                  <a:pos x="T8" y="T9"/>
                </a:cxn>
              </a:cxnLst>
              <a:rect l="0" t="0" r="r" b="b"/>
              <a:pathLst>
                <a:path w="41" h="55">
                  <a:moveTo>
                    <a:pt x="41" y="55"/>
                  </a:moveTo>
                  <a:cubicBezTo>
                    <a:pt x="32" y="55"/>
                    <a:pt x="19" y="55"/>
                    <a:pt x="5" y="55"/>
                  </a:cubicBezTo>
                  <a:cubicBezTo>
                    <a:pt x="20" y="38"/>
                    <a:pt x="18" y="17"/>
                    <a:pt x="0" y="11"/>
                  </a:cubicBezTo>
                  <a:cubicBezTo>
                    <a:pt x="11" y="7"/>
                    <a:pt x="22" y="4"/>
                    <a:pt x="34" y="0"/>
                  </a:cubicBezTo>
                  <a:cubicBezTo>
                    <a:pt x="36" y="20"/>
                    <a:pt x="38" y="37"/>
                    <a:pt x="41"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4"/>
            <p:cNvSpPr>
              <a:spLocks/>
            </p:cNvSpPr>
            <p:nvPr userDrawn="1"/>
          </p:nvSpPr>
          <p:spPr bwMode="auto">
            <a:xfrm>
              <a:off x="4371" y="2606"/>
              <a:ext cx="122" cy="62"/>
            </a:xfrm>
            <a:custGeom>
              <a:avLst/>
              <a:gdLst>
                <a:gd name="T0" fmla="*/ 15 w 64"/>
                <a:gd name="T1" fmla="*/ 32 h 32"/>
                <a:gd name="T2" fmla="*/ 0 w 64"/>
                <a:gd name="T3" fmla="*/ 32 h 32"/>
                <a:gd name="T4" fmla="*/ 6 w 64"/>
                <a:gd name="T5" fmla="*/ 0 h 32"/>
                <a:gd name="T6" fmla="*/ 64 w 64"/>
                <a:gd name="T7" fmla="*/ 0 h 32"/>
                <a:gd name="T8" fmla="*/ 64 w 64"/>
                <a:gd name="T9" fmla="*/ 8 h 32"/>
                <a:gd name="T10" fmla="*/ 28 w 64"/>
                <a:gd name="T11" fmla="*/ 9 h 32"/>
                <a:gd name="T12" fmla="*/ 15 w 64"/>
                <a:gd name="T13" fmla="*/ 32 h 32"/>
                <a:gd name="T14" fmla="*/ 15 w 6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15" y="32"/>
                  </a:moveTo>
                  <a:cubicBezTo>
                    <a:pt x="10" y="32"/>
                    <a:pt x="6" y="32"/>
                    <a:pt x="0" y="32"/>
                  </a:cubicBezTo>
                  <a:cubicBezTo>
                    <a:pt x="2" y="20"/>
                    <a:pt x="4" y="9"/>
                    <a:pt x="6" y="0"/>
                  </a:cubicBezTo>
                  <a:cubicBezTo>
                    <a:pt x="27" y="0"/>
                    <a:pt x="45" y="0"/>
                    <a:pt x="64" y="0"/>
                  </a:cubicBezTo>
                  <a:cubicBezTo>
                    <a:pt x="64" y="2"/>
                    <a:pt x="64" y="5"/>
                    <a:pt x="64" y="8"/>
                  </a:cubicBezTo>
                  <a:cubicBezTo>
                    <a:pt x="52" y="8"/>
                    <a:pt x="40" y="9"/>
                    <a:pt x="28" y="9"/>
                  </a:cubicBezTo>
                  <a:cubicBezTo>
                    <a:pt x="7" y="10"/>
                    <a:pt x="5" y="13"/>
                    <a:pt x="15" y="32"/>
                  </a:cubicBezTo>
                  <a:cubicBezTo>
                    <a:pt x="15" y="32"/>
                    <a:pt x="15" y="32"/>
                    <a:pt x="1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66"/>
            <p:cNvSpPr>
              <a:spLocks/>
            </p:cNvSpPr>
            <p:nvPr userDrawn="1"/>
          </p:nvSpPr>
          <p:spPr bwMode="auto">
            <a:xfrm>
              <a:off x="4212" y="2606"/>
              <a:ext cx="69" cy="73"/>
            </a:xfrm>
            <a:custGeom>
              <a:avLst/>
              <a:gdLst>
                <a:gd name="T0" fmla="*/ 22 w 36"/>
                <a:gd name="T1" fmla="*/ 37 h 38"/>
                <a:gd name="T2" fmla="*/ 16 w 36"/>
                <a:gd name="T3" fmla="*/ 36 h 38"/>
                <a:gd name="T4" fmla="*/ 5 w 36"/>
                <a:gd name="T5" fmla="*/ 7 h 38"/>
                <a:gd name="T6" fmla="*/ 22 w 36"/>
                <a:gd name="T7" fmla="*/ 2 h 38"/>
                <a:gd name="T8" fmla="*/ 27 w 36"/>
                <a:gd name="T9" fmla="*/ 33 h 38"/>
                <a:gd name="T10" fmla="*/ 21 w 36"/>
                <a:gd name="T11" fmla="*/ 37 h 38"/>
                <a:gd name="T12" fmla="*/ 22 w 36"/>
                <a:gd name="T13" fmla="*/ 37 h 38"/>
              </a:gdLst>
              <a:ahLst/>
              <a:cxnLst>
                <a:cxn ang="0">
                  <a:pos x="T0" y="T1"/>
                </a:cxn>
                <a:cxn ang="0">
                  <a:pos x="T2" y="T3"/>
                </a:cxn>
                <a:cxn ang="0">
                  <a:pos x="T4" y="T5"/>
                </a:cxn>
                <a:cxn ang="0">
                  <a:pos x="T6" y="T7"/>
                </a:cxn>
                <a:cxn ang="0">
                  <a:pos x="T8" y="T9"/>
                </a:cxn>
                <a:cxn ang="0">
                  <a:pos x="T10" y="T11"/>
                </a:cxn>
                <a:cxn ang="0">
                  <a:pos x="T12" y="T13"/>
                </a:cxn>
              </a:cxnLst>
              <a:rect l="0" t="0" r="r" b="b"/>
              <a:pathLst>
                <a:path w="36" h="38">
                  <a:moveTo>
                    <a:pt x="22" y="37"/>
                  </a:moveTo>
                  <a:cubicBezTo>
                    <a:pt x="20" y="37"/>
                    <a:pt x="18" y="37"/>
                    <a:pt x="16" y="36"/>
                  </a:cubicBezTo>
                  <a:cubicBezTo>
                    <a:pt x="0" y="31"/>
                    <a:pt x="0" y="19"/>
                    <a:pt x="5" y="7"/>
                  </a:cubicBezTo>
                  <a:cubicBezTo>
                    <a:pt x="7" y="4"/>
                    <a:pt x="19" y="0"/>
                    <a:pt x="22" y="2"/>
                  </a:cubicBezTo>
                  <a:cubicBezTo>
                    <a:pt x="32" y="10"/>
                    <a:pt x="36" y="21"/>
                    <a:pt x="27" y="33"/>
                  </a:cubicBezTo>
                  <a:cubicBezTo>
                    <a:pt x="26" y="35"/>
                    <a:pt x="23" y="36"/>
                    <a:pt x="21" y="37"/>
                  </a:cubicBezTo>
                  <a:cubicBezTo>
                    <a:pt x="21" y="38"/>
                    <a:pt x="22" y="37"/>
                    <a:pt x="2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7"/>
            <p:cNvSpPr>
              <a:spLocks/>
            </p:cNvSpPr>
            <p:nvPr userDrawn="1"/>
          </p:nvSpPr>
          <p:spPr bwMode="auto">
            <a:xfrm>
              <a:off x="4085" y="2015"/>
              <a:ext cx="202" cy="411"/>
            </a:xfrm>
            <a:custGeom>
              <a:avLst/>
              <a:gdLst>
                <a:gd name="T0" fmla="*/ 101 w 106"/>
                <a:gd name="T1" fmla="*/ 115 h 215"/>
                <a:gd name="T2" fmla="*/ 85 w 106"/>
                <a:gd name="T3" fmla="*/ 116 h 215"/>
                <a:gd name="T4" fmla="*/ 49 w 106"/>
                <a:gd name="T5" fmla="*/ 143 h 215"/>
                <a:gd name="T6" fmla="*/ 27 w 106"/>
                <a:gd name="T7" fmla="*/ 195 h 215"/>
                <a:gd name="T8" fmla="*/ 85 w 106"/>
                <a:gd name="T9" fmla="*/ 198 h 215"/>
                <a:gd name="T10" fmla="*/ 100 w 106"/>
                <a:gd name="T11" fmla="*/ 215 h 215"/>
                <a:gd name="T12" fmla="*/ 0 w 106"/>
                <a:gd name="T13" fmla="*/ 215 h 215"/>
                <a:gd name="T14" fmla="*/ 13 w 106"/>
                <a:gd name="T15" fmla="*/ 176 h 215"/>
                <a:gd name="T16" fmla="*/ 43 w 106"/>
                <a:gd name="T17" fmla="*/ 19 h 215"/>
                <a:gd name="T18" fmla="*/ 43 w 106"/>
                <a:gd name="T19" fmla="*/ 4 h 215"/>
                <a:gd name="T20" fmla="*/ 44 w 106"/>
                <a:gd name="T21" fmla="*/ 2 h 215"/>
                <a:gd name="T22" fmla="*/ 63 w 106"/>
                <a:gd name="T23" fmla="*/ 0 h 215"/>
                <a:gd name="T24" fmla="*/ 103 w 106"/>
                <a:gd name="T25" fmla="*/ 33 h 215"/>
                <a:gd name="T26" fmla="*/ 104 w 106"/>
                <a:gd name="T27" fmla="*/ 39 h 215"/>
                <a:gd name="T28" fmla="*/ 85 w 106"/>
                <a:gd name="T29" fmla="*/ 46 h 215"/>
                <a:gd name="T30" fmla="*/ 64 w 106"/>
                <a:gd name="T31" fmla="*/ 81 h 215"/>
                <a:gd name="T32" fmla="*/ 85 w 106"/>
                <a:gd name="T33" fmla="*/ 95 h 215"/>
                <a:gd name="T34" fmla="*/ 101 w 106"/>
                <a:gd name="T35" fmla="*/ 1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215">
                  <a:moveTo>
                    <a:pt x="101" y="115"/>
                  </a:moveTo>
                  <a:cubicBezTo>
                    <a:pt x="95" y="115"/>
                    <a:pt x="90" y="116"/>
                    <a:pt x="85" y="116"/>
                  </a:cubicBezTo>
                  <a:cubicBezTo>
                    <a:pt x="66" y="115"/>
                    <a:pt x="54" y="123"/>
                    <a:pt x="49" y="143"/>
                  </a:cubicBezTo>
                  <a:cubicBezTo>
                    <a:pt x="44" y="159"/>
                    <a:pt x="36" y="174"/>
                    <a:pt x="27" y="195"/>
                  </a:cubicBezTo>
                  <a:cubicBezTo>
                    <a:pt x="49" y="196"/>
                    <a:pt x="67" y="197"/>
                    <a:pt x="85" y="198"/>
                  </a:cubicBezTo>
                  <a:cubicBezTo>
                    <a:pt x="95" y="199"/>
                    <a:pt x="105" y="199"/>
                    <a:pt x="100" y="215"/>
                  </a:cubicBezTo>
                  <a:cubicBezTo>
                    <a:pt x="69" y="215"/>
                    <a:pt x="37" y="215"/>
                    <a:pt x="0" y="215"/>
                  </a:cubicBezTo>
                  <a:cubicBezTo>
                    <a:pt x="5" y="201"/>
                    <a:pt x="5" y="186"/>
                    <a:pt x="13" y="176"/>
                  </a:cubicBezTo>
                  <a:cubicBezTo>
                    <a:pt x="47" y="128"/>
                    <a:pt x="46" y="74"/>
                    <a:pt x="43" y="19"/>
                  </a:cubicBezTo>
                  <a:cubicBezTo>
                    <a:pt x="42" y="14"/>
                    <a:pt x="43" y="8"/>
                    <a:pt x="43" y="4"/>
                  </a:cubicBezTo>
                  <a:cubicBezTo>
                    <a:pt x="44" y="3"/>
                    <a:pt x="44" y="2"/>
                    <a:pt x="44" y="2"/>
                  </a:cubicBezTo>
                  <a:cubicBezTo>
                    <a:pt x="50" y="1"/>
                    <a:pt x="55" y="1"/>
                    <a:pt x="63" y="0"/>
                  </a:cubicBezTo>
                  <a:cubicBezTo>
                    <a:pt x="59" y="31"/>
                    <a:pt x="81" y="33"/>
                    <a:pt x="103" y="33"/>
                  </a:cubicBezTo>
                  <a:cubicBezTo>
                    <a:pt x="103" y="35"/>
                    <a:pt x="104" y="37"/>
                    <a:pt x="104" y="39"/>
                  </a:cubicBezTo>
                  <a:cubicBezTo>
                    <a:pt x="97" y="41"/>
                    <a:pt x="91" y="45"/>
                    <a:pt x="85" y="46"/>
                  </a:cubicBezTo>
                  <a:cubicBezTo>
                    <a:pt x="59" y="46"/>
                    <a:pt x="66" y="67"/>
                    <a:pt x="64" y="81"/>
                  </a:cubicBezTo>
                  <a:cubicBezTo>
                    <a:pt x="62" y="97"/>
                    <a:pt x="75" y="94"/>
                    <a:pt x="85" y="95"/>
                  </a:cubicBezTo>
                  <a:cubicBezTo>
                    <a:pt x="96" y="96"/>
                    <a:pt x="106" y="98"/>
                    <a:pt x="10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8"/>
            <p:cNvSpPr>
              <a:spLocks/>
            </p:cNvSpPr>
            <p:nvPr userDrawn="1"/>
          </p:nvSpPr>
          <p:spPr bwMode="auto">
            <a:xfrm>
              <a:off x="4382" y="2016"/>
              <a:ext cx="203" cy="420"/>
            </a:xfrm>
            <a:custGeom>
              <a:avLst/>
              <a:gdLst>
                <a:gd name="T0" fmla="*/ 33 w 106"/>
                <a:gd name="T1" fmla="*/ 203 h 219"/>
                <a:gd name="T2" fmla="*/ 70 w 106"/>
                <a:gd name="T3" fmla="*/ 197 h 219"/>
                <a:gd name="T4" fmla="*/ 45 w 106"/>
                <a:gd name="T5" fmla="*/ 125 h 219"/>
                <a:gd name="T6" fmla="*/ 20 w 106"/>
                <a:gd name="T7" fmla="*/ 114 h 219"/>
                <a:gd name="T8" fmla="*/ 2 w 106"/>
                <a:gd name="T9" fmla="*/ 97 h 219"/>
                <a:gd name="T10" fmla="*/ 13 w 106"/>
                <a:gd name="T11" fmla="*/ 93 h 219"/>
                <a:gd name="T12" fmla="*/ 39 w 106"/>
                <a:gd name="T13" fmla="*/ 56 h 219"/>
                <a:gd name="T14" fmla="*/ 26 w 106"/>
                <a:gd name="T15" fmla="*/ 45 h 219"/>
                <a:gd name="T16" fmla="*/ 14 w 106"/>
                <a:gd name="T17" fmla="*/ 44 h 219"/>
                <a:gd name="T18" fmla="*/ 0 w 106"/>
                <a:gd name="T19" fmla="*/ 36 h 219"/>
                <a:gd name="T20" fmla="*/ 13 w 106"/>
                <a:gd name="T21" fmla="*/ 29 h 219"/>
                <a:gd name="T22" fmla="*/ 19 w 106"/>
                <a:gd name="T23" fmla="*/ 28 h 219"/>
                <a:gd name="T24" fmla="*/ 40 w 106"/>
                <a:gd name="T25" fmla="*/ 10 h 219"/>
                <a:gd name="T26" fmla="*/ 48 w 106"/>
                <a:gd name="T27" fmla="*/ 0 h 219"/>
                <a:gd name="T28" fmla="*/ 58 w 106"/>
                <a:gd name="T29" fmla="*/ 12 h 219"/>
                <a:gd name="T30" fmla="*/ 56 w 106"/>
                <a:gd name="T31" fmla="*/ 37 h 219"/>
                <a:gd name="T32" fmla="*/ 94 w 106"/>
                <a:gd name="T33" fmla="*/ 187 h 219"/>
                <a:gd name="T34" fmla="*/ 79 w 106"/>
                <a:gd name="T35" fmla="*/ 217 h 219"/>
                <a:gd name="T36" fmla="*/ 51 w 106"/>
                <a:gd name="T37" fmla="*/ 217 h 219"/>
                <a:gd name="T38" fmla="*/ 33 w 106"/>
                <a:gd name="T39" fmla="*/ 20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219">
                  <a:moveTo>
                    <a:pt x="33" y="203"/>
                  </a:moveTo>
                  <a:cubicBezTo>
                    <a:pt x="51" y="200"/>
                    <a:pt x="62" y="198"/>
                    <a:pt x="70" y="197"/>
                  </a:cubicBezTo>
                  <a:cubicBezTo>
                    <a:pt x="62" y="172"/>
                    <a:pt x="56" y="147"/>
                    <a:pt x="45" y="125"/>
                  </a:cubicBezTo>
                  <a:cubicBezTo>
                    <a:pt x="42" y="118"/>
                    <a:pt x="29" y="114"/>
                    <a:pt x="20" y="114"/>
                  </a:cubicBezTo>
                  <a:cubicBezTo>
                    <a:pt x="8" y="113"/>
                    <a:pt x="0" y="112"/>
                    <a:pt x="2" y="97"/>
                  </a:cubicBezTo>
                  <a:cubicBezTo>
                    <a:pt x="5" y="96"/>
                    <a:pt x="9" y="94"/>
                    <a:pt x="13" y="93"/>
                  </a:cubicBezTo>
                  <a:cubicBezTo>
                    <a:pt x="39" y="90"/>
                    <a:pt x="44" y="83"/>
                    <a:pt x="39" y="56"/>
                  </a:cubicBezTo>
                  <a:cubicBezTo>
                    <a:pt x="38" y="51"/>
                    <a:pt x="31" y="47"/>
                    <a:pt x="26" y="45"/>
                  </a:cubicBezTo>
                  <a:cubicBezTo>
                    <a:pt x="23" y="43"/>
                    <a:pt x="18" y="45"/>
                    <a:pt x="14" y="44"/>
                  </a:cubicBezTo>
                  <a:cubicBezTo>
                    <a:pt x="9" y="42"/>
                    <a:pt x="5" y="39"/>
                    <a:pt x="0" y="36"/>
                  </a:cubicBezTo>
                  <a:cubicBezTo>
                    <a:pt x="4" y="33"/>
                    <a:pt x="9" y="31"/>
                    <a:pt x="13" y="29"/>
                  </a:cubicBezTo>
                  <a:cubicBezTo>
                    <a:pt x="15" y="28"/>
                    <a:pt x="17" y="28"/>
                    <a:pt x="19" y="28"/>
                  </a:cubicBezTo>
                  <a:cubicBezTo>
                    <a:pt x="31" y="28"/>
                    <a:pt x="40" y="25"/>
                    <a:pt x="40" y="10"/>
                  </a:cubicBezTo>
                  <a:cubicBezTo>
                    <a:pt x="40" y="7"/>
                    <a:pt x="45" y="3"/>
                    <a:pt x="48" y="0"/>
                  </a:cubicBezTo>
                  <a:cubicBezTo>
                    <a:pt x="52" y="4"/>
                    <a:pt x="57" y="7"/>
                    <a:pt x="58" y="12"/>
                  </a:cubicBezTo>
                  <a:cubicBezTo>
                    <a:pt x="59" y="20"/>
                    <a:pt x="58" y="29"/>
                    <a:pt x="56" y="37"/>
                  </a:cubicBezTo>
                  <a:cubicBezTo>
                    <a:pt x="48" y="93"/>
                    <a:pt x="71" y="140"/>
                    <a:pt x="94" y="187"/>
                  </a:cubicBezTo>
                  <a:cubicBezTo>
                    <a:pt x="106" y="210"/>
                    <a:pt x="104" y="215"/>
                    <a:pt x="79" y="217"/>
                  </a:cubicBezTo>
                  <a:cubicBezTo>
                    <a:pt x="70" y="218"/>
                    <a:pt x="60" y="219"/>
                    <a:pt x="51" y="217"/>
                  </a:cubicBezTo>
                  <a:cubicBezTo>
                    <a:pt x="46" y="216"/>
                    <a:pt x="42" y="210"/>
                    <a:pt x="33"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69"/>
            <p:cNvSpPr>
              <a:spLocks/>
            </p:cNvSpPr>
            <p:nvPr userDrawn="1"/>
          </p:nvSpPr>
          <p:spPr bwMode="auto">
            <a:xfrm>
              <a:off x="4289" y="2011"/>
              <a:ext cx="139" cy="436"/>
            </a:xfrm>
            <a:custGeom>
              <a:avLst/>
              <a:gdLst>
                <a:gd name="T0" fmla="*/ 70 w 73"/>
                <a:gd name="T1" fmla="*/ 217 h 228"/>
                <a:gd name="T2" fmla="*/ 68 w 73"/>
                <a:gd name="T3" fmla="*/ 218 h 228"/>
                <a:gd name="T4" fmla="*/ 13 w 73"/>
                <a:gd name="T5" fmla="*/ 168 h 228"/>
                <a:gd name="T6" fmla="*/ 12 w 73"/>
                <a:gd name="T7" fmla="*/ 6 h 228"/>
                <a:gd name="T8" fmla="*/ 34 w 73"/>
                <a:gd name="T9" fmla="*/ 22 h 228"/>
                <a:gd name="T10" fmla="*/ 32 w 73"/>
                <a:gd name="T11" fmla="*/ 177 h 228"/>
                <a:gd name="T12" fmla="*/ 55 w 73"/>
                <a:gd name="T13" fmla="*/ 203 h 228"/>
                <a:gd name="T14" fmla="*/ 73 w 73"/>
                <a:gd name="T15" fmla="*/ 211 h 228"/>
                <a:gd name="T16" fmla="*/ 70 w 73"/>
                <a:gd name="T17" fmla="*/ 21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28">
                  <a:moveTo>
                    <a:pt x="70" y="217"/>
                  </a:moveTo>
                  <a:cubicBezTo>
                    <a:pt x="69" y="218"/>
                    <a:pt x="69" y="218"/>
                    <a:pt x="68" y="218"/>
                  </a:cubicBezTo>
                  <a:cubicBezTo>
                    <a:pt x="0" y="219"/>
                    <a:pt x="13" y="228"/>
                    <a:pt x="13" y="168"/>
                  </a:cubicBezTo>
                  <a:cubicBezTo>
                    <a:pt x="12" y="114"/>
                    <a:pt x="12" y="60"/>
                    <a:pt x="12" y="6"/>
                  </a:cubicBezTo>
                  <a:cubicBezTo>
                    <a:pt x="33" y="0"/>
                    <a:pt x="34" y="11"/>
                    <a:pt x="34" y="22"/>
                  </a:cubicBezTo>
                  <a:cubicBezTo>
                    <a:pt x="33" y="73"/>
                    <a:pt x="34" y="125"/>
                    <a:pt x="32" y="177"/>
                  </a:cubicBezTo>
                  <a:cubicBezTo>
                    <a:pt x="31" y="196"/>
                    <a:pt x="37" y="203"/>
                    <a:pt x="55" y="203"/>
                  </a:cubicBezTo>
                  <a:cubicBezTo>
                    <a:pt x="61" y="203"/>
                    <a:pt x="67" y="208"/>
                    <a:pt x="73" y="211"/>
                  </a:cubicBezTo>
                  <a:cubicBezTo>
                    <a:pt x="72" y="213"/>
                    <a:pt x="71" y="215"/>
                    <a:pt x="70"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7532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808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 01">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01500D16-7F00-4A19-9D1C-3F094DC9B4F5}"/>
              </a:ext>
            </a:extLst>
          </p:cNvPr>
          <p:cNvSpPr/>
          <p:nvPr userDrawn="1"/>
        </p:nvSpPr>
        <p:spPr>
          <a:xfrm>
            <a:off x="660400" y="1899000"/>
            <a:ext cx="10858500" cy="306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0" tIns="36000" rIns="54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58" name="图片占位符 57">
            <a:extLst>
              <a:ext uri="{FF2B5EF4-FFF2-40B4-BE49-F238E27FC236}">
                <a16:creationId xmlns:a16="http://schemas.microsoft.com/office/drawing/2014/main" id="{4B0AA93B-6537-4F03-BD0F-C0C2542EAB9F}"/>
              </a:ext>
            </a:extLst>
          </p:cNvPr>
          <p:cNvSpPr>
            <a:spLocks noGrp="1"/>
          </p:cNvSpPr>
          <p:nvPr>
            <p:ph type="pic" sz="quarter" idx="13"/>
          </p:nvPr>
        </p:nvSpPr>
        <p:spPr>
          <a:xfrm>
            <a:off x="660400" y="1752600"/>
            <a:ext cx="3352800" cy="3352800"/>
          </a:xfrm>
          <a:custGeom>
            <a:avLst/>
            <a:gdLst>
              <a:gd name="connsiteX0" fmla="*/ 139711 w 3352800"/>
              <a:gd name="connsiteY0" fmla="*/ 0 h 3352800"/>
              <a:gd name="connsiteX1" fmla="*/ 3213089 w 3352800"/>
              <a:gd name="connsiteY1" fmla="*/ 0 h 3352800"/>
              <a:gd name="connsiteX2" fmla="*/ 3352800 w 3352800"/>
              <a:gd name="connsiteY2" fmla="*/ 139711 h 3352800"/>
              <a:gd name="connsiteX3" fmla="*/ 3352800 w 3352800"/>
              <a:gd name="connsiteY3" fmla="*/ 3213089 h 3352800"/>
              <a:gd name="connsiteX4" fmla="*/ 3213089 w 3352800"/>
              <a:gd name="connsiteY4" fmla="*/ 3352800 h 3352800"/>
              <a:gd name="connsiteX5" fmla="*/ 139711 w 3352800"/>
              <a:gd name="connsiteY5" fmla="*/ 3352800 h 3352800"/>
              <a:gd name="connsiteX6" fmla="*/ 0 w 3352800"/>
              <a:gd name="connsiteY6" fmla="*/ 3213089 h 3352800"/>
              <a:gd name="connsiteX7" fmla="*/ 0 w 3352800"/>
              <a:gd name="connsiteY7" fmla="*/ 139711 h 3352800"/>
              <a:gd name="connsiteX8" fmla="*/ 139711 w 3352800"/>
              <a:gd name="connsiteY8"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800" h="3352800">
                <a:moveTo>
                  <a:pt x="139711" y="0"/>
                </a:moveTo>
                <a:lnTo>
                  <a:pt x="3213089" y="0"/>
                </a:lnTo>
                <a:cubicBezTo>
                  <a:pt x="3290249" y="0"/>
                  <a:pt x="3352800" y="62551"/>
                  <a:pt x="3352800" y="139711"/>
                </a:cubicBezTo>
                <a:lnTo>
                  <a:pt x="3352800" y="3213089"/>
                </a:lnTo>
                <a:cubicBezTo>
                  <a:pt x="3352800" y="3290249"/>
                  <a:pt x="3290249" y="3352800"/>
                  <a:pt x="3213089" y="3352800"/>
                </a:cubicBezTo>
                <a:lnTo>
                  <a:pt x="139711" y="3352800"/>
                </a:lnTo>
                <a:cubicBezTo>
                  <a:pt x="62551" y="3352800"/>
                  <a:pt x="0" y="3290249"/>
                  <a:pt x="0" y="3213089"/>
                </a:cubicBezTo>
                <a:lnTo>
                  <a:pt x="0" y="139711"/>
                </a:lnTo>
                <a:cubicBezTo>
                  <a:pt x="0" y="62551"/>
                  <a:pt x="62551" y="0"/>
                  <a:pt x="139711" y="0"/>
                </a:cubicBezTo>
                <a:close/>
              </a:path>
            </a:pathLst>
          </a:custGeom>
          <a:ln w="19050">
            <a:solidFill>
              <a:schemeClr val="accent1"/>
            </a:solidFill>
          </a:ln>
        </p:spPr>
        <p:txBody>
          <a:bodyPr wrap="square">
            <a:noAutofit/>
          </a:bodyPr>
          <a:lstStyle/>
          <a:p>
            <a:endParaRPr lang="zh-CN" altLang="en-US"/>
          </a:p>
        </p:txBody>
      </p:sp>
      <p:sp>
        <p:nvSpPr>
          <p:cNvPr id="59" name="矩形 58">
            <a:extLst>
              <a:ext uri="{FF2B5EF4-FFF2-40B4-BE49-F238E27FC236}">
                <a16:creationId xmlns:a16="http://schemas.microsoft.com/office/drawing/2014/main" id="{E0482C2A-6AC8-4729-95E4-8142A368EC1A}"/>
              </a:ext>
            </a:extLst>
          </p:cNvPr>
          <p:cNvSpPr/>
          <p:nvPr userDrawn="1"/>
        </p:nvSpPr>
        <p:spPr>
          <a:xfrm>
            <a:off x="11201400" y="1899000"/>
            <a:ext cx="317500" cy="306000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104" name="文本框 103">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105" name="图片 104">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6" name="图片 105"/>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4266602632"/>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 02">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36FF5529-12AA-449D-B12C-985F2091AA11}"/>
              </a:ext>
            </a:extLst>
          </p:cNvPr>
          <p:cNvSpPr/>
          <p:nvPr userDrawn="1"/>
        </p:nvSpPr>
        <p:spPr>
          <a:xfrm>
            <a:off x="660400" y="154723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0" tIns="36000" rIns="54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58" name="矩形 57">
            <a:extLst>
              <a:ext uri="{FF2B5EF4-FFF2-40B4-BE49-F238E27FC236}">
                <a16:creationId xmlns:a16="http://schemas.microsoft.com/office/drawing/2014/main" id="{A2E9A073-7F24-4032-B553-16A983341E44}"/>
              </a:ext>
            </a:extLst>
          </p:cNvPr>
          <p:cNvSpPr/>
          <p:nvPr userDrawn="1"/>
        </p:nvSpPr>
        <p:spPr>
          <a:xfrm>
            <a:off x="660400" y="403678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0" tIns="36000" rIns="252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103" name="图片占位符 105">
            <a:extLst>
              <a:ext uri="{FF2B5EF4-FFF2-40B4-BE49-F238E27FC236}">
                <a16:creationId xmlns:a16="http://schemas.microsoft.com/office/drawing/2014/main" id="{110FE964-3F1E-43FA-9CFE-73E1E91441AC}"/>
              </a:ext>
            </a:extLst>
          </p:cNvPr>
          <p:cNvSpPr>
            <a:spLocks noGrp="1"/>
          </p:cNvSpPr>
          <p:nvPr>
            <p:ph type="pic" sz="quarter" idx="13"/>
          </p:nvPr>
        </p:nvSpPr>
        <p:spPr>
          <a:xfrm>
            <a:off x="660400" y="140083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sp>
        <p:nvSpPr>
          <p:cNvPr id="104" name="图片占位符 106">
            <a:extLst>
              <a:ext uri="{FF2B5EF4-FFF2-40B4-BE49-F238E27FC236}">
                <a16:creationId xmlns:a16="http://schemas.microsoft.com/office/drawing/2014/main" id="{362AB43B-3E28-4BCC-BEA8-2786733D2F1C}"/>
              </a:ext>
            </a:extLst>
          </p:cNvPr>
          <p:cNvSpPr>
            <a:spLocks noGrp="1"/>
          </p:cNvSpPr>
          <p:nvPr>
            <p:ph type="pic" sz="quarter" idx="14"/>
          </p:nvPr>
        </p:nvSpPr>
        <p:spPr>
          <a:xfrm>
            <a:off x="9175750" y="389038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sp>
        <p:nvSpPr>
          <p:cNvPr id="105" name="矩形 104">
            <a:extLst>
              <a:ext uri="{FF2B5EF4-FFF2-40B4-BE49-F238E27FC236}">
                <a16:creationId xmlns:a16="http://schemas.microsoft.com/office/drawing/2014/main" id="{D205A9F0-9168-4969-83C2-F5ED2217EBAA}"/>
              </a:ext>
            </a:extLst>
          </p:cNvPr>
          <p:cNvSpPr/>
          <p:nvPr userDrawn="1"/>
        </p:nvSpPr>
        <p:spPr>
          <a:xfrm>
            <a:off x="11201400" y="1547230"/>
            <a:ext cx="317500" cy="202530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286A2EE0-CAB4-474F-B653-0F3F619B8599}"/>
              </a:ext>
            </a:extLst>
          </p:cNvPr>
          <p:cNvSpPr/>
          <p:nvPr userDrawn="1"/>
        </p:nvSpPr>
        <p:spPr>
          <a:xfrm>
            <a:off x="650554" y="4036780"/>
            <a:ext cx="317500" cy="2025300"/>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107" name="文本框 106">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108" name="图片 107">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9" name="图片 108"/>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2870616554"/>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 03">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图片占位符 107">
            <a:extLst>
              <a:ext uri="{FF2B5EF4-FFF2-40B4-BE49-F238E27FC236}">
                <a16:creationId xmlns:a16="http://schemas.microsoft.com/office/drawing/2014/main" id="{1AFD9897-AB6E-4630-B4A6-8C4488C04BF5}"/>
              </a:ext>
            </a:extLst>
          </p:cNvPr>
          <p:cNvSpPr>
            <a:spLocks noGrp="1"/>
          </p:cNvSpPr>
          <p:nvPr>
            <p:ph type="pic" sz="quarter" idx="13"/>
          </p:nvPr>
        </p:nvSpPr>
        <p:spPr>
          <a:xfrm>
            <a:off x="673100" y="1342702"/>
            <a:ext cx="10845800" cy="3536950"/>
          </a:xfrm>
          <a:custGeom>
            <a:avLst/>
            <a:gdLst>
              <a:gd name="connsiteX0" fmla="*/ 0 w 10845800"/>
              <a:gd name="connsiteY0" fmla="*/ 0 h 3536950"/>
              <a:gd name="connsiteX1" fmla="*/ 10845800 w 10845800"/>
              <a:gd name="connsiteY1" fmla="*/ 0 h 3536950"/>
              <a:gd name="connsiteX2" fmla="*/ 10845800 w 10845800"/>
              <a:gd name="connsiteY2" fmla="*/ 3536950 h 3536950"/>
              <a:gd name="connsiteX3" fmla="*/ 0 w 10845800"/>
              <a:gd name="connsiteY3" fmla="*/ 3536950 h 3536950"/>
            </a:gdLst>
            <a:ahLst/>
            <a:cxnLst>
              <a:cxn ang="0">
                <a:pos x="connsiteX0" y="connsiteY0"/>
              </a:cxn>
              <a:cxn ang="0">
                <a:pos x="connsiteX1" y="connsiteY1"/>
              </a:cxn>
              <a:cxn ang="0">
                <a:pos x="connsiteX2" y="connsiteY2"/>
              </a:cxn>
              <a:cxn ang="0">
                <a:pos x="connsiteX3" y="connsiteY3"/>
              </a:cxn>
            </a:cxnLst>
            <a:rect l="l" t="t" r="r" b="b"/>
            <a:pathLst>
              <a:path w="10845800" h="3536950">
                <a:moveTo>
                  <a:pt x="0" y="0"/>
                </a:moveTo>
                <a:lnTo>
                  <a:pt x="10845800" y="0"/>
                </a:lnTo>
                <a:lnTo>
                  <a:pt x="10845800" y="3536950"/>
                </a:lnTo>
                <a:lnTo>
                  <a:pt x="0" y="3536950"/>
                </a:lnTo>
                <a:close/>
              </a:path>
            </a:pathLst>
          </a:custGeom>
        </p:spPr>
        <p:txBody>
          <a:bodyPr wrap="square">
            <a:noAutofit/>
          </a:bodyPr>
          <a:lstStyle/>
          <a:p>
            <a:endParaRPr lang="zh-CN" altLang="en-US"/>
          </a:p>
        </p:txBody>
      </p:sp>
      <p:sp>
        <p:nvSpPr>
          <p:cNvPr id="52" name="文本框 51">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58" name="文本框 57">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59" name="图片 58">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3" name="图片 102"/>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231297678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 04">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í$líḑé">
            <a:extLst>
              <a:ext uri="{FF2B5EF4-FFF2-40B4-BE49-F238E27FC236}">
                <a16:creationId xmlns:a16="http://schemas.microsoft.com/office/drawing/2014/main" id="{E5240F34-403F-4D36-97B3-A2BB79E0B9A3}"/>
              </a:ext>
            </a:extLst>
          </p:cNvPr>
          <p:cNvSpPr/>
          <p:nvPr userDrawn="1"/>
        </p:nvSpPr>
        <p:spPr bwMode="auto">
          <a:xfrm>
            <a:off x="1180545" y="2151500"/>
            <a:ext cx="4259651" cy="2868154"/>
          </a:xfrm>
          <a:custGeom>
            <a:avLst/>
            <a:gdLst>
              <a:gd name="T0" fmla="*/ 1203 w 1203"/>
              <a:gd name="T1" fmla="*/ 773 h 810"/>
              <a:gd name="T2" fmla="*/ 1176 w 1203"/>
              <a:gd name="T3" fmla="*/ 810 h 810"/>
              <a:gd name="T4" fmla="*/ 28 w 1203"/>
              <a:gd name="T5" fmla="*/ 810 h 810"/>
              <a:gd name="T6" fmla="*/ 0 w 1203"/>
              <a:gd name="T7" fmla="*/ 773 h 810"/>
              <a:gd name="T8" fmla="*/ 0 w 1203"/>
              <a:gd name="T9" fmla="*/ 37 h 810"/>
              <a:gd name="T10" fmla="*/ 28 w 1203"/>
              <a:gd name="T11" fmla="*/ 0 h 810"/>
              <a:gd name="T12" fmla="*/ 1176 w 1203"/>
              <a:gd name="T13" fmla="*/ 0 h 810"/>
              <a:gd name="T14" fmla="*/ 1203 w 1203"/>
              <a:gd name="T15" fmla="*/ 37 h 810"/>
              <a:gd name="T16" fmla="*/ 1203 w 1203"/>
              <a:gd name="T17" fmla="*/ 77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810">
                <a:moveTo>
                  <a:pt x="1203" y="773"/>
                </a:moveTo>
                <a:cubicBezTo>
                  <a:pt x="1203" y="794"/>
                  <a:pt x="1191" y="810"/>
                  <a:pt x="1176" y="810"/>
                </a:cubicBezTo>
                <a:cubicBezTo>
                  <a:pt x="28" y="810"/>
                  <a:pt x="28" y="810"/>
                  <a:pt x="28" y="810"/>
                </a:cubicBezTo>
                <a:cubicBezTo>
                  <a:pt x="12" y="810"/>
                  <a:pt x="0" y="794"/>
                  <a:pt x="0" y="773"/>
                </a:cubicBezTo>
                <a:cubicBezTo>
                  <a:pt x="0" y="37"/>
                  <a:pt x="0" y="37"/>
                  <a:pt x="0" y="37"/>
                </a:cubicBezTo>
                <a:cubicBezTo>
                  <a:pt x="0" y="16"/>
                  <a:pt x="12" y="0"/>
                  <a:pt x="28" y="0"/>
                </a:cubicBezTo>
                <a:cubicBezTo>
                  <a:pt x="1176" y="0"/>
                  <a:pt x="1176" y="0"/>
                  <a:pt x="1176" y="0"/>
                </a:cubicBezTo>
                <a:cubicBezTo>
                  <a:pt x="1191" y="0"/>
                  <a:pt x="1203" y="16"/>
                  <a:pt x="1203" y="37"/>
                </a:cubicBezTo>
                <a:lnTo>
                  <a:pt x="1203" y="773"/>
                </a:lnTo>
                <a:close/>
              </a:path>
            </a:pathLst>
          </a:custGeom>
          <a:solidFill>
            <a:schemeClr val="tx1">
              <a:lumMod val="85000"/>
              <a:lumOff val="15000"/>
            </a:schemeClr>
          </a:solidFill>
          <a:ln>
            <a:noFill/>
          </a:ln>
        </p:spPr>
        <p:txBody>
          <a:bodyPr wrap="square" lIns="91440" tIns="45720" rIns="91440" bIns="45720" anchor="ctr">
            <a:normAutofit/>
          </a:bodyPr>
          <a:lstStyle/>
          <a:p>
            <a:pPr algn="ctr"/>
            <a:endParaRPr/>
          </a:p>
        </p:txBody>
      </p:sp>
      <p:sp>
        <p:nvSpPr>
          <p:cNvPr id="52" name="íṣlîḓé">
            <a:extLst>
              <a:ext uri="{FF2B5EF4-FFF2-40B4-BE49-F238E27FC236}">
                <a16:creationId xmlns:a16="http://schemas.microsoft.com/office/drawing/2014/main" id="{5B30FEF2-02DF-4EBF-A9C4-93E2C31D6BC0}"/>
              </a:ext>
            </a:extLst>
          </p:cNvPr>
          <p:cNvSpPr/>
          <p:nvPr userDrawn="1"/>
        </p:nvSpPr>
        <p:spPr bwMode="auto">
          <a:xfrm>
            <a:off x="419224" y="5041796"/>
            <a:ext cx="5746526" cy="141364"/>
          </a:xfrm>
          <a:custGeom>
            <a:avLst/>
            <a:gdLst>
              <a:gd name="T0" fmla="*/ 10 w 1623"/>
              <a:gd name="T1" fmla="*/ 6 h 40"/>
              <a:gd name="T2" fmla="*/ 71 w 1623"/>
              <a:gd name="T3" fmla="*/ 40 h 40"/>
              <a:gd name="T4" fmla="*/ 1560 w 1623"/>
              <a:gd name="T5" fmla="*/ 40 h 40"/>
              <a:gd name="T6" fmla="*/ 1623 w 1623"/>
              <a:gd name="T7" fmla="*/ 13 h 40"/>
              <a:gd name="T8" fmla="*/ 1623 w 1623"/>
              <a:gd name="T9" fmla="*/ 0 h 40"/>
              <a:gd name="T10" fmla="*/ 10 w 1623"/>
              <a:gd name="T11" fmla="*/ 6 h 40"/>
            </a:gdLst>
            <a:ahLst/>
            <a:cxnLst>
              <a:cxn ang="0">
                <a:pos x="T0" y="T1"/>
              </a:cxn>
              <a:cxn ang="0">
                <a:pos x="T2" y="T3"/>
              </a:cxn>
              <a:cxn ang="0">
                <a:pos x="T4" y="T5"/>
              </a:cxn>
              <a:cxn ang="0">
                <a:pos x="T6" y="T7"/>
              </a:cxn>
              <a:cxn ang="0">
                <a:pos x="T8" y="T9"/>
              </a:cxn>
              <a:cxn ang="0">
                <a:pos x="T10" y="T11"/>
              </a:cxn>
            </a:cxnLst>
            <a:rect l="0" t="0" r="r" b="b"/>
            <a:pathLst>
              <a:path w="1623" h="40">
                <a:moveTo>
                  <a:pt x="10" y="6"/>
                </a:moveTo>
                <a:cubicBezTo>
                  <a:pt x="10" y="6"/>
                  <a:pt x="0" y="24"/>
                  <a:pt x="71" y="40"/>
                </a:cubicBezTo>
                <a:cubicBezTo>
                  <a:pt x="1560" y="40"/>
                  <a:pt x="1560" y="40"/>
                  <a:pt x="1560" y="40"/>
                </a:cubicBezTo>
                <a:cubicBezTo>
                  <a:pt x="1560" y="40"/>
                  <a:pt x="1610" y="37"/>
                  <a:pt x="1623" y="13"/>
                </a:cubicBezTo>
                <a:cubicBezTo>
                  <a:pt x="1623" y="0"/>
                  <a:pt x="1623" y="0"/>
                  <a:pt x="1623" y="0"/>
                </a:cubicBezTo>
                <a:lnTo>
                  <a:pt x="10" y="6"/>
                </a:lnTo>
                <a:close/>
              </a:path>
            </a:pathLst>
          </a:custGeom>
          <a:solidFill>
            <a:schemeClr val="tx1">
              <a:lumMod val="65000"/>
              <a:lumOff val="35000"/>
            </a:schemeClr>
          </a:solidFill>
          <a:ln>
            <a:noFill/>
          </a:ln>
        </p:spPr>
        <p:txBody>
          <a:bodyPr wrap="square" lIns="91440" tIns="45720" rIns="91440" bIns="45720" anchor="ctr">
            <a:normAutofit fontScale="25000" lnSpcReduction="20000"/>
          </a:bodyPr>
          <a:lstStyle/>
          <a:p>
            <a:pPr algn="ctr"/>
            <a:endParaRPr/>
          </a:p>
        </p:txBody>
      </p:sp>
      <p:sp>
        <p:nvSpPr>
          <p:cNvPr id="58" name="íŝ1íďê">
            <a:extLst>
              <a:ext uri="{FF2B5EF4-FFF2-40B4-BE49-F238E27FC236}">
                <a16:creationId xmlns:a16="http://schemas.microsoft.com/office/drawing/2014/main" id="{E7F1928F-E8D2-4167-83CB-D5D9D9C9D900}"/>
              </a:ext>
            </a:extLst>
          </p:cNvPr>
          <p:cNvSpPr/>
          <p:nvPr userDrawn="1"/>
        </p:nvSpPr>
        <p:spPr bwMode="auto">
          <a:xfrm>
            <a:off x="451584" y="4927682"/>
            <a:ext cx="5724385" cy="177131"/>
          </a:xfrm>
          <a:custGeom>
            <a:avLst/>
            <a:gdLst>
              <a:gd name="T0" fmla="*/ 1 w 1617"/>
              <a:gd name="T1" fmla="*/ 0 h 50"/>
              <a:gd name="T2" fmla="*/ 1615 w 1617"/>
              <a:gd name="T3" fmla="*/ 0 h 50"/>
              <a:gd name="T4" fmla="*/ 1615 w 1617"/>
              <a:gd name="T5" fmla="*/ 41 h 50"/>
              <a:gd name="T6" fmla="*/ 1598 w 1617"/>
              <a:gd name="T7" fmla="*/ 46 h 50"/>
              <a:gd name="T8" fmla="*/ 17 w 1617"/>
              <a:gd name="T9" fmla="*/ 46 h 50"/>
              <a:gd name="T10" fmla="*/ 0 w 1617"/>
              <a:gd name="T11" fmla="*/ 40 h 50"/>
              <a:gd name="T12" fmla="*/ 1 w 16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17" h="50">
                <a:moveTo>
                  <a:pt x="1" y="0"/>
                </a:moveTo>
                <a:cubicBezTo>
                  <a:pt x="1615" y="0"/>
                  <a:pt x="1615" y="0"/>
                  <a:pt x="1615" y="0"/>
                </a:cubicBezTo>
                <a:cubicBezTo>
                  <a:pt x="1615" y="41"/>
                  <a:pt x="1615" y="41"/>
                  <a:pt x="1615" y="41"/>
                </a:cubicBezTo>
                <a:cubicBezTo>
                  <a:pt x="1615" y="41"/>
                  <a:pt x="1617" y="47"/>
                  <a:pt x="1598" y="46"/>
                </a:cubicBezTo>
                <a:cubicBezTo>
                  <a:pt x="17" y="46"/>
                  <a:pt x="17" y="46"/>
                  <a:pt x="17" y="46"/>
                </a:cubicBezTo>
                <a:cubicBezTo>
                  <a:pt x="17" y="46"/>
                  <a:pt x="2" y="50"/>
                  <a:pt x="0" y="40"/>
                </a:cubicBezTo>
                <a:lnTo>
                  <a:pt x="1" y="0"/>
                </a:lnTo>
                <a:close/>
              </a:path>
            </a:pathLst>
          </a:custGeom>
          <a:solidFill>
            <a:schemeClr val="bg1">
              <a:lumMod val="65000"/>
            </a:schemeClr>
          </a:solidFill>
          <a:ln>
            <a:noFill/>
          </a:ln>
        </p:spPr>
        <p:txBody>
          <a:bodyPr wrap="square" lIns="91440" tIns="45720" rIns="91440" bIns="45720" anchor="ctr">
            <a:normAutofit fontScale="40000" lnSpcReduction="20000"/>
          </a:bodyPr>
          <a:lstStyle/>
          <a:p>
            <a:pPr algn="ctr"/>
            <a:endParaRPr/>
          </a:p>
        </p:txBody>
      </p:sp>
      <p:sp>
        <p:nvSpPr>
          <p:cNvPr id="59" name="ïšlîḍê">
            <a:extLst>
              <a:ext uri="{FF2B5EF4-FFF2-40B4-BE49-F238E27FC236}">
                <a16:creationId xmlns:a16="http://schemas.microsoft.com/office/drawing/2014/main" id="{74FA4EC2-D2A2-4721-A876-33CF2F9F684D}"/>
              </a:ext>
            </a:extLst>
          </p:cNvPr>
          <p:cNvSpPr/>
          <p:nvPr userDrawn="1"/>
        </p:nvSpPr>
        <p:spPr bwMode="auto">
          <a:xfrm>
            <a:off x="5690563" y="5002622"/>
            <a:ext cx="212897" cy="20438"/>
          </a:xfrm>
          <a:custGeom>
            <a:avLst/>
            <a:gdLst>
              <a:gd name="T0" fmla="*/ 60 w 60"/>
              <a:gd name="T1" fmla="*/ 3 h 6"/>
              <a:gd name="T2" fmla="*/ 57 w 60"/>
              <a:gd name="T3" fmla="*/ 6 h 6"/>
              <a:gd name="T4" fmla="*/ 3 w 60"/>
              <a:gd name="T5" fmla="*/ 6 h 6"/>
              <a:gd name="T6" fmla="*/ 0 w 60"/>
              <a:gd name="T7" fmla="*/ 3 h 6"/>
              <a:gd name="T8" fmla="*/ 0 w 60"/>
              <a:gd name="T9" fmla="*/ 3 h 6"/>
              <a:gd name="T10" fmla="*/ 3 w 60"/>
              <a:gd name="T11" fmla="*/ 0 h 6"/>
              <a:gd name="T12" fmla="*/ 57 w 60"/>
              <a:gd name="T13" fmla="*/ 0 h 6"/>
              <a:gd name="T14" fmla="*/ 60 w 6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
                <a:moveTo>
                  <a:pt x="60" y="3"/>
                </a:moveTo>
                <a:cubicBezTo>
                  <a:pt x="60" y="5"/>
                  <a:pt x="59" y="6"/>
                  <a:pt x="57" y="6"/>
                </a:cubicBezTo>
                <a:cubicBezTo>
                  <a:pt x="3" y="6"/>
                  <a:pt x="3" y="6"/>
                  <a:pt x="3" y="6"/>
                </a:cubicBezTo>
                <a:cubicBezTo>
                  <a:pt x="1" y="6"/>
                  <a:pt x="0" y="5"/>
                  <a:pt x="0" y="3"/>
                </a:cubicBezTo>
                <a:cubicBezTo>
                  <a:pt x="0" y="3"/>
                  <a:pt x="0" y="3"/>
                  <a:pt x="0" y="3"/>
                </a:cubicBezTo>
                <a:cubicBezTo>
                  <a:pt x="0" y="2"/>
                  <a:pt x="1" y="0"/>
                  <a:pt x="3" y="0"/>
                </a:cubicBezTo>
                <a:cubicBezTo>
                  <a:pt x="57" y="0"/>
                  <a:pt x="57" y="0"/>
                  <a:pt x="57" y="0"/>
                </a:cubicBezTo>
                <a:cubicBezTo>
                  <a:pt x="59" y="0"/>
                  <a:pt x="60" y="2"/>
                  <a:pt x="60" y="3"/>
                </a:cubicBezTo>
                <a:close/>
              </a:path>
            </a:pathLst>
          </a:custGeom>
          <a:solidFill>
            <a:srgbClr val="152C34"/>
          </a:solidFill>
          <a:ln w="9525">
            <a:solidFill>
              <a:srgbClr val="000000"/>
            </a:solidFill>
            <a:round/>
            <a:headEnd/>
            <a:tailEnd/>
          </a:ln>
        </p:spPr>
        <p:txBody>
          <a:bodyPr wrap="square" lIns="91440" tIns="45720" rIns="91440" bIns="45720" anchor="ctr">
            <a:normAutofit fontScale="25000" lnSpcReduction="20000"/>
          </a:bodyPr>
          <a:lstStyle/>
          <a:p>
            <a:pPr algn="ctr"/>
            <a:endParaRPr/>
          </a:p>
        </p:txBody>
      </p:sp>
      <p:sp>
        <p:nvSpPr>
          <p:cNvPr id="103" name="íŝľîḑê">
            <a:extLst>
              <a:ext uri="{FF2B5EF4-FFF2-40B4-BE49-F238E27FC236}">
                <a16:creationId xmlns:a16="http://schemas.microsoft.com/office/drawing/2014/main" id="{6AD67E42-10C0-4315-B7FF-159C0C053784}"/>
              </a:ext>
            </a:extLst>
          </p:cNvPr>
          <p:cNvSpPr/>
          <p:nvPr userDrawn="1"/>
        </p:nvSpPr>
        <p:spPr>
          <a:xfrm>
            <a:off x="2981790" y="4886774"/>
            <a:ext cx="621394" cy="11584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104" name="图片占位符 105">
            <a:extLst>
              <a:ext uri="{FF2B5EF4-FFF2-40B4-BE49-F238E27FC236}">
                <a16:creationId xmlns:a16="http://schemas.microsoft.com/office/drawing/2014/main" id="{6F33907C-8ABE-428A-AC8C-2E030CF0CABB}"/>
              </a:ext>
            </a:extLst>
          </p:cNvPr>
          <p:cNvSpPr>
            <a:spLocks noGrp="1"/>
          </p:cNvSpPr>
          <p:nvPr>
            <p:ph type="pic" sz="quarter" idx="13"/>
          </p:nvPr>
        </p:nvSpPr>
        <p:spPr>
          <a:xfrm>
            <a:off x="1350863" y="2306491"/>
            <a:ext cx="3932640" cy="2427031"/>
          </a:xfrm>
          <a:custGeom>
            <a:avLst/>
            <a:gdLst>
              <a:gd name="connsiteX0" fmla="*/ 0 w 3932640"/>
              <a:gd name="connsiteY0" fmla="*/ 0 h 2427031"/>
              <a:gd name="connsiteX1" fmla="*/ 3932640 w 3932640"/>
              <a:gd name="connsiteY1" fmla="*/ 0 h 2427031"/>
              <a:gd name="connsiteX2" fmla="*/ 3932640 w 3932640"/>
              <a:gd name="connsiteY2" fmla="*/ 2427031 h 2427031"/>
              <a:gd name="connsiteX3" fmla="*/ 0 w 3932640"/>
              <a:gd name="connsiteY3" fmla="*/ 2427031 h 2427031"/>
            </a:gdLst>
            <a:ahLst/>
            <a:cxnLst>
              <a:cxn ang="0">
                <a:pos x="connsiteX0" y="connsiteY0"/>
              </a:cxn>
              <a:cxn ang="0">
                <a:pos x="connsiteX1" y="connsiteY1"/>
              </a:cxn>
              <a:cxn ang="0">
                <a:pos x="connsiteX2" y="connsiteY2"/>
              </a:cxn>
              <a:cxn ang="0">
                <a:pos x="connsiteX3" y="connsiteY3"/>
              </a:cxn>
            </a:cxnLst>
            <a:rect l="l" t="t" r="r" b="b"/>
            <a:pathLst>
              <a:path w="3932640" h="2427031">
                <a:moveTo>
                  <a:pt x="0" y="0"/>
                </a:moveTo>
                <a:lnTo>
                  <a:pt x="3932640" y="0"/>
                </a:lnTo>
                <a:lnTo>
                  <a:pt x="3932640" y="2427031"/>
                </a:lnTo>
                <a:lnTo>
                  <a:pt x="0" y="2427031"/>
                </a:lnTo>
                <a:close/>
              </a:path>
            </a:pathLst>
          </a:custGeom>
        </p:spPr>
        <p:txBody>
          <a:bodyPr wrap="square">
            <a:noAutofit/>
          </a:bodyPr>
          <a:lstStyle/>
          <a:p>
            <a:endParaRPr lang="zh-CN" altLang="en-US"/>
          </a:p>
        </p:txBody>
      </p:sp>
      <p:sp>
        <p:nvSpPr>
          <p:cNvPr id="105" name="文本框 104">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106" name="文本框 105">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107" name="图片 106">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8" name="图片 107"/>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2412562706"/>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 05">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7CBF2DD9-8775-4BBA-B02F-7313C992FECE}"/>
              </a:ext>
            </a:extLst>
          </p:cNvPr>
          <p:cNvCxnSpPr>
            <a:cxnSpLocks/>
          </p:cNvCxnSpPr>
          <p:nvPr userDrawn="1"/>
        </p:nvCxnSpPr>
        <p:spPr>
          <a:xfrm>
            <a:off x="0" y="812800"/>
            <a:ext cx="115189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标题 53">
            <a:extLst>
              <a:ext uri="{FF2B5EF4-FFF2-40B4-BE49-F238E27FC236}">
                <a16:creationId xmlns:a16="http://schemas.microsoft.com/office/drawing/2014/main" id="{5C8CB8A6-E4C9-4CB3-AA58-D970F712EBA4}"/>
              </a:ext>
            </a:extLst>
          </p:cNvPr>
          <p:cNvSpPr>
            <a:spLocks noGrp="1"/>
          </p:cNvSpPr>
          <p:nvPr userDrawn="1">
            <p:ph type="title" hasCustomPrompt="1"/>
          </p:nvPr>
        </p:nvSpPr>
        <p:spPr>
          <a:xfrm>
            <a:off x="942664" y="203792"/>
            <a:ext cx="7282912" cy="523220"/>
          </a:xfrm>
        </p:spPr>
        <p:txBody>
          <a:bodyPr bIns="0" anchor="b" anchorCtr="0">
            <a:normAutofit/>
          </a:bodyPr>
          <a:lstStyle>
            <a:lvl1pPr>
              <a:defRPr lang="zh-CN" altLang="en-US" sz="2800" b="0" kern="1200" spc="100" baseline="0" dirty="0">
                <a:gradFill flip="none" rotWithShape="1">
                  <a:gsLst>
                    <a:gs pos="0">
                      <a:schemeClr val="accent1"/>
                    </a:gs>
                    <a:gs pos="100000">
                      <a:schemeClr val="accent1">
                        <a:lumMod val="75000"/>
                      </a:schemeClr>
                    </a:gs>
                  </a:gsLst>
                  <a:lin ang="2700000" scaled="1"/>
                  <a:tileRect/>
                </a:gradFill>
                <a:latin typeface="+mj-ea"/>
                <a:ea typeface="+mj-ea"/>
                <a:cs typeface="+mn-cs"/>
              </a:defRPr>
            </a:lvl1pPr>
          </a:lstStyle>
          <a:p>
            <a:r>
              <a:rPr lang="zh-CN" altLang="en-US" dirty="0"/>
              <a:t>单击此处输入标题</a:t>
            </a:r>
          </a:p>
        </p:txBody>
      </p:sp>
      <p:cxnSp>
        <p:nvCxnSpPr>
          <p:cNvPr id="53" name="直接连接符 52">
            <a:extLst>
              <a:ext uri="{FF2B5EF4-FFF2-40B4-BE49-F238E27FC236}">
                <a16:creationId xmlns:a16="http://schemas.microsoft.com/office/drawing/2014/main" id="{E33B9ECB-59A4-4783-86D5-9A15BC65FB0F}"/>
              </a:ext>
            </a:extLst>
          </p:cNvPr>
          <p:cNvCxnSpPr>
            <a:cxnSpLocks/>
          </p:cNvCxnSpPr>
          <p:nvPr userDrawn="1"/>
        </p:nvCxnSpPr>
        <p:spPr>
          <a:xfrm>
            <a:off x="660400" y="6485416"/>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3DBD55F8-0BF0-4296-871D-7C0016332ABF}"/>
              </a:ext>
            </a:extLst>
          </p:cNvPr>
          <p:cNvSpPr/>
          <p:nvPr userDrawn="1"/>
        </p:nvSpPr>
        <p:spPr>
          <a:xfrm>
            <a:off x="4561974" y="1996260"/>
            <a:ext cx="3068052" cy="3068052"/>
          </a:xfrm>
          <a:prstGeom prst="ellipse">
            <a:avLst/>
          </a:prstGeom>
          <a:solidFill>
            <a:schemeClr val="bg1"/>
          </a:solidFill>
          <a:ln w="152400">
            <a:solidFill>
              <a:schemeClr val="bg1">
                <a:lumMod val="85000"/>
              </a:schemeClr>
            </a:solid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图片占位符 110">
            <a:extLst>
              <a:ext uri="{FF2B5EF4-FFF2-40B4-BE49-F238E27FC236}">
                <a16:creationId xmlns:a16="http://schemas.microsoft.com/office/drawing/2014/main" id="{0B37E684-94FD-47A8-A693-F50DBE52B456}"/>
              </a:ext>
            </a:extLst>
          </p:cNvPr>
          <p:cNvSpPr>
            <a:spLocks noGrp="1"/>
          </p:cNvSpPr>
          <p:nvPr>
            <p:ph type="pic" sz="quarter" idx="13"/>
          </p:nvPr>
        </p:nvSpPr>
        <p:spPr>
          <a:xfrm>
            <a:off x="4561974" y="1996260"/>
            <a:ext cx="3068052" cy="3068052"/>
          </a:xfrm>
          <a:custGeom>
            <a:avLst/>
            <a:gdLst>
              <a:gd name="connsiteX0" fmla="*/ 1534026 w 3068052"/>
              <a:gd name="connsiteY0" fmla="*/ 0 h 3068052"/>
              <a:gd name="connsiteX1" fmla="*/ 3068052 w 3068052"/>
              <a:gd name="connsiteY1" fmla="*/ 1534026 h 3068052"/>
              <a:gd name="connsiteX2" fmla="*/ 1534026 w 3068052"/>
              <a:gd name="connsiteY2" fmla="*/ 3068052 h 3068052"/>
              <a:gd name="connsiteX3" fmla="*/ 0 w 3068052"/>
              <a:gd name="connsiteY3" fmla="*/ 1534026 h 3068052"/>
              <a:gd name="connsiteX4" fmla="*/ 1534026 w 3068052"/>
              <a:gd name="connsiteY4" fmla="*/ 0 h 3068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052" h="3068052">
                <a:moveTo>
                  <a:pt x="1534026" y="0"/>
                </a:moveTo>
                <a:cubicBezTo>
                  <a:pt x="2381245" y="0"/>
                  <a:pt x="3068052" y="686807"/>
                  <a:pt x="3068052" y="1534026"/>
                </a:cubicBezTo>
                <a:cubicBezTo>
                  <a:pt x="3068052" y="2381245"/>
                  <a:pt x="2381245" y="3068052"/>
                  <a:pt x="1534026" y="3068052"/>
                </a:cubicBezTo>
                <a:cubicBezTo>
                  <a:pt x="686807" y="3068052"/>
                  <a:pt x="0" y="2381245"/>
                  <a:pt x="0" y="1534026"/>
                </a:cubicBezTo>
                <a:cubicBezTo>
                  <a:pt x="0" y="686807"/>
                  <a:pt x="686807" y="0"/>
                  <a:pt x="1534026" y="0"/>
                </a:cubicBezTo>
                <a:close/>
              </a:path>
            </a:pathLst>
          </a:custGeom>
          <a:noFill/>
          <a:ln w="152400">
            <a:solidFill>
              <a:schemeClr val="bg2">
                <a:lumMod val="90000"/>
              </a:schemeClr>
            </a:solidFill>
          </a:ln>
          <a:effectLst>
            <a:innerShdw blurRad="6350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58" name="弧形 57">
            <a:extLst>
              <a:ext uri="{FF2B5EF4-FFF2-40B4-BE49-F238E27FC236}">
                <a16:creationId xmlns:a16="http://schemas.microsoft.com/office/drawing/2014/main" id="{DD767B27-400F-4B50-AE60-40B8A6A9B58D}"/>
              </a:ext>
            </a:extLst>
          </p:cNvPr>
          <p:cNvSpPr/>
          <p:nvPr userDrawn="1"/>
        </p:nvSpPr>
        <p:spPr>
          <a:xfrm>
            <a:off x="4219074" y="1653360"/>
            <a:ext cx="3753853" cy="3753853"/>
          </a:xfrm>
          <a:prstGeom prst="arc">
            <a:avLst>
              <a:gd name="adj1" fmla="val 16200000"/>
              <a:gd name="adj2" fmla="val 19455614"/>
            </a:avLst>
          </a:prstGeom>
          <a:ln w="50800" cap="rnd">
            <a:gradFill flip="none" rotWithShape="1">
              <a:gsLst>
                <a:gs pos="0">
                  <a:schemeClr val="tx2">
                    <a:lumMod val="20000"/>
                    <a:lumOff val="80000"/>
                    <a:alpha val="0"/>
                  </a:schemeClr>
                </a:gs>
                <a:gs pos="100000">
                  <a:schemeClr val="tx2">
                    <a:lumMod val="20000"/>
                    <a:lumOff val="80000"/>
                  </a:schemeClr>
                </a:gs>
              </a:gsLst>
              <a:lin ang="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弧形 58">
            <a:extLst>
              <a:ext uri="{FF2B5EF4-FFF2-40B4-BE49-F238E27FC236}">
                <a16:creationId xmlns:a16="http://schemas.microsoft.com/office/drawing/2014/main" id="{EBC33709-5FC9-4616-B2C3-28034E1A595B}"/>
              </a:ext>
            </a:extLst>
          </p:cNvPr>
          <p:cNvSpPr/>
          <p:nvPr userDrawn="1"/>
        </p:nvSpPr>
        <p:spPr>
          <a:xfrm>
            <a:off x="3799973" y="1234259"/>
            <a:ext cx="4592054" cy="4592054"/>
          </a:xfrm>
          <a:prstGeom prst="arc">
            <a:avLst>
              <a:gd name="adj1" fmla="val 21326323"/>
              <a:gd name="adj2" fmla="val 4417834"/>
            </a:avLst>
          </a:prstGeom>
          <a:ln w="50800" cap="rnd">
            <a:gradFill>
              <a:gsLst>
                <a:gs pos="0">
                  <a:schemeClr val="tx2">
                    <a:lumMod val="20000"/>
                    <a:lumOff val="80000"/>
                    <a:alpha val="0"/>
                  </a:schemeClr>
                </a:gs>
                <a:gs pos="100000">
                  <a:schemeClr val="tx2">
                    <a:lumMod val="20000"/>
                    <a:lumOff val="80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弧形 102">
            <a:extLst>
              <a:ext uri="{FF2B5EF4-FFF2-40B4-BE49-F238E27FC236}">
                <a16:creationId xmlns:a16="http://schemas.microsoft.com/office/drawing/2014/main" id="{6A2A559C-B130-4A13-BB5A-EF188AEAC12A}"/>
              </a:ext>
            </a:extLst>
          </p:cNvPr>
          <p:cNvSpPr/>
          <p:nvPr userDrawn="1"/>
        </p:nvSpPr>
        <p:spPr>
          <a:xfrm>
            <a:off x="4390524" y="1824810"/>
            <a:ext cx="3410952" cy="3410952"/>
          </a:xfrm>
          <a:prstGeom prst="arc">
            <a:avLst>
              <a:gd name="adj1" fmla="val 20453589"/>
              <a:gd name="adj2" fmla="val 1326856"/>
            </a:avLst>
          </a:prstGeom>
          <a:ln w="50800" cap="rnd">
            <a:gradFill flip="none" rotWithShape="1">
              <a:gsLst>
                <a:gs pos="0">
                  <a:schemeClr val="tx2">
                    <a:lumMod val="20000"/>
                    <a:lumOff val="80000"/>
                    <a:alpha val="0"/>
                  </a:schemeClr>
                </a:gs>
                <a:gs pos="100000">
                  <a:schemeClr val="tx2">
                    <a:lumMod val="20000"/>
                    <a:lumOff val="8000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弧形 103">
            <a:extLst>
              <a:ext uri="{FF2B5EF4-FFF2-40B4-BE49-F238E27FC236}">
                <a16:creationId xmlns:a16="http://schemas.microsoft.com/office/drawing/2014/main" id="{5DD83A5D-1CDC-4BD6-8290-1D4677C31BDA}"/>
              </a:ext>
            </a:extLst>
          </p:cNvPr>
          <p:cNvSpPr/>
          <p:nvPr userDrawn="1"/>
        </p:nvSpPr>
        <p:spPr>
          <a:xfrm>
            <a:off x="4304799" y="1739085"/>
            <a:ext cx="3582403" cy="3582403"/>
          </a:xfrm>
          <a:prstGeom prst="arc">
            <a:avLst>
              <a:gd name="adj1" fmla="val 2732978"/>
              <a:gd name="adj2" fmla="val 12989223"/>
            </a:avLst>
          </a:prstGeom>
          <a:ln w="50800" cap="rnd">
            <a:gradFill flip="none" rotWithShape="1">
              <a:gsLst>
                <a:gs pos="0">
                  <a:schemeClr val="accent1">
                    <a:alpha val="0"/>
                  </a:schemeClr>
                </a:gs>
                <a:gs pos="100000">
                  <a:schemeClr val="accent1"/>
                </a:gs>
              </a:gsLst>
              <a:lin ang="135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弧形 104">
            <a:extLst>
              <a:ext uri="{FF2B5EF4-FFF2-40B4-BE49-F238E27FC236}">
                <a16:creationId xmlns:a16="http://schemas.microsoft.com/office/drawing/2014/main" id="{BC2417AE-7FC8-4125-B764-4813A85B340C}"/>
              </a:ext>
            </a:extLst>
          </p:cNvPr>
          <p:cNvSpPr/>
          <p:nvPr userDrawn="1"/>
        </p:nvSpPr>
        <p:spPr>
          <a:xfrm>
            <a:off x="4095750" y="1530036"/>
            <a:ext cx="4000500" cy="4000500"/>
          </a:xfrm>
          <a:prstGeom prst="arc">
            <a:avLst>
              <a:gd name="adj1" fmla="val 7042663"/>
              <a:gd name="adj2" fmla="val 10787442"/>
            </a:avLst>
          </a:prstGeom>
          <a:ln w="50800" cap="rnd">
            <a:gradFill flip="none" rotWithShape="1">
              <a:gsLst>
                <a:gs pos="0">
                  <a:schemeClr val="tx2">
                    <a:lumMod val="20000"/>
                    <a:lumOff val="80000"/>
                    <a:alpha val="0"/>
                  </a:schemeClr>
                </a:gs>
                <a:gs pos="100000">
                  <a:schemeClr val="tx2">
                    <a:lumMod val="20000"/>
                    <a:lumOff val="8000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6" name="文本框 105">
            <a:extLst>
              <a:ext uri="{FF2B5EF4-FFF2-40B4-BE49-F238E27FC236}">
                <a16:creationId xmlns:a16="http://schemas.microsoft.com/office/drawing/2014/main" id="{602149BA-29CC-410A-9FCB-DD03DDED55B5}"/>
              </a:ext>
            </a:extLst>
          </p:cNvPr>
          <p:cNvSpPr txBox="1"/>
          <p:nvPr userDrawn="1"/>
        </p:nvSpPr>
        <p:spPr>
          <a:xfrm>
            <a:off x="566794" y="6525593"/>
            <a:ext cx="1944763" cy="246221"/>
          </a:xfrm>
          <a:prstGeom prst="rect">
            <a:avLst/>
          </a:prstGeom>
          <a:noFill/>
        </p:spPr>
        <p:txBody>
          <a:bodyPr wrap="none" rtlCol="0">
            <a:spAutoFit/>
          </a:bodyPr>
          <a:lstStyle/>
          <a:p>
            <a:r>
              <a:rPr lang="zh-CN" altLang="en-US" sz="1000" spc="600" dirty="0" smtClean="0">
                <a:solidFill>
                  <a:schemeClr val="accent1"/>
                </a:solidFill>
                <a:latin typeface="+mn-ea"/>
                <a:ea typeface="+mn-ea"/>
              </a:rPr>
              <a:t>爱国勤学 奋进务实</a:t>
            </a:r>
            <a:endParaRPr lang="zh-CN" altLang="en-US" sz="1000" spc="600" dirty="0">
              <a:solidFill>
                <a:schemeClr val="accent1"/>
              </a:solidFill>
              <a:latin typeface="+mn-ea"/>
              <a:ea typeface="+mn-ea"/>
            </a:endParaRPr>
          </a:p>
        </p:txBody>
      </p:sp>
      <p:sp>
        <p:nvSpPr>
          <p:cNvPr id="107" name="文本框 106">
            <a:extLst>
              <a:ext uri="{FF2B5EF4-FFF2-40B4-BE49-F238E27FC236}">
                <a16:creationId xmlns:a16="http://schemas.microsoft.com/office/drawing/2014/main" id="{C3C8DA35-E205-40AF-88E5-D74598B53A69}"/>
              </a:ext>
            </a:extLst>
          </p:cNvPr>
          <p:cNvSpPr txBox="1"/>
          <p:nvPr userDrawn="1"/>
        </p:nvSpPr>
        <p:spPr>
          <a:xfrm>
            <a:off x="7916108" y="6525593"/>
            <a:ext cx="3736921" cy="246221"/>
          </a:xfrm>
          <a:prstGeom prst="rect">
            <a:avLst/>
          </a:prstGeom>
          <a:noFill/>
        </p:spPr>
        <p:txBody>
          <a:bodyPr wrap="none" rtlCol="0">
            <a:spAutoFit/>
          </a:bodyPr>
          <a:lstStyle/>
          <a:p>
            <a:pPr algn="r"/>
            <a:r>
              <a:rPr lang="en-US" altLang="zh-CN" sz="1000" spc="300" dirty="0" smtClean="0">
                <a:solidFill>
                  <a:schemeClr val="accent1"/>
                </a:solidFill>
                <a:latin typeface="Arial" panose="020B0604020202020204" pitchFamily="34" charset="0"/>
                <a:ea typeface="华文中宋" panose="02010600040101010101" pitchFamily="2" charset="-122"/>
                <a:cs typeface="Arial" panose="020B0604020202020204" pitchFamily="34" charset="0"/>
              </a:rPr>
              <a:t>Shanghai University of Electric Power</a:t>
            </a:r>
            <a:endParaRPr lang="zh-CN" altLang="en-US" sz="1000" spc="300" dirty="0">
              <a:solidFill>
                <a:schemeClr val="accent1"/>
              </a:solidFill>
              <a:latin typeface="Arial" panose="020B0604020202020204" pitchFamily="34" charset="0"/>
              <a:ea typeface="华文中宋" panose="02010600040101010101" pitchFamily="2" charset="-122"/>
              <a:cs typeface="Arial" panose="020B0604020202020204" pitchFamily="34" charset="0"/>
            </a:endParaRPr>
          </a:p>
        </p:txBody>
      </p:sp>
      <p:pic>
        <p:nvPicPr>
          <p:cNvPr id="108" name="图片 107">
            <a:extLst>
              <a:ext uri="{FF2B5EF4-FFF2-40B4-BE49-F238E27FC236}">
                <a16:creationId xmlns:a16="http://schemas.microsoft.com/office/drawing/2014/main" id="{3CB8172D-E246-44AC-8486-7B1681D5E1E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85667"/>
            <a:ext cx="1204686" cy="903515"/>
          </a:xfrm>
          <a:prstGeom prst="rect">
            <a:avLst/>
          </a:prstGeom>
        </p:spPr>
      </p:pic>
      <p:pic>
        <p:nvPicPr>
          <p:cNvPr id="109" name="图片 108"/>
          <p:cNvPicPr>
            <a:picLocks noChangeAspect="1"/>
          </p:cNvPicPr>
          <p:nvPr userDrawn="1"/>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017517" y="167160"/>
            <a:ext cx="2501383" cy="596484"/>
          </a:xfrm>
          <a:prstGeom prst="rect">
            <a:avLst/>
          </a:prstGeom>
        </p:spPr>
      </p:pic>
    </p:spTree>
    <p:extLst>
      <p:ext uri="{BB962C8B-B14F-4D97-AF65-F5344CB8AC3E}">
        <p14:creationId xmlns:p14="http://schemas.microsoft.com/office/powerpoint/2010/main" val="824422794"/>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jpeg"/><Relationship Id="rId18" Type="http://schemas.microsoft.com/office/2007/relationships/hdphoto" Target="../media/hdphoto3.wdp"/><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17" Type="http://schemas.openxmlformats.org/officeDocument/2006/relationships/image" Target="../media/image6.png"/><Relationship Id="rId2" Type="http://schemas.openxmlformats.org/officeDocument/2006/relationships/slideLayout" Target="../slideLayouts/slideLayout17.xml"/><Relationship Id="rId16" Type="http://schemas.microsoft.com/office/2007/relationships/hdphoto" Target="../media/hdphoto1.wdp"/><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3.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7C3A4FA-272F-42AF-B563-1D3DB09EAE4C}"/>
              </a:ext>
            </a:extLst>
          </p:cNvPr>
          <p:cNvPicPr>
            <a:picLocks noChangeAspect="1"/>
          </p:cNvPicPr>
          <p:nvPr userDrawn="1"/>
        </p:nvPicPr>
        <p:blipFill rotWithShape="1">
          <a:blip r:embed="rId17" cstate="print">
            <a:extLst>
              <a:ext uri="{28A0092B-C50C-407E-A947-70E740481C1C}">
                <a14:useLocalDpi xmlns:a14="http://schemas.microsoft.com/office/drawing/2010/main" val="0"/>
              </a:ext>
            </a:extLst>
          </a:blip>
          <a:srcRect l="1866" t="3263" r="117" b="23077"/>
          <a:stretch/>
        </p:blipFill>
        <p:spPr>
          <a:xfrm>
            <a:off x="-14514" y="0"/>
            <a:ext cx="12206513" cy="6879771"/>
          </a:xfrm>
          <a:prstGeom prst="rect">
            <a:avLst/>
          </a:prstGeom>
        </p:spPr>
      </p:pic>
      <p:pic>
        <p:nvPicPr>
          <p:cNvPr id="8" name="图片 7"/>
          <p:cNvPicPr>
            <a:picLocks noChangeAspect="1"/>
          </p:cNvPicPr>
          <p:nvPr userDrawn="1"/>
        </p:nvPicPr>
        <p:blipFill rotWithShape="1">
          <a:blip r:embed="rId18">
            <a:extLst>
              <a:ext uri="{28A0092B-C50C-407E-A947-70E740481C1C}">
                <a14:useLocalDpi xmlns:a14="http://schemas.microsoft.com/office/drawing/2010/main" val="0"/>
              </a:ext>
            </a:extLst>
          </a:blip>
          <a:srcRect t="25257"/>
          <a:stretch/>
        </p:blipFill>
        <p:spPr>
          <a:xfrm>
            <a:off x="-14516" y="-14515"/>
            <a:ext cx="12221029" cy="6850743"/>
          </a:xfrm>
          <a:prstGeom prst="rect">
            <a:avLst/>
          </a:prstGeom>
        </p:spPr>
      </p:pic>
      <p:pic>
        <p:nvPicPr>
          <p:cNvPr id="9" name="图片 8"/>
          <p:cNvPicPr>
            <a:picLocks noChangeAspect="1"/>
          </p:cNvPicPr>
          <p:nvPr userDrawn="1"/>
        </p:nvPicPr>
        <p:blipFill rotWithShape="1">
          <a:blip r:embed="rId19">
            <a:extLst>
              <a:ext uri="{BEBA8EAE-BF5A-486C-A8C5-ECC9F3942E4B}">
                <a14:imgProps xmlns:a14="http://schemas.microsoft.com/office/drawing/2010/main">
                  <a14:imgLayer r:embed="rId20">
                    <a14:imgEffect>
                      <a14:brightnessContrast bright="20000" contrast="20000"/>
                    </a14:imgEffect>
                  </a14:imgLayer>
                </a14:imgProps>
              </a:ext>
              <a:ext uri="{28A0092B-C50C-407E-A947-70E740481C1C}">
                <a14:useLocalDpi xmlns:a14="http://schemas.microsoft.com/office/drawing/2010/main" val="0"/>
              </a:ext>
            </a:extLst>
          </a:blip>
          <a:srcRect t="6653" b="18416"/>
          <a:stretch/>
        </p:blipFill>
        <p:spPr>
          <a:xfrm>
            <a:off x="0" y="0"/>
            <a:ext cx="12216189" cy="6865257"/>
          </a:xfrm>
          <a:prstGeom prst="rect">
            <a:avLst/>
          </a:prstGeom>
        </p:spPr>
      </p:pic>
      <p:sp>
        <p:nvSpPr>
          <p:cNvPr id="10" name="矩形 9">
            <a:extLst>
              <a:ext uri="{FF2B5EF4-FFF2-40B4-BE49-F238E27FC236}">
                <a16:creationId xmlns:a16="http://schemas.microsoft.com/office/drawing/2014/main" id="{844BF078-E292-4A41-9835-FF6C9DEFF509}"/>
              </a:ext>
            </a:extLst>
          </p:cNvPr>
          <p:cNvSpPr/>
          <p:nvPr userDrawn="1"/>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9B6B6805-A9E5-4E42-B886-075F8ED8A8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EDA6912-113F-4B2C-980C-1DFFB0D305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08C6EDE-55B9-45CA-9828-40043905A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98E0E01F-B318-4B9F-B17B-9292F81DC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F7D1C6C-9458-48B8-9873-30394479E0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75AA9096-2E4D-442F-BCF0-AA35F007B576}" type="slidenum">
              <a:rPr lang="zh-CN" altLang="en-US" smtClean="0"/>
              <a:pPr/>
              <a:t>‹#›</a:t>
            </a:fld>
            <a:endParaRPr lang="zh-CN" altLang="en-US"/>
          </a:p>
        </p:txBody>
      </p:sp>
    </p:spTree>
    <p:extLst>
      <p:ext uri="{BB962C8B-B14F-4D97-AF65-F5344CB8AC3E}">
        <p14:creationId xmlns:p14="http://schemas.microsoft.com/office/powerpoint/2010/main" val="2088657847"/>
      </p:ext>
    </p:extLst>
  </p:cSld>
  <p:clrMap bg1="lt1" tx1="dk1" bg2="lt2" tx2="dk2" accent1="accent1" accent2="accent2" accent3="accent3" accent4="accent4" accent5="accent5" accent6="accent6" hlink="hlink" folHlink="folHlink"/>
  <p:sldLayoutIdLst>
    <p:sldLayoutId id="2147483655" r:id="rId1"/>
    <p:sldLayoutId id="2147483657" r:id="rId2"/>
    <p:sldLayoutId id="2147483660" r:id="rId3"/>
    <p:sldLayoutId id="2147483656"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hidden="1">
            <a:extLst>
              <a:ext uri="{FF2B5EF4-FFF2-40B4-BE49-F238E27FC236}">
                <a16:creationId xmlns:a16="http://schemas.microsoft.com/office/drawing/2014/main" id="{27C3A4FA-272F-42AF-B563-1D3DB09EAE4C}"/>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1866" t="3263" r="117" b="23077"/>
          <a:stretch/>
        </p:blipFill>
        <p:spPr>
          <a:xfrm>
            <a:off x="-14514" y="14515"/>
            <a:ext cx="12206513" cy="6879771"/>
          </a:xfrm>
          <a:prstGeom prst="rect">
            <a:avLst/>
          </a:prstGeom>
        </p:spPr>
      </p:pic>
      <p:pic>
        <p:nvPicPr>
          <p:cNvPr id="8" name="图片 7" hidden="1"/>
          <p:cNvPicPr>
            <a:picLocks noChangeAspect="1"/>
          </p:cNvPicPr>
          <p:nvPr userDrawn="1"/>
        </p:nvPicPr>
        <p:blipFill rotWithShape="1">
          <a:blip r:embed="rId14">
            <a:extLst>
              <a:ext uri="{28A0092B-C50C-407E-A947-70E740481C1C}">
                <a14:useLocalDpi xmlns:a14="http://schemas.microsoft.com/office/drawing/2010/main" val="0"/>
              </a:ext>
            </a:extLst>
          </a:blip>
          <a:srcRect t="25257"/>
          <a:stretch/>
        </p:blipFill>
        <p:spPr>
          <a:xfrm>
            <a:off x="-14516" y="0"/>
            <a:ext cx="12221029" cy="6850743"/>
          </a:xfrm>
          <a:prstGeom prst="rect">
            <a:avLst/>
          </a:prstGeom>
        </p:spPr>
      </p:pic>
      <p:pic>
        <p:nvPicPr>
          <p:cNvPr id="9" name="图片 8"/>
          <p:cNvPicPr>
            <a:picLocks noChangeAspect="1"/>
          </p:cNvPicPr>
          <p:nvPr userDrawn="1"/>
        </p:nvPicPr>
        <p:blipFill rotWithShape="1">
          <a:blip r:embed="rId15">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val="0"/>
              </a:ext>
            </a:extLst>
          </a:blip>
          <a:srcRect t="6653" b="18416"/>
          <a:stretch/>
        </p:blipFill>
        <p:spPr>
          <a:xfrm>
            <a:off x="0" y="14515"/>
            <a:ext cx="12216189" cy="6865257"/>
          </a:xfrm>
          <a:prstGeom prst="rect">
            <a:avLst/>
          </a:prstGeom>
        </p:spPr>
      </p:pic>
      <p:pic>
        <p:nvPicPr>
          <p:cNvPr id="14" name="图片 13"/>
          <p:cNvPicPr>
            <a:picLocks noChangeAspect="1"/>
          </p:cNvPicPr>
          <p:nvPr userDrawn="1"/>
        </p:nvPicPr>
        <p:blipFill>
          <a:blip r:embed="rId17">
            <a:grayscl/>
            <a:extLst>
              <a:ext uri="{BEBA8EAE-BF5A-486C-A8C5-ECC9F3942E4B}">
                <a14:imgProps xmlns:a14="http://schemas.microsoft.com/office/drawing/2010/main">
                  <a14:imgLayer r:embed="rId1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670802" y="-146957"/>
            <a:ext cx="4675414" cy="4675414"/>
          </a:xfrm>
          <a:prstGeom prst="rect">
            <a:avLst/>
          </a:prstGeom>
        </p:spPr>
      </p:pic>
      <p:sp>
        <p:nvSpPr>
          <p:cNvPr id="10" name="矩形 9">
            <a:extLst>
              <a:ext uri="{FF2B5EF4-FFF2-40B4-BE49-F238E27FC236}">
                <a16:creationId xmlns:a16="http://schemas.microsoft.com/office/drawing/2014/main" id="{844BF078-E292-4A41-9835-FF6C9DEFF509}"/>
              </a:ext>
            </a:extLst>
          </p:cNvPr>
          <p:cNvSpPr/>
          <p:nvPr userDrawn="1"/>
        </p:nvSpPr>
        <p:spPr>
          <a:xfrm>
            <a:off x="0" y="14515"/>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占位符 1" hidden="1">
            <a:extLst>
              <a:ext uri="{FF2B5EF4-FFF2-40B4-BE49-F238E27FC236}">
                <a16:creationId xmlns:a16="http://schemas.microsoft.com/office/drawing/2014/main" id="{9B6B6805-A9E5-4E42-B886-075F8ED8A884}"/>
              </a:ext>
            </a:extLst>
          </p:cNvPr>
          <p:cNvSpPr txBox="1">
            <a:spLocks/>
          </p:cNvSpPr>
          <p:nvPr userDrawn="1"/>
        </p:nvSpPr>
        <p:spPr>
          <a:xfrm>
            <a:off x="838200" y="3796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mtClean="0"/>
              <a:t>单击此处编辑母版标题样式</a:t>
            </a:r>
            <a:endParaRPr lang="zh-CN" altLang="en-US"/>
          </a:p>
        </p:txBody>
      </p:sp>
      <p:sp>
        <p:nvSpPr>
          <p:cNvPr id="12" name="文本占位符 2" hidden="1">
            <a:extLst>
              <a:ext uri="{FF2B5EF4-FFF2-40B4-BE49-F238E27FC236}">
                <a16:creationId xmlns:a16="http://schemas.microsoft.com/office/drawing/2014/main" id="{4EDA6912-113F-4B2C-980C-1DFFB0D30511}"/>
              </a:ext>
            </a:extLst>
          </p:cNvPr>
          <p:cNvSpPr txBox="1">
            <a:spLocks/>
          </p:cNvSpPr>
          <p:nvPr userDrawn="1"/>
        </p:nvSpPr>
        <p:spPr>
          <a:xfrm>
            <a:off x="838200" y="18401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3" name="灯片编号占位符 5" hidden="1">
            <a:extLst>
              <a:ext uri="{FF2B5EF4-FFF2-40B4-BE49-F238E27FC236}">
                <a16:creationId xmlns:a16="http://schemas.microsoft.com/office/drawing/2014/main" id="{9F7D1C6C-9458-48B8-9873-30394479E00E}"/>
              </a:ext>
            </a:extLst>
          </p:cNvPr>
          <p:cNvSpPr txBox="1">
            <a:spLocks/>
          </p:cNvSpPr>
          <p:nvPr userDrawn="1"/>
        </p:nvSpPr>
        <p:spPr>
          <a:xfrm>
            <a:off x="8610600" y="637086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AA9096-2E4D-442F-BCF0-AA35F007B576}" type="slidenum">
              <a:rPr lang="zh-CN" altLang="en-US" smtClean="0"/>
              <a:pPr/>
              <a:t>‹#›</a:t>
            </a:fld>
            <a:endParaRPr lang="zh-CN" altLang="en-US"/>
          </a:p>
        </p:txBody>
      </p:sp>
    </p:spTree>
    <p:extLst>
      <p:ext uri="{BB962C8B-B14F-4D97-AF65-F5344CB8AC3E}">
        <p14:creationId xmlns:p14="http://schemas.microsoft.com/office/powerpoint/2010/main" val="16241233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microsoft.com/office/2007/relationships/hdphoto" Target="../media/hdphoto4.wdp"/><Relationship Id="rId2" Type="http://schemas.openxmlformats.org/officeDocument/2006/relationships/slideLayout" Target="../slideLayouts/slideLayout4.xml"/><Relationship Id="rId1" Type="http://schemas.openxmlformats.org/officeDocument/2006/relationships/themeOverride" Target="../theme/themeOverride1.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2.jpe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29F869B9-B0CE-4D0C-B486-C843CE120129}"/>
              </a:ext>
            </a:extLst>
          </p:cNvPr>
          <p:cNvSpPr/>
          <p:nvPr/>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1D7631F-9175-4A53-A7B8-52490D75D08F}"/>
              </a:ext>
            </a:extLst>
          </p:cNvPr>
          <p:cNvSpPr txBox="1"/>
          <p:nvPr/>
        </p:nvSpPr>
        <p:spPr>
          <a:xfrm>
            <a:off x="771467" y="2506396"/>
            <a:ext cx="10649069" cy="830997"/>
          </a:xfrm>
          <a:prstGeom prst="rect">
            <a:avLst/>
          </a:prstGeom>
          <a:noFill/>
        </p:spPr>
        <p:txBody>
          <a:bodyPr wrap="none" rtlCol="0">
            <a:spAutoFit/>
          </a:bodyPr>
          <a:lstStyle/>
          <a:p>
            <a:pPr algn="ctr"/>
            <a:r>
              <a:rPr lang="zh-CN" altLang="en-US" sz="4800" spc="300" dirty="0" smtClean="0">
                <a:solidFill>
                  <a:schemeClr val="accent1"/>
                </a:solidFill>
                <a:latin typeface="+mj-ea"/>
                <a:ea typeface="+mj-ea"/>
              </a:rPr>
              <a:t>基于</a:t>
            </a:r>
            <a:r>
              <a:rPr lang="zh-CN" altLang="en-US" sz="4800" spc="300" dirty="0">
                <a:solidFill>
                  <a:schemeClr val="accent1"/>
                </a:solidFill>
                <a:latin typeface="+mj-ea"/>
                <a:ea typeface="+mj-ea"/>
              </a:rPr>
              <a:t>迁移</a:t>
            </a:r>
            <a:r>
              <a:rPr lang="zh-CN" altLang="en-US" sz="4800" spc="300" dirty="0" smtClean="0">
                <a:solidFill>
                  <a:schemeClr val="accent1"/>
                </a:solidFill>
                <a:latin typeface="+mj-ea"/>
                <a:ea typeface="+mj-ea"/>
              </a:rPr>
              <a:t>学习</a:t>
            </a:r>
            <a:r>
              <a:rPr lang="zh-CN" altLang="en-US" sz="4800" spc="300" dirty="0">
                <a:solidFill>
                  <a:schemeClr val="accent1"/>
                </a:solidFill>
                <a:latin typeface="+mj-ea"/>
                <a:ea typeface="+mj-ea"/>
              </a:rPr>
              <a:t>的高质量单目深度估计</a:t>
            </a:r>
          </a:p>
        </p:txBody>
      </p:sp>
      <p:sp>
        <p:nvSpPr>
          <p:cNvPr id="5" name="文本框 4">
            <a:extLst>
              <a:ext uri="{FF2B5EF4-FFF2-40B4-BE49-F238E27FC236}">
                <a16:creationId xmlns:a16="http://schemas.microsoft.com/office/drawing/2014/main" id="{2956B815-530C-4539-A307-56E420B74F4F}"/>
              </a:ext>
            </a:extLst>
          </p:cNvPr>
          <p:cNvSpPr txBox="1"/>
          <p:nvPr/>
        </p:nvSpPr>
        <p:spPr>
          <a:xfrm>
            <a:off x="2387264" y="3338787"/>
            <a:ext cx="7417479" cy="369332"/>
          </a:xfrm>
          <a:prstGeom prst="rect">
            <a:avLst/>
          </a:prstGeom>
          <a:noFill/>
        </p:spPr>
        <p:txBody>
          <a:bodyPr wrap="none" rtlCol="0">
            <a:spAutoFit/>
          </a:bodyPr>
          <a:lstStyle/>
          <a:p>
            <a:pPr algn="ctr"/>
            <a:r>
              <a:rPr lang="en-US" altLang="zh-CN" spc="100" dirty="0">
                <a:solidFill>
                  <a:schemeClr val="bg1">
                    <a:lumMod val="65000"/>
                  </a:schemeClr>
                </a:solidFill>
              </a:rPr>
              <a:t>High Quality Monocular Depth Estimation via Transfer Learning</a:t>
            </a:r>
            <a:endParaRPr lang="zh-CN" altLang="en-US" spc="100" dirty="0">
              <a:solidFill>
                <a:schemeClr val="bg1">
                  <a:lumMod val="65000"/>
                </a:schemeClr>
              </a:solidFill>
            </a:endParaRPr>
          </a:p>
        </p:txBody>
      </p:sp>
      <p:sp>
        <p:nvSpPr>
          <p:cNvPr id="6" name="六边形 5">
            <a:extLst>
              <a:ext uri="{FF2B5EF4-FFF2-40B4-BE49-F238E27FC236}">
                <a16:creationId xmlns:a16="http://schemas.microsoft.com/office/drawing/2014/main" id="{BD1ABAF7-CC51-4170-9A77-2BF8CA033CB1}"/>
              </a:ext>
            </a:extLst>
          </p:cNvPr>
          <p:cNvSpPr/>
          <p:nvPr/>
        </p:nvSpPr>
        <p:spPr>
          <a:xfrm>
            <a:off x="3791629" y="4929939"/>
            <a:ext cx="4608743" cy="353119"/>
          </a:xfrm>
          <a:prstGeom prst="hexagon">
            <a:avLst>
              <a:gd name="adj" fmla="val 48377"/>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华文中宋" panose="02010600040101010101" pitchFamily="2" charset="-122"/>
                <a:ea typeface="华文中宋" panose="02010600040101010101" pitchFamily="2" charset="-122"/>
              </a:rPr>
              <a:t>汇报人</a:t>
            </a:r>
            <a:r>
              <a:rPr lang="zh-CN" altLang="en-US" sz="1400" dirty="0" smtClean="0">
                <a:solidFill>
                  <a:schemeClr val="bg1"/>
                </a:solidFill>
                <a:latin typeface="华文中宋" panose="02010600040101010101" pitchFamily="2" charset="-122"/>
                <a:ea typeface="华文中宋" panose="02010600040101010101" pitchFamily="2" charset="-122"/>
              </a:rPr>
              <a:t>：崔荣成       指导老师：温蜜</a:t>
            </a:r>
            <a:endParaRPr lang="zh-CN" altLang="en-US" sz="1400" dirty="0">
              <a:solidFill>
                <a:schemeClr val="bg1"/>
              </a:solidFill>
              <a:latin typeface="华文中宋" panose="02010600040101010101" pitchFamily="2" charset="-122"/>
              <a:ea typeface="华文中宋" panose="02010600040101010101" pitchFamily="2" charset="-122"/>
            </a:endParaRPr>
          </a:p>
        </p:txBody>
      </p:sp>
      <p:sp>
        <p:nvSpPr>
          <p:cNvPr id="10" name="箭头: V 形 9">
            <a:extLst>
              <a:ext uri="{FF2B5EF4-FFF2-40B4-BE49-F238E27FC236}">
                <a16:creationId xmlns:a16="http://schemas.microsoft.com/office/drawing/2014/main" id="{48E07996-1CC6-4EE0-B1D6-9B089AA47FDC}"/>
              </a:ext>
            </a:extLst>
          </p:cNvPr>
          <p:cNvSpPr/>
          <p:nvPr/>
        </p:nvSpPr>
        <p:spPr>
          <a:xfrm>
            <a:off x="8383658" y="4929939"/>
            <a:ext cx="304800" cy="353119"/>
          </a:xfrm>
          <a:prstGeom prst="chevron">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987A1435-5BE5-4576-BC83-D7C3306D252F}"/>
              </a:ext>
            </a:extLst>
          </p:cNvPr>
          <p:cNvSpPr/>
          <p:nvPr/>
        </p:nvSpPr>
        <p:spPr>
          <a:xfrm flipH="1">
            <a:off x="3493209" y="4929939"/>
            <a:ext cx="304800" cy="353119"/>
          </a:xfrm>
          <a:prstGeom prst="chevron">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3" name="直接连接符 12">
            <a:extLst>
              <a:ext uri="{FF2B5EF4-FFF2-40B4-BE49-F238E27FC236}">
                <a16:creationId xmlns:a16="http://schemas.microsoft.com/office/drawing/2014/main" id="{E6ED8D52-B03C-468B-AD0F-4371AAEE134A}"/>
              </a:ext>
            </a:extLst>
          </p:cNvPr>
          <p:cNvCxnSpPr/>
          <p:nvPr/>
        </p:nvCxnSpPr>
        <p:spPr>
          <a:xfrm>
            <a:off x="6096000" y="4034971"/>
            <a:ext cx="0" cy="696686"/>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AE846B2-2576-4517-88F8-60B5206B0C1F}"/>
              </a:ext>
            </a:extLst>
          </p:cNvPr>
          <p:cNvCxnSpPr>
            <a:cxnSpLocks/>
          </p:cNvCxnSpPr>
          <p:nvPr/>
        </p:nvCxnSpPr>
        <p:spPr>
          <a:xfrm>
            <a:off x="6096000" y="5471886"/>
            <a:ext cx="0" cy="700314"/>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6AAF6B8-719B-4FF4-B4F8-205C2A095BEF}"/>
              </a:ext>
            </a:extLst>
          </p:cNvPr>
          <p:cNvCxnSpPr>
            <a:cxnSpLocks/>
          </p:cNvCxnSpPr>
          <p:nvPr/>
        </p:nvCxnSpPr>
        <p:spPr>
          <a:xfrm>
            <a:off x="6096000" y="409204"/>
            <a:ext cx="0" cy="200396"/>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aturation sat="33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445630" y="764952"/>
            <a:ext cx="1300739" cy="1300739"/>
          </a:xfrm>
          <a:prstGeom prst="rect">
            <a:avLst/>
          </a:prstGeom>
        </p:spPr>
      </p:pic>
      <p:pic>
        <p:nvPicPr>
          <p:cNvPr id="12" name="图片 11"/>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100000" l="0" r="90000"/>
                    </a14:imgEffect>
                  </a14:imgLayer>
                </a14:imgProps>
              </a:ext>
              <a:ext uri="{28A0092B-C50C-407E-A947-70E740481C1C}">
                <a14:useLocalDpi xmlns:a14="http://schemas.microsoft.com/office/drawing/2010/main" val="0"/>
              </a:ext>
            </a:extLst>
          </a:blip>
          <a:stretch>
            <a:fillRect/>
          </a:stretch>
        </p:blipFill>
        <p:spPr>
          <a:xfrm>
            <a:off x="0" y="2858713"/>
            <a:ext cx="5367449" cy="4025587"/>
          </a:xfrm>
          <a:prstGeom prst="rect">
            <a:avLst/>
          </a:prstGeom>
        </p:spPr>
      </p:pic>
      <p:pic>
        <p:nvPicPr>
          <p:cNvPr id="19" name="图片 18"/>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100000" l="0" r="90000"/>
                    </a14:imgEffect>
                  </a14:imgLayer>
                </a14:imgProps>
              </a:ext>
              <a:ext uri="{28A0092B-C50C-407E-A947-70E740481C1C}">
                <a14:useLocalDpi xmlns:a14="http://schemas.microsoft.com/office/drawing/2010/main" val="0"/>
              </a:ext>
            </a:extLst>
          </a:blip>
          <a:stretch>
            <a:fillRect/>
          </a:stretch>
        </p:blipFill>
        <p:spPr>
          <a:xfrm flipH="1">
            <a:off x="6824551" y="2832413"/>
            <a:ext cx="5367449" cy="4025587"/>
          </a:xfrm>
          <a:prstGeom prst="rect">
            <a:avLst/>
          </a:prstGeom>
        </p:spPr>
      </p:pic>
    </p:spTree>
    <p:extLst>
      <p:ext uri="{BB962C8B-B14F-4D97-AF65-F5344CB8AC3E}">
        <p14:creationId xmlns:p14="http://schemas.microsoft.com/office/powerpoint/2010/main" val="16782603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1E414B75-D140-4E03-B375-68221EAF31A8}"/>
              </a:ext>
            </a:extLst>
          </p:cNvPr>
          <p:cNvGrpSpPr/>
          <p:nvPr/>
        </p:nvGrpSpPr>
        <p:grpSpPr>
          <a:xfrm>
            <a:off x="5569673" y="6126091"/>
            <a:ext cx="1052654" cy="108000"/>
            <a:chOff x="10467218" y="6126091"/>
            <a:chExt cx="1052654" cy="108000"/>
          </a:xfrm>
        </p:grpSpPr>
        <p:sp>
          <p:nvSpPr>
            <p:cNvPr id="22" name="椭圆 21">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3" name="椭圆 12">
            <a:extLst>
              <a:ext uri="{FF2B5EF4-FFF2-40B4-BE49-F238E27FC236}">
                <a16:creationId xmlns:a16="http://schemas.microsoft.com/office/drawing/2014/main" id="{87E7B71A-AF49-4308-98E6-A7BCD1BD2C86}"/>
              </a:ext>
            </a:extLst>
          </p:cNvPr>
          <p:cNvSpPr/>
          <p:nvPr/>
        </p:nvSpPr>
        <p:spPr>
          <a:xfrm>
            <a:off x="5291684" y="803025"/>
            <a:ext cx="1608633" cy="1608633"/>
          </a:xfrm>
          <a:prstGeom prst="ellipse">
            <a:avLst/>
          </a:prstGeom>
          <a:gradFill>
            <a:gsLst>
              <a:gs pos="0">
                <a:schemeClr val="accent1"/>
              </a:gs>
              <a:gs pos="100000">
                <a:schemeClr val="accent1">
                  <a:lumMod val="7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mj-ea"/>
                <a:ea typeface="+mj-ea"/>
              </a:rPr>
              <a:t>贰</a:t>
            </a:r>
          </a:p>
        </p:txBody>
      </p:sp>
      <p:sp>
        <p:nvSpPr>
          <p:cNvPr id="14" name="文本框 13">
            <a:extLst>
              <a:ext uri="{FF2B5EF4-FFF2-40B4-BE49-F238E27FC236}">
                <a16:creationId xmlns:a16="http://schemas.microsoft.com/office/drawing/2014/main" id="{1B83CCE3-1282-437D-8133-102C5859ABF3}"/>
              </a:ext>
            </a:extLst>
          </p:cNvPr>
          <p:cNvSpPr txBox="1"/>
          <p:nvPr/>
        </p:nvSpPr>
        <p:spPr>
          <a:xfrm>
            <a:off x="3579928" y="3016083"/>
            <a:ext cx="5032148" cy="830997"/>
          </a:xfrm>
          <a:prstGeom prst="rect">
            <a:avLst/>
          </a:prstGeom>
          <a:noFill/>
        </p:spPr>
        <p:txBody>
          <a:bodyPr wrap="none" rtlCol="0">
            <a:spAutoFit/>
          </a:bodyPr>
          <a:lstStyle/>
          <a:p>
            <a:pPr algn="ctr"/>
            <a:r>
              <a:rPr lang="zh-CN" altLang="en-US" sz="4800" b="1" spc="600" dirty="0" smtClean="0">
                <a:solidFill>
                  <a:schemeClr val="tx2">
                    <a:lumMod val="50000"/>
                  </a:schemeClr>
                </a:solidFill>
              </a:rPr>
              <a:t>论文摘要与简介</a:t>
            </a:r>
            <a:endParaRPr lang="zh-CN" altLang="en-US" sz="4800" b="1" spc="600" dirty="0">
              <a:solidFill>
                <a:schemeClr val="tx2">
                  <a:lumMod val="50000"/>
                </a:schemeClr>
              </a:solidFill>
            </a:endParaRPr>
          </a:p>
        </p:txBody>
      </p:sp>
      <p:sp>
        <p:nvSpPr>
          <p:cNvPr id="15" name="文本框 14">
            <a:extLst>
              <a:ext uri="{FF2B5EF4-FFF2-40B4-BE49-F238E27FC236}">
                <a16:creationId xmlns:a16="http://schemas.microsoft.com/office/drawing/2014/main" id="{75E99C57-8D06-42C0-9F42-FA5A2D438444}"/>
              </a:ext>
            </a:extLst>
          </p:cNvPr>
          <p:cNvSpPr txBox="1"/>
          <p:nvPr/>
        </p:nvSpPr>
        <p:spPr>
          <a:xfrm>
            <a:off x="3854039" y="4006802"/>
            <a:ext cx="4483921" cy="523220"/>
          </a:xfrm>
          <a:prstGeom prst="rect">
            <a:avLst/>
          </a:prstGeom>
          <a:noFill/>
        </p:spPr>
        <p:txBody>
          <a:bodyPr wrap="none" rtlCol="0">
            <a:spAutoFit/>
          </a:bodyPr>
          <a:lstStyle/>
          <a:p>
            <a:pPr algn="ctr"/>
            <a:r>
              <a:rPr lang="en-US" altLang="zh-CN" sz="2800" spc="100" dirty="0">
                <a:solidFill>
                  <a:schemeClr val="bg1">
                    <a:lumMod val="75000"/>
                  </a:schemeClr>
                </a:solidFill>
              </a:rPr>
              <a:t>Abstract and introduction</a:t>
            </a:r>
          </a:p>
        </p:txBody>
      </p:sp>
    </p:spTree>
    <p:extLst>
      <p:ext uri="{BB962C8B-B14F-4D97-AF65-F5344CB8AC3E}">
        <p14:creationId xmlns:p14="http://schemas.microsoft.com/office/powerpoint/2010/main" val="2281623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F79EFF-863B-40B5-AFE9-C017F8419F1A}"/>
              </a:ext>
            </a:extLst>
          </p:cNvPr>
          <p:cNvSpPr>
            <a:spLocks noGrp="1"/>
          </p:cNvSpPr>
          <p:nvPr>
            <p:ph type="title"/>
          </p:nvPr>
        </p:nvSpPr>
        <p:spPr/>
        <p:txBody>
          <a:bodyPr/>
          <a:lstStyle/>
          <a:p>
            <a:r>
              <a:rPr lang="zh-CN" altLang="en-US" dirty="0" smtClean="0"/>
              <a:t>论文摘要</a:t>
            </a:r>
            <a:endParaRPr lang="zh-CN" altLang="en-US" dirty="0"/>
          </a:p>
        </p:txBody>
      </p:sp>
      <p:sp>
        <p:nvSpPr>
          <p:cNvPr id="96" name="矩形 95">
            <a:extLst>
              <a:ext uri="{FF2B5EF4-FFF2-40B4-BE49-F238E27FC236}">
                <a16:creationId xmlns:a16="http://schemas.microsoft.com/office/drawing/2014/main" id="{C26FDF4B-DF2A-42A0-AC9A-44EB3A58DC57}"/>
              </a:ext>
            </a:extLst>
          </p:cNvPr>
          <p:cNvSpPr/>
          <p:nvPr/>
        </p:nvSpPr>
        <p:spPr>
          <a:xfrm>
            <a:off x="678857" y="2247165"/>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BD6F4000-594E-40D3-940D-643B631BB399}"/>
              </a:ext>
            </a:extLst>
          </p:cNvPr>
          <p:cNvSpPr txBox="1"/>
          <p:nvPr/>
        </p:nvSpPr>
        <p:spPr>
          <a:xfrm>
            <a:off x="678857" y="1615679"/>
            <a:ext cx="2336537" cy="461665"/>
          </a:xfrm>
          <a:prstGeom prst="rect">
            <a:avLst/>
          </a:prstGeom>
          <a:noFill/>
        </p:spPr>
        <p:txBody>
          <a:bodyPr wrap="none" lIns="0" rtlCol="0">
            <a:spAutoFit/>
          </a:bodyPr>
          <a:lstStyle/>
          <a:p>
            <a:r>
              <a:rPr lang="zh-CN" altLang="en-US" sz="2400" b="1" spc="100" dirty="0" smtClean="0">
                <a:solidFill>
                  <a:schemeClr val="accent1"/>
                </a:solidFill>
              </a:rPr>
              <a:t>研究内容与问题</a:t>
            </a:r>
            <a:endParaRPr lang="zh-CN" altLang="en-US" sz="2400" b="1" spc="100" dirty="0">
              <a:solidFill>
                <a:schemeClr val="accent1"/>
              </a:solidFill>
            </a:endParaRPr>
          </a:p>
        </p:txBody>
      </p:sp>
      <p:sp>
        <p:nvSpPr>
          <p:cNvPr id="98" name="文本框 97">
            <a:extLst>
              <a:ext uri="{FF2B5EF4-FFF2-40B4-BE49-F238E27FC236}">
                <a16:creationId xmlns:a16="http://schemas.microsoft.com/office/drawing/2014/main" id="{D3C07288-9E2C-41A0-9BD8-FC6941580CF1}"/>
              </a:ext>
            </a:extLst>
          </p:cNvPr>
          <p:cNvSpPr txBox="1"/>
          <p:nvPr/>
        </p:nvSpPr>
        <p:spPr>
          <a:xfrm>
            <a:off x="678857" y="2550541"/>
            <a:ext cx="4493643" cy="2405522"/>
          </a:xfrm>
          <a:prstGeom prst="rect">
            <a:avLst/>
          </a:prstGeom>
          <a:noFill/>
        </p:spPr>
        <p:txBody>
          <a:bodyPr wrap="square" lIns="0" rtlCol="0">
            <a:noAutofit/>
          </a:bodyPr>
          <a:lstStyle/>
          <a:p>
            <a:pPr algn="just">
              <a:lnSpc>
                <a:spcPct val="150000"/>
              </a:lnSpc>
            </a:pPr>
            <a:r>
              <a:rPr lang="zh-CN" altLang="en-US" spc="100" dirty="0">
                <a:solidFill>
                  <a:schemeClr val="tx1">
                    <a:lumMod val="65000"/>
                    <a:lumOff val="35000"/>
                  </a:schemeClr>
                </a:solidFill>
                <a:latin typeface="Times New Roman" panose="02020603050405020304" pitchFamily="18" charset="0"/>
                <a:cs typeface="Times New Roman" panose="02020603050405020304" pitchFamily="18" charset="0"/>
              </a:rPr>
              <a:t>从</a:t>
            </a:r>
            <a:r>
              <a:rPr lang="zh-CN" altLang="en-US" b="1" spc="100" dirty="0">
                <a:solidFill>
                  <a:schemeClr val="accent1"/>
                </a:solidFill>
                <a:latin typeface="Times New Roman" panose="02020603050405020304" pitchFamily="18" charset="0"/>
                <a:cs typeface="Times New Roman" panose="02020603050405020304" pitchFamily="18" charset="0"/>
              </a:rPr>
              <a:t>图像中精确估计深度</a:t>
            </a:r>
            <a:r>
              <a:rPr lang="zh-CN" altLang="en-US" spc="100" dirty="0">
                <a:solidFill>
                  <a:schemeClr val="tx1">
                    <a:lumMod val="65000"/>
                    <a:lumOff val="35000"/>
                  </a:schemeClr>
                </a:solidFill>
                <a:latin typeface="Times New Roman" panose="02020603050405020304" pitchFamily="18" charset="0"/>
                <a:cs typeface="Times New Roman" panose="02020603050405020304" pitchFamily="18" charset="0"/>
              </a:rPr>
              <a:t>是许多应用中的基本任务，包括场景理解和重建</a:t>
            </a:r>
            <a:r>
              <a:rPr lang="zh-CN" altLang="en-US" spc="100" dirty="0" smtClean="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altLang="zh-CN" spc="100" dirty="0" smtClean="0">
              <a:solidFill>
                <a:schemeClr val="tx1">
                  <a:lumMod val="65000"/>
                  <a:lumOff val="35000"/>
                </a:schemeClr>
              </a:solidFill>
              <a:latin typeface="Times New Roman" panose="02020603050405020304" pitchFamily="18" charset="0"/>
              <a:cs typeface="Times New Roman" panose="02020603050405020304" pitchFamily="18" charset="0"/>
            </a:endParaRPr>
          </a:p>
          <a:p>
            <a:pPr algn="just">
              <a:lnSpc>
                <a:spcPct val="150000"/>
              </a:lnSpc>
            </a:pPr>
            <a:r>
              <a:rPr lang="zh-CN" altLang="en-US" spc="100" dirty="0" smtClean="0">
                <a:solidFill>
                  <a:schemeClr val="tx1">
                    <a:lumMod val="65000"/>
                    <a:lumOff val="35000"/>
                  </a:schemeClr>
                </a:solidFill>
                <a:latin typeface="Times New Roman" panose="02020603050405020304" pitchFamily="18" charset="0"/>
                <a:cs typeface="Times New Roman" panose="02020603050405020304" pitchFamily="18" charset="0"/>
              </a:rPr>
              <a:t>用于</a:t>
            </a:r>
            <a:r>
              <a:rPr lang="zh-CN" altLang="en-US" spc="100" dirty="0">
                <a:solidFill>
                  <a:schemeClr val="tx1">
                    <a:lumMod val="65000"/>
                    <a:lumOff val="35000"/>
                  </a:schemeClr>
                </a:solidFill>
                <a:latin typeface="Times New Roman" panose="02020603050405020304" pitchFamily="18" charset="0"/>
                <a:cs typeface="Times New Roman" panose="02020603050405020304" pitchFamily="18" charset="0"/>
              </a:rPr>
              <a:t>深度估计的现有解决方案通常</a:t>
            </a:r>
            <a:r>
              <a:rPr lang="zh-CN" altLang="en-US" b="1" spc="100" dirty="0">
                <a:solidFill>
                  <a:schemeClr val="accent1"/>
                </a:solidFill>
                <a:latin typeface="Times New Roman" panose="02020603050405020304" pitchFamily="18" charset="0"/>
                <a:cs typeface="Times New Roman" panose="02020603050405020304" pitchFamily="18" charset="0"/>
              </a:rPr>
              <a:t>产生低分辨率的模糊近似</a:t>
            </a:r>
            <a:r>
              <a:rPr lang="zh-CN" altLang="en-US" spc="100" dirty="0">
                <a:solidFill>
                  <a:schemeClr val="tx1">
                    <a:lumMod val="65000"/>
                    <a:lumOff val="35000"/>
                  </a:schemeClr>
                </a:solidFill>
                <a:latin typeface="Times New Roman" panose="02020603050405020304" pitchFamily="18" charset="0"/>
                <a:cs typeface="Times New Roman" panose="02020603050405020304" pitchFamily="18" charset="0"/>
              </a:rPr>
              <a:t>。</a:t>
            </a:r>
          </a:p>
        </p:txBody>
      </p:sp>
      <p:sp>
        <p:nvSpPr>
          <p:cNvPr id="100" name="矩形 99">
            <a:extLst>
              <a:ext uri="{FF2B5EF4-FFF2-40B4-BE49-F238E27FC236}">
                <a16:creationId xmlns:a16="http://schemas.microsoft.com/office/drawing/2014/main" id="{678EE4BB-86C1-4632-85D4-AFD8DA732254}"/>
              </a:ext>
            </a:extLst>
          </p:cNvPr>
          <p:cNvSpPr/>
          <p:nvPr/>
        </p:nvSpPr>
        <p:spPr>
          <a:xfrm>
            <a:off x="6455391" y="2247165"/>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7E57FC14-8070-4F3F-87EA-DA88182E25E6}"/>
              </a:ext>
            </a:extLst>
          </p:cNvPr>
          <p:cNvSpPr txBox="1"/>
          <p:nvPr/>
        </p:nvSpPr>
        <p:spPr>
          <a:xfrm>
            <a:off x="6455391" y="1615679"/>
            <a:ext cx="2336537" cy="461665"/>
          </a:xfrm>
          <a:prstGeom prst="rect">
            <a:avLst/>
          </a:prstGeom>
          <a:noFill/>
        </p:spPr>
        <p:txBody>
          <a:bodyPr wrap="none" lIns="0" rtlCol="0">
            <a:spAutoFit/>
          </a:bodyPr>
          <a:lstStyle/>
          <a:p>
            <a:r>
              <a:rPr lang="zh-CN" altLang="en-US" sz="2400" b="1" spc="100" dirty="0" smtClean="0">
                <a:solidFill>
                  <a:schemeClr val="accent1"/>
                </a:solidFill>
              </a:rPr>
              <a:t>本文方法与评价</a:t>
            </a:r>
            <a:endParaRPr lang="zh-CN" altLang="en-US" sz="2400" b="1" spc="100" dirty="0">
              <a:solidFill>
                <a:schemeClr val="accent1"/>
              </a:solidFill>
            </a:endParaRPr>
          </a:p>
        </p:txBody>
      </p:sp>
      <p:sp>
        <p:nvSpPr>
          <p:cNvPr id="102" name="文本框 101">
            <a:extLst>
              <a:ext uri="{FF2B5EF4-FFF2-40B4-BE49-F238E27FC236}">
                <a16:creationId xmlns:a16="http://schemas.microsoft.com/office/drawing/2014/main" id="{9813BEEA-754F-47C9-8A5D-B53A56379029}"/>
              </a:ext>
            </a:extLst>
          </p:cNvPr>
          <p:cNvSpPr txBox="1"/>
          <p:nvPr/>
        </p:nvSpPr>
        <p:spPr>
          <a:xfrm>
            <a:off x="6455391" y="2550541"/>
            <a:ext cx="5057751" cy="2405522"/>
          </a:xfrm>
          <a:prstGeom prst="rect">
            <a:avLst/>
          </a:prstGeom>
          <a:noFill/>
        </p:spPr>
        <p:txBody>
          <a:bodyPr wrap="square" lIns="0" rtlCol="0">
            <a:noAutofit/>
          </a:bodyPr>
          <a:lstStyle/>
          <a:p>
            <a:pPr algn="just">
              <a:lnSpc>
                <a:spcPct val="150000"/>
              </a:lnSpc>
            </a:pPr>
            <a:r>
              <a:rPr lang="zh-CN" altLang="en-US" spc="100" dirty="0">
                <a:solidFill>
                  <a:schemeClr val="tx1">
                    <a:lumMod val="65000"/>
                    <a:lumOff val="35000"/>
                  </a:schemeClr>
                </a:solidFill>
              </a:rPr>
              <a:t>本文提出了一种卷积神经网络，用于</a:t>
            </a:r>
            <a:r>
              <a:rPr lang="zh-CN" altLang="en-US" spc="100" dirty="0" smtClean="0">
                <a:solidFill>
                  <a:schemeClr val="tx1">
                    <a:lumMod val="65000"/>
                    <a:lumOff val="35000"/>
                  </a:schemeClr>
                </a:solidFill>
              </a:rPr>
              <a:t>在迁移学习</a:t>
            </a:r>
            <a:r>
              <a:rPr lang="zh-CN" altLang="en-US" spc="100" dirty="0">
                <a:solidFill>
                  <a:schemeClr val="tx1">
                    <a:lumMod val="65000"/>
                    <a:lumOff val="35000"/>
                  </a:schemeClr>
                </a:solidFill>
              </a:rPr>
              <a:t>的帮助下，在给定单个</a:t>
            </a:r>
            <a:r>
              <a:rPr lang="en-US" altLang="zh-CN" spc="100" dirty="0">
                <a:solidFill>
                  <a:schemeClr val="tx1">
                    <a:lumMod val="65000"/>
                    <a:lumOff val="35000"/>
                  </a:schemeClr>
                </a:solidFill>
              </a:rPr>
              <a:t>RGB</a:t>
            </a:r>
            <a:r>
              <a:rPr lang="zh-CN" altLang="en-US" spc="100" dirty="0">
                <a:solidFill>
                  <a:schemeClr val="tx1">
                    <a:lumMod val="65000"/>
                    <a:lumOff val="35000"/>
                  </a:schemeClr>
                </a:solidFill>
              </a:rPr>
              <a:t>图像的情况下计算</a:t>
            </a:r>
            <a:r>
              <a:rPr lang="zh-CN" altLang="en-US" b="1" spc="100" dirty="0">
                <a:solidFill>
                  <a:schemeClr val="accent1"/>
                </a:solidFill>
              </a:rPr>
              <a:t>高分辨率深度图</a:t>
            </a:r>
            <a:r>
              <a:rPr lang="zh-CN" altLang="en-US" spc="100" dirty="0" smtClean="0">
                <a:solidFill>
                  <a:schemeClr val="tx1">
                    <a:lumMod val="65000"/>
                    <a:lumOff val="35000"/>
                  </a:schemeClr>
                </a:solidFill>
              </a:rPr>
              <a:t>。</a:t>
            </a:r>
            <a:endParaRPr lang="en-US" altLang="zh-CN" spc="100" dirty="0" smtClean="0">
              <a:solidFill>
                <a:schemeClr val="tx1">
                  <a:lumMod val="65000"/>
                  <a:lumOff val="35000"/>
                </a:schemeClr>
              </a:solidFill>
            </a:endParaRPr>
          </a:p>
          <a:p>
            <a:pPr algn="just">
              <a:lnSpc>
                <a:spcPct val="150000"/>
              </a:lnSpc>
            </a:pPr>
            <a:r>
              <a:rPr lang="zh-CN" altLang="en-US" spc="100" dirty="0" smtClean="0">
                <a:solidFill>
                  <a:schemeClr val="tx1">
                    <a:lumMod val="65000"/>
                    <a:lumOff val="35000"/>
                  </a:schemeClr>
                </a:solidFill>
              </a:rPr>
              <a:t>我们</a:t>
            </a:r>
            <a:r>
              <a:rPr lang="zh-CN" altLang="en-US" spc="100" dirty="0">
                <a:solidFill>
                  <a:schemeClr val="tx1">
                    <a:lumMod val="65000"/>
                    <a:lumOff val="35000"/>
                  </a:schemeClr>
                </a:solidFill>
              </a:rPr>
              <a:t>的网络具有</a:t>
            </a:r>
            <a:r>
              <a:rPr lang="zh-CN" altLang="en-US" b="1" spc="100" dirty="0">
                <a:solidFill>
                  <a:schemeClr val="accent1"/>
                </a:solidFill>
              </a:rPr>
              <a:t>较少的参数</a:t>
            </a:r>
            <a:r>
              <a:rPr lang="zh-CN" altLang="en-US" spc="100" dirty="0">
                <a:solidFill>
                  <a:schemeClr val="tx1">
                    <a:lumMod val="65000"/>
                    <a:lumOff val="35000"/>
                  </a:schemeClr>
                </a:solidFill>
              </a:rPr>
              <a:t>和</a:t>
            </a:r>
            <a:r>
              <a:rPr lang="zh-CN" altLang="en-US" b="1" spc="100" dirty="0">
                <a:solidFill>
                  <a:schemeClr val="accent1"/>
                </a:solidFill>
              </a:rPr>
              <a:t>训练迭代</a:t>
            </a:r>
            <a:r>
              <a:rPr lang="zh-CN" altLang="en-US" spc="100" dirty="0">
                <a:solidFill>
                  <a:schemeClr val="tx1">
                    <a:lumMod val="65000"/>
                    <a:lumOff val="35000"/>
                  </a:schemeClr>
                </a:solidFill>
              </a:rPr>
              <a:t>，在两个数据集上</a:t>
            </a:r>
            <a:r>
              <a:rPr lang="zh-CN" altLang="en-US" b="1" spc="100" dirty="0">
                <a:solidFill>
                  <a:schemeClr val="accent1"/>
                </a:solidFill>
              </a:rPr>
              <a:t>优于最先进的技术</a:t>
            </a:r>
            <a:r>
              <a:rPr lang="zh-CN" altLang="en-US" spc="100" dirty="0">
                <a:solidFill>
                  <a:schemeClr val="tx1">
                    <a:lumMod val="65000"/>
                    <a:lumOff val="35000"/>
                  </a:schemeClr>
                </a:solidFill>
              </a:rPr>
              <a:t>，并且产生</a:t>
            </a:r>
            <a:r>
              <a:rPr lang="zh-CN" altLang="en-US" b="1" spc="100" dirty="0">
                <a:solidFill>
                  <a:schemeClr val="accent1"/>
                </a:solidFill>
              </a:rPr>
              <a:t>质量更好</a:t>
            </a:r>
            <a:r>
              <a:rPr lang="zh-CN" altLang="en-US" spc="100" dirty="0">
                <a:solidFill>
                  <a:schemeClr val="tx1">
                    <a:lumMod val="65000"/>
                    <a:lumOff val="35000"/>
                  </a:schemeClr>
                </a:solidFill>
              </a:rPr>
              <a:t>的结果，</a:t>
            </a:r>
            <a:r>
              <a:rPr lang="zh-CN" altLang="en-US" b="1" spc="100" dirty="0" smtClean="0">
                <a:solidFill>
                  <a:schemeClr val="accent1"/>
                </a:solidFill>
              </a:rPr>
              <a:t>更准确地</a:t>
            </a:r>
            <a:r>
              <a:rPr lang="zh-CN" altLang="en-US" b="1" spc="100" dirty="0">
                <a:solidFill>
                  <a:schemeClr val="accent1"/>
                </a:solidFill>
              </a:rPr>
              <a:t>捕获对象边界</a:t>
            </a:r>
            <a:r>
              <a:rPr lang="zh-CN" altLang="en-US" spc="100" dirty="0">
                <a:solidFill>
                  <a:schemeClr val="tx1">
                    <a:lumMod val="65000"/>
                    <a:lumOff val="35000"/>
                  </a:schemeClr>
                </a:solidFill>
              </a:rPr>
              <a:t>。</a:t>
            </a:r>
          </a:p>
        </p:txBody>
      </p:sp>
      <p:cxnSp>
        <p:nvCxnSpPr>
          <p:cNvPr id="17" name="直接连接符 16">
            <a:extLst>
              <a:ext uri="{FF2B5EF4-FFF2-40B4-BE49-F238E27FC236}">
                <a16:creationId xmlns:a16="http://schemas.microsoft.com/office/drawing/2014/main" id="{C14ACC5A-7664-41DD-9813-A2F68F0E03E2}"/>
              </a:ext>
            </a:extLst>
          </p:cNvPr>
          <p:cNvCxnSpPr>
            <a:cxnSpLocks/>
          </p:cNvCxnSpPr>
          <p:nvPr/>
        </p:nvCxnSpPr>
        <p:spPr>
          <a:xfrm>
            <a:off x="6091989" y="1997816"/>
            <a:ext cx="0" cy="319829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784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F79EFF-863B-40B5-AFE9-C017F8419F1A}"/>
              </a:ext>
            </a:extLst>
          </p:cNvPr>
          <p:cNvSpPr>
            <a:spLocks noGrp="1"/>
          </p:cNvSpPr>
          <p:nvPr>
            <p:ph type="title"/>
          </p:nvPr>
        </p:nvSpPr>
        <p:spPr/>
        <p:txBody>
          <a:bodyPr/>
          <a:lstStyle/>
          <a:p>
            <a:r>
              <a:rPr lang="zh-CN" altLang="en-US" dirty="0" smtClean="0"/>
              <a:t>相关贡献</a:t>
            </a:r>
            <a:endParaRPr lang="zh-CN" altLang="en-US" dirty="0"/>
          </a:p>
        </p:txBody>
      </p:sp>
      <p:grpSp>
        <p:nvGrpSpPr>
          <p:cNvPr id="5" name="组合 4">
            <a:extLst>
              <a:ext uri="{FF2B5EF4-FFF2-40B4-BE49-F238E27FC236}">
                <a16:creationId xmlns:a16="http://schemas.microsoft.com/office/drawing/2014/main" id="{FBBDEF9D-09E4-4787-8D18-54BA435A6872}"/>
              </a:ext>
            </a:extLst>
          </p:cNvPr>
          <p:cNvGrpSpPr/>
          <p:nvPr/>
        </p:nvGrpSpPr>
        <p:grpSpPr>
          <a:xfrm>
            <a:off x="678857" y="1997816"/>
            <a:ext cx="2664843" cy="3340384"/>
            <a:chOff x="678857" y="2188316"/>
            <a:chExt cx="2664843" cy="3340384"/>
          </a:xfrm>
        </p:grpSpPr>
        <p:sp>
          <p:nvSpPr>
            <p:cNvPr id="96" name="矩形 95">
              <a:extLst>
                <a:ext uri="{FF2B5EF4-FFF2-40B4-BE49-F238E27FC236}">
                  <a16:creationId xmlns:a16="http://schemas.microsoft.com/office/drawing/2014/main" id="{C26FDF4B-DF2A-42A0-AC9A-44EB3A58DC57}"/>
                </a:ext>
              </a:extLst>
            </p:cNvPr>
            <p:cNvSpPr/>
            <p:nvPr/>
          </p:nvSpPr>
          <p:spPr>
            <a:xfrm>
              <a:off x="678857"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BD6F4000-594E-40D3-940D-643B631BB399}"/>
                </a:ext>
              </a:extLst>
            </p:cNvPr>
            <p:cNvSpPr txBox="1"/>
            <p:nvPr/>
          </p:nvSpPr>
          <p:spPr>
            <a:xfrm>
              <a:off x="678857" y="2188316"/>
              <a:ext cx="1169551" cy="400110"/>
            </a:xfrm>
            <a:prstGeom prst="rect">
              <a:avLst/>
            </a:prstGeom>
            <a:noFill/>
          </p:spPr>
          <p:txBody>
            <a:bodyPr wrap="none" lIns="0" rtlCol="0">
              <a:spAutoFit/>
            </a:bodyPr>
            <a:lstStyle/>
            <a:p>
              <a:r>
                <a:rPr lang="zh-CN" altLang="en-US" sz="2000" b="1" spc="100" dirty="0">
                  <a:solidFill>
                    <a:schemeClr val="accent1"/>
                  </a:solidFill>
                </a:rPr>
                <a:t>更</a:t>
              </a:r>
              <a:r>
                <a:rPr lang="zh-CN" altLang="en-US" sz="2000" b="1" spc="100" dirty="0" smtClean="0">
                  <a:solidFill>
                    <a:schemeClr val="accent1"/>
                  </a:solidFill>
                </a:rPr>
                <a:t>准捕获</a:t>
              </a:r>
              <a:endParaRPr lang="zh-CN" altLang="en-US" sz="2000" b="1" spc="100" dirty="0">
                <a:solidFill>
                  <a:schemeClr val="accent1"/>
                </a:solidFill>
              </a:endParaRPr>
            </a:p>
          </p:txBody>
        </p:sp>
        <p:sp>
          <p:nvSpPr>
            <p:cNvPr id="98" name="文本框 97">
              <a:extLst>
                <a:ext uri="{FF2B5EF4-FFF2-40B4-BE49-F238E27FC236}">
                  <a16:creationId xmlns:a16="http://schemas.microsoft.com/office/drawing/2014/main" id="{D3C07288-9E2C-41A0-9BD8-FC6941580CF1}"/>
                </a:ext>
              </a:extLst>
            </p:cNvPr>
            <p:cNvSpPr txBox="1"/>
            <p:nvPr/>
          </p:nvSpPr>
          <p:spPr>
            <a:xfrm>
              <a:off x="678857" y="3123178"/>
              <a:ext cx="2664843" cy="2405522"/>
            </a:xfrm>
            <a:prstGeom prst="rect">
              <a:avLst/>
            </a:prstGeom>
            <a:noFill/>
          </p:spPr>
          <p:txBody>
            <a:bodyPr wrap="square" lIns="0" rtlCol="0">
              <a:normAutofit fontScale="92500" lnSpcReduction="10000"/>
            </a:bodyPr>
            <a:lstStyle/>
            <a:p>
              <a:pPr algn="just">
                <a:lnSpc>
                  <a:spcPct val="150000"/>
                </a:lnSpc>
              </a:pPr>
              <a:r>
                <a:rPr lang="zh-CN" altLang="en-US" sz="1600" spc="100" dirty="0">
                  <a:solidFill>
                    <a:schemeClr val="tx1">
                      <a:lumMod val="65000"/>
                      <a:lumOff val="35000"/>
                    </a:schemeClr>
                  </a:solidFill>
                </a:rPr>
                <a:t>提出了一种简单的基于传输学习的网络架构，可以产生更高精度和质量的深度估计。得到的深度图比具有更少参数和更少训练迭代的现有方法生成的深度图</a:t>
              </a:r>
              <a:r>
                <a:rPr lang="zh-CN" altLang="en-US" sz="1600" spc="100" dirty="0" smtClean="0">
                  <a:solidFill>
                    <a:schemeClr val="tx1">
                      <a:lumMod val="65000"/>
                      <a:lumOff val="35000"/>
                    </a:schemeClr>
                  </a:solidFill>
                </a:rPr>
                <a:t>更准确地</a:t>
              </a:r>
              <a:r>
                <a:rPr lang="zh-CN" altLang="en-US" sz="1600" spc="100" dirty="0">
                  <a:solidFill>
                    <a:schemeClr val="tx1">
                      <a:lumMod val="65000"/>
                      <a:lumOff val="35000"/>
                    </a:schemeClr>
                  </a:solidFill>
                </a:rPr>
                <a:t>捕获对象边界。</a:t>
              </a:r>
            </a:p>
          </p:txBody>
        </p:sp>
      </p:grpSp>
      <p:grpSp>
        <p:nvGrpSpPr>
          <p:cNvPr id="4" name="组合 3">
            <a:extLst>
              <a:ext uri="{FF2B5EF4-FFF2-40B4-BE49-F238E27FC236}">
                <a16:creationId xmlns:a16="http://schemas.microsoft.com/office/drawing/2014/main" id="{3AE1C27E-AAD5-4AEE-8661-FB2A1F7F7CEF}"/>
              </a:ext>
            </a:extLst>
          </p:cNvPr>
          <p:cNvGrpSpPr/>
          <p:nvPr/>
        </p:nvGrpSpPr>
        <p:grpSpPr>
          <a:xfrm>
            <a:off x="5113083" y="1997816"/>
            <a:ext cx="2160001" cy="3340384"/>
            <a:chOff x="5063619" y="2188316"/>
            <a:chExt cx="2160001" cy="3340384"/>
          </a:xfrm>
        </p:grpSpPr>
        <p:sp>
          <p:nvSpPr>
            <p:cNvPr id="100" name="矩形 99">
              <a:extLst>
                <a:ext uri="{FF2B5EF4-FFF2-40B4-BE49-F238E27FC236}">
                  <a16:creationId xmlns:a16="http://schemas.microsoft.com/office/drawing/2014/main" id="{678EE4BB-86C1-4632-85D4-AFD8DA732254}"/>
                </a:ext>
              </a:extLst>
            </p:cNvPr>
            <p:cNvSpPr/>
            <p:nvPr/>
          </p:nvSpPr>
          <p:spPr>
            <a:xfrm>
              <a:off x="5063619"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7E57FC14-8070-4F3F-87EA-DA88182E25E6}"/>
                </a:ext>
              </a:extLst>
            </p:cNvPr>
            <p:cNvSpPr txBox="1"/>
            <p:nvPr/>
          </p:nvSpPr>
          <p:spPr>
            <a:xfrm>
              <a:off x="5063619" y="2188316"/>
              <a:ext cx="1169551" cy="400110"/>
            </a:xfrm>
            <a:prstGeom prst="rect">
              <a:avLst/>
            </a:prstGeom>
            <a:noFill/>
          </p:spPr>
          <p:txBody>
            <a:bodyPr wrap="none" lIns="0" rtlCol="0">
              <a:spAutoFit/>
            </a:bodyPr>
            <a:lstStyle/>
            <a:p>
              <a:r>
                <a:rPr lang="zh-CN" altLang="en-US" sz="2000" b="1" spc="100" dirty="0" smtClean="0">
                  <a:solidFill>
                    <a:schemeClr val="accent1"/>
                  </a:solidFill>
                </a:rPr>
                <a:t>更快学习</a:t>
              </a:r>
              <a:endParaRPr lang="zh-CN" altLang="en-US" sz="2000" b="1" spc="100" dirty="0">
                <a:solidFill>
                  <a:schemeClr val="accent1"/>
                </a:solidFill>
              </a:endParaRPr>
            </a:p>
          </p:txBody>
        </p:sp>
        <p:sp>
          <p:nvSpPr>
            <p:cNvPr id="102" name="文本框 101">
              <a:extLst>
                <a:ext uri="{FF2B5EF4-FFF2-40B4-BE49-F238E27FC236}">
                  <a16:creationId xmlns:a16="http://schemas.microsoft.com/office/drawing/2014/main" id="{9813BEEA-754F-47C9-8A5D-B53A56379029}"/>
                </a:ext>
              </a:extLst>
            </p:cNvPr>
            <p:cNvSpPr txBox="1"/>
            <p:nvPr/>
          </p:nvSpPr>
          <p:spPr>
            <a:xfrm>
              <a:off x="5063620" y="3123178"/>
              <a:ext cx="2160000" cy="2405522"/>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定义了相应的损失函数，学习策略和简单的数据增强策略，以实现更快的学习。</a:t>
              </a:r>
            </a:p>
          </p:txBody>
        </p:sp>
      </p:grpSp>
      <p:grpSp>
        <p:nvGrpSpPr>
          <p:cNvPr id="2" name="组合 1">
            <a:extLst>
              <a:ext uri="{FF2B5EF4-FFF2-40B4-BE49-F238E27FC236}">
                <a16:creationId xmlns:a16="http://schemas.microsoft.com/office/drawing/2014/main" id="{03F5CACD-F12D-428A-A85B-BA5C6607B6E8}"/>
              </a:ext>
            </a:extLst>
          </p:cNvPr>
          <p:cNvGrpSpPr/>
          <p:nvPr/>
        </p:nvGrpSpPr>
        <p:grpSpPr>
          <a:xfrm>
            <a:off x="9298255" y="1997816"/>
            <a:ext cx="2160001" cy="3340384"/>
            <a:chOff x="9448380" y="2188316"/>
            <a:chExt cx="2160001" cy="3340384"/>
          </a:xfrm>
        </p:grpSpPr>
        <p:sp>
          <p:nvSpPr>
            <p:cNvPr id="104" name="矩形 103">
              <a:extLst>
                <a:ext uri="{FF2B5EF4-FFF2-40B4-BE49-F238E27FC236}">
                  <a16:creationId xmlns:a16="http://schemas.microsoft.com/office/drawing/2014/main" id="{51C959A8-76C0-4A27-9E4F-5CFAEA1EFF4D}"/>
                </a:ext>
              </a:extLst>
            </p:cNvPr>
            <p:cNvSpPr/>
            <p:nvPr/>
          </p:nvSpPr>
          <p:spPr>
            <a:xfrm>
              <a:off x="9448380"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a:extLst>
                <a:ext uri="{FF2B5EF4-FFF2-40B4-BE49-F238E27FC236}">
                  <a16:creationId xmlns:a16="http://schemas.microsoft.com/office/drawing/2014/main" id="{B9932CB4-01A3-450C-AFF8-986CBEAA454C}"/>
                </a:ext>
              </a:extLst>
            </p:cNvPr>
            <p:cNvSpPr txBox="1"/>
            <p:nvPr/>
          </p:nvSpPr>
          <p:spPr>
            <a:xfrm>
              <a:off x="9448380" y="2188316"/>
              <a:ext cx="1169551" cy="400110"/>
            </a:xfrm>
            <a:prstGeom prst="rect">
              <a:avLst/>
            </a:prstGeom>
            <a:noFill/>
          </p:spPr>
          <p:txBody>
            <a:bodyPr wrap="none" lIns="0" rtlCol="0">
              <a:spAutoFit/>
            </a:bodyPr>
            <a:lstStyle/>
            <a:p>
              <a:r>
                <a:rPr lang="zh-CN" altLang="en-US" sz="2000" b="1" spc="100" dirty="0" smtClean="0">
                  <a:solidFill>
                    <a:schemeClr val="accent1"/>
                  </a:solidFill>
                </a:rPr>
                <a:t>更好评估</a:t>
              </a:r>
              <a:endParaRPr lang="zh-CN" altLang="en-US" sz="2000" b="1" spc="100" dirty="0">
                <a:solidFill>
                  <a:schemeClr val="accent1"/>
                </a:solidFill>
              </a:endParaRPr>
            </a:p>
          </p:txBody>
        </p:sp>
        <p:sp>
          <p:nvSpPr>
            <p:cNvPr id="106" name="文本框 105">
              <a:extLst>
                <a:ext uri="{FF2B5EF4-FFF2-40B4-BE49-F238E27FC236}">
                  <a16:creationId xmlns:a16="http://schemas.microsoft.com/office/drawing/2014/main" id="{49CC292C-EC56-4CA9-B3DF-337A59B88AC3}"/>
                </a:ext>
              </a:extLst>
            </p:cNvPr>
            <p:cNvSpPr txBox="1"/>
            <p:nvPr/>
          </p:nvSpPr>
          <p:spPr>
            <a:xfrm>
              <a:off x="9448381" y="3123178"/>
              <a:ext cx="2160000" cy="2405522"/>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提出了一个新的真实感合成室内场景测试数据集，具有完美的基础事实，以更好地评估深度估计</a:t>
              </a:r>
              <a:r>
                <a:rPr lang="en-US" altLang="zh-CN" sz="1600" spc="100" dirty="0">
                  <a:solidFill>
                    <a:schemeClr val="tx1">
                      <a:lumMod val="65000"/>
                      <a:lumOff val="35000"/>
                    </a:schemeClr>
                  </a:solidFill>
                </a:rPr>
                <a:t>CNN</a:t>
              </a:r>
              <a:r>
                <a:rPr lang="zh-CN" altLang="en-US" sz="1600" spc="100" dirty="0">
                  <a:solidFill>
                    <a:schemeClr val="tx1">
                      <a:lumMod val="65000"/>
                      <a:lumOff val="35000"/>
                    </a:schemeClr>
                  </a:solidFill>
                </a:rPr>
                <a:t>的泛化性能。</a:t>
              </a:r>
            </a:p>
          </p:txBody>
        </p:sp>
      </p:grpSp>
      <p:sp>
        <p:nvSpPr>
          <p:cNvPr id="107" name="right-arrow_339913">
            <a:extLst>
              <a:ext uri="{FF2B5EF4-FFF2-40B4-BE49-F238E27FC236}">
                <a16:creationId xmlns:a16="http://schemas.microsoft.com/office/drawing/2014/main" id="{358D34DA-96BD-462C-A5D9-F385FCFCCD26}"/>
              </a:ext>
            </a:extLst>
          </p:cNvPr>
          <p:cNvSpPr>
            <a:spLocks noChangeAspect="1"/>
          </p:cNvSpPr>
          <p:nvPr/>
        </p:nvSpPr>
        <p:spPr bwMode="auto">
          <a:xfrm>
            <a:off x="3796931" y="3340644"/>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
        <p:nvSpPr>
          <p:cNvPr id="108" name="right-arrow_339913">
            <a:extLst>
              <a:ext uri="{FF2B5EF4-FFF2-40B4-BE49-F238E27FC236}">
                <a16:creationId xmlns:a16="http://schemas.microsoft.com/office/drawing/2014/main" id="{8E16FC23-C0A0-4D47-B980-B3CBABCC9486}"/>
              </a:ext>
            </a:extLst>
          </p:cNvPr>
          <p:cNvSpPr>
            <a:spLocks noChangeAspect="1"/>
          </p:cNvSpPr>
          <p:nvPr/>
        </p:nvSpPr>
        <p:spPr bwMode="auto">
          <a:xfrm>
            <a:off x="7920733" y="3340644"/>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Tree>
    <p:extLst>
      <p:ext uri="{BB962C8B-B14F-4D97-AF65-F5344CB8AC3E}">
        <p14:creationId xmlns:p14="http://schemas.microsoft.com/office/powerpoint/2010/main" val="261431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深度估计图比较</a:t>
            </a:r>
            <a:endParaRPr lang="zh-CN" altLang="en-US" dirty="0"/>
          </a:p>
        </p:txBody>
      </p:sp>
      <p:pic>
        <p:nvPicPr>
          <p:cNvPr id="3" name="图片 2"/>
          <p:cNvPicPr>
            <a:picLocks noChangeAspect="1"/>
          </p:cNvPicPr>
          <p:nvPr/>
        </p:nvPicPr>
        <p:blipFill>
          <a:blip r:embed="rId2"/>
          <a:stretch>
            <a:fillRect/>
          </a:stretch>
        </p:blipFill>
        <p:spPr>
          <a:xfrm>
            <a:off x="2953830" y="1130300"/>
            <a:ext cx="6284340" cy="3780823"/>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1506859" y="5129734"/>
            <a:ext cx="9178282" cy="1138773"/>
          </a:xfrm>
          <a:prstGeom prst="rect">
            <a:avLst/>
          </a:prstGeom>
          <a:noFill/>
        </p:spPr>
        <p:txBody>
          <a:bodyPr wrap="none" rtlCol="0">
            <a:spAutoFit/>
          </a:bodyPr>
          <a:lstStyle/>
          <a:p>
            <a:pPr algn="ctr"/>
            <a:r>
              <a:rPr lang="zh-CN" altLang="en-US" dirty="0" smtClean="0">
                <a:solidFill>
                  <a:schemeClr val="tx1">
                    <a:lumMod val="65000"/>
                    <a:lumOff val="35000"/>
                  </a:schemeClr>
                </a:solidFill>
              </a:rPr>
              <a:t>输入</a:t>
            </a:r>
            <a:r>
              <a:rPr lang="en-US" altLang="zh-CN" dirty="0">
                <a:solidFill>
                  <a:schemeClr val="tx1">
                    <a:lumMod val="65000"/>
                    <a:lumOff val="35000"/>
                  </a:schemeClr>
                </a:solidFill>
              </a:rPr>
              <a:t>RGB</a:t>
            </a:r>
            <a:r>
              <a:rPr lang="zh-CN" altLang="en-US" dirty="0">
                <a:solidFill>
                  <a:schemeClr val="tx1">
                    <a:lumMod val="65000"/>
                    <a:lumOff val="35000"/>
                  </a:schemeClr>
                </a:solidFill>
              </a:rPr>
              <a:t>图像，地面实况深度图</a:t>
            </a:r>
            <a:r>
              <a:rPr lang="zh-CN" altLang="en-US" dirty="0" smtClean="0">
                <a:solidFill>
                  <a:schemeClr val="tx1">
                    <a:lumMod val="65000"/>
                    <a:lumOff val="35000"/>
                  </a:schemeClr>
                </a:solidFill>
              </a:rPr>
              <a:t>，作者的</a:t>
            </a:r>
            <a:r>
              <a:rPr lang="zh-CN" altLang="en-US" dirty="0">
                <a:solidFill>
                  <a:schemeClr val="tx1">
                    <a:lumMod val="65000"/>
                    <a:lumOff val="35000"/>
                  </a:schemeClr>
                </a:solidFill>
              </a:rPr>
              <a:t>估计深度图，</a:t>
            </a:r>
            <a:r>
              <a:rPr lang="en-US" altLang="zh-CN" dirty="0">
                <a:solidFill>
                  <a:schemeClr val="tx1">
                    <a:lumMod val="65000"/>
                    <a:lumOff val="35000"/>
                  </a:schemeClr>
                </a:solidFill>
              </a:rPr>
              <a:t>[9]</a:t>
            </a:r>
            <a:r>
              <a:rPr lang="zh-CN" altLang="en-US" dirty="0">
                <a:solidFill>
                  <a:schemeClr val="tx1">
                    <a:lumMod val="65000"/>
                    <a:lumOff val="35000"/>
                  </a:schemeClr>
                </a:solidFill>
              </a:rPr>
              <a:t>的最新结果</a:t>
            </a:r>
            <a:r>
              <a:rPr lang="zh-CN" altLang="en-US" dirty="0" smtClean="0">
                <a:solidFill>
                  <a:schemeClr val="tx1">
                    <a:lumMod val="65000"/>
                    <a:lumOff val="35000"/>
                  </a:schemeClr>
                </a:solidFill>
              </a:rPr>
              <a:t>。</a:t>
            </a:r>
            <a:endParaRPr lang="en-US" altLang="zh-CN" dirty="0" smtClean="0">
              <a:solidFill>
                <a:schemeClr val="tx1">
                  <a:lumMod val="65000"/>
                  <a:lumOff val="35000"/>
                </a:schemeClr>
              </a:solidFill>
            </a:endParaRPr>
          </a:p>
          <a:p>
            <a:endParaRPr lang="en-US" altLang="zh-CN" dirty="0" smtClean="0">
              <a:solidFill>
                <a:schemeClr val="tx1">
                  <a:lumMod val="65000"/>
                  <a:lumOff val="35000"/>
                </a:schemeClr>
              </a:solidFill>
            </a:endParaRPr>
          </a:p>
          <a:p>
            <a:r>
              <a:rPr lang="en-US" altLang="zh-CN" sz="1600" i="1" dirty="0" smtClean="0">
                <a:solidFill>
                  <a:schemeClr val="tx1">
                    <a:lumMod val="65000"/>
                    <a:lumOff val="35000"/>
                  </a:schemeClr>
                </a:solidFill>
              </a:rPr>
              <a:t>[9]H</a:t>
            </a:r>
            <a:r>
              <a:rPr lang="en-US" altLang="zh-CN" sz="1600" i="1" dirty="0">
                <a:solidFill>
                  <a:schemeClr val="tx1">
                    <a:lumMod val="65000"/>
                    <a:lumOff val="35000"/>
                  </a:schemeClr>
                </a:solidFill>
              </a:rPr>
              <a:t>. Fu, M. Gong, C. Wang, N. </a:t>
            </a:r>
            <a:r>
              <a:rPr lang="en-US" altLang="zh-CN" sz="1600" i="1" dirty="0" err="1">
                <a:solidFill>
                  <a:schemeClr val="tx1">
                    <a:lumMod val="65000"/>
                    <a:lumOff val="35000"/>
                  </a:schemeClr>
                </a:solidFill>
              </a:rPr>
              <a:t>Batmanghelich</a:t>
            </a:r>
            <a:r>
              <a:rPr lang="en-US" altLang="zh-CN" sz="1600" i="1" dirty="0">
                <a:solidFill>
                  <a:schemeClr val="tx1">
                    <a:lumMod val="65000"/>
                    <a:lumOff val="35000"/>
                  </a:schemeClr>
                </a:solidFill>
              </a:rPr>
              <a:t>, and D. </a:t>
            </a:r>
            <a:r>
              <a:rPr lang="en-US" altLang="zh-CN" sz="1600" i="1" dirty="0" smtClean="0">
                <a:solidFill>
                  <a:schemeClr val="tx1">
                    <a:lumMod val="65000"/>
                    <a:lumOff val="35000"/>
                  </a:schemeClr>
                </a:solidFill>
              </a:rPr>
              <a:t>Tao.</a:t>
            </a:r>
            <a:r>
              <a:rPr lang="zh-CN" altLang="en-US" sz="1600" i="1" dirty="0" smtClean="0">
                <a:solidFill>
                  <a:schemeClr val="tx1">
                    <a:lumMod val="65000"/>
                    <a:lumOff val="35000"/>
                  </a:schemeClr>
                </a:solidFill>
              </a:rPr>
              <a:t>用于单眼深度估计的深度序数回归网络 </a:t>
            </a:r>
            <a:endParaRPr lang="en-US" altLang="zh-CN" sz="1600" i="1" dirty="0" smtClean="0">
              <a:solidFill>
                <a:schemeClr val="tx1">
                  <a:lumMod val="65000"/>
                  <a:lumOff val="35000"/>
                </a:schemeClr>
              </a:solidFill>
            </a:endParaRPr>
          </a:p>
          <a:p>
            <a:r>
              <a:rPr lang="en-US" altLang="zh-CN" sz="1600" i="1" dirty="0" smtClean="0">
                <a:solidFill>
                  <a:schemeClr val="tx1">
                    <a:lumMod val="65000"/>
                    <a:lumOff val="35000"/>
                  </a:schemeClr>
                </a:solidFill>
              </a:rPr>
              <a:t>2018</a:t>
            </a:r>
            <a:r>
              <a:rPr lang="zh-CN" altLang="en-US" sz="1600" i="1" dirty="0">
                <a:solidFill>
                  <a:schemeClr val="tx1">
                    <a:lumMod val="65000"/>
                    <a:lumOff val="35000"/>
                  </a:schemeClr>
                </a:solidFill>
              </a:rPr>
              <a:t>年</a:t>
            </a:r>
            <a:r>
              <a:rPr lang="en-US" altLang="zh-CN" sz="1600" i="1" dirty="0">
                <a:solidFill>
                  <a:schemeClr val="tx1">
                    <a:lumMod val="65000"/>
                    <a:lumOff val="35000"/>
                  </a:schemeClr>
                </a:solidFill>
              </a:rPr>
              <a:t>IEEE / CVF</a:t>
            </a:r>
            <a:r>
              <a:rPr lang="zh-CN" altLang="en-US" sz="1600" i="1" dirty="0">
                <a:solidFill>
                  <a:schemeClr val="tx1">
                    <a:lumMod val="65000"/>
                    <a:lumOff val="35000"/>
                  </a:schemeClr>
                </a:solidFill>
              </a:rPr>
              <a:t>计算机视觉和模式识别会议</a:t>
            </a:r>
            <a:r>
              <a:rPr lang="zh-CN" altLang="en-US" sz="1600" i="1" dirty="0" smtClean="0">
                <a:solidFill>
                  <a:schemeClr val="tx1">
                    <a:lumMod val="65000"/>
                    <a:lumOff val="35000"/>
                  </a:schemeClr>
                </a:solidFill>
              </a:rPr>
              <a:t>，第</a:t>
            </a:r>
            <a:r>
              <a:rPr lang="en-US" altLang="zh-CN" sz="1600" i="1" dirty="0" smtClean="0">
                <a:solidFill>
                  <a:schemeClr val="tx1">
                    <a:lumMod val="65000"/>
                    <a:lumOff val="35000"/>
                  </a:schemeClr>
                </a:solidFill>
              </a:rPr>
              <a:t>2002</a:t>
            </a:r>
            <a:r>
              <a:rPr lang="en-US" altLang="zh-CN" sz="1600" i="1" dirty="0">
                <a:solidFill>
                  <a:schemeClr val="tx1">
                    <a:lumMod val="65000"/>
                    <a:lumOff val="35000"/>
                  </a:schemeClr>
                </a:solidFill>
              </a:rPr>
              <a:t>-2011</a:t>
            </a:r>
            <a:r>
              <a:rPr lang="zh-CN" altLang="en-US" sz="1600" i="1" dirty="0">
                <a:solidFill>
                  <a:schemeClr val="tx1">
                    <a:lumMod val="65000"/>
                    <a:lumOff val="35000"/>
                  </a:schemeClr>
                </a:solidFill>
              </a:rPr>
              <a:t>页，第</a:t>
            </a:r>
            <a:r>
              <a:rPr lang="en-US" altLang="zh-CN" sz="1600" i="1" dirty="0">
                <a:solidFill>
                  <a:schemeClr val="tx1">
                    <a:lumMod val="65000"/>
                    <a:lumOff val="35000"/>
                  </a:schemeClr>
                </a:solidFill>
              </a:rPr>
              <a:t>2018</a:t>
            </a:r>
            <a:r>
              <a:rPr lang="zh-CN" altLang="en-US" sz="1600" i="1" dirty="0">
                <a:solidFill>
                  <a:schemeClr val="tx1">
                    <a:lumMod val="65000"/>
                    <a:lumOff val="35000"/>
                  </a:schemeClr>
                </a:solidFill>
              </a:rPr>
              <a:t>页</a:t>
            </a:r>
            <a:r>
              <a:rPr lang="en-US" altLang="zh-CN" sz="1600" i="1" dirty="0">
                <a:solidFill>
                  <a:schemeClr val="tx1">
                    <a:lumMod val="65000"/>
                    <a:lumOff val="35000"/>
                  </a:schemeClr>
                </a:solidFill>
              </a:rPr>
              <a:t>.1,2,3,4,5,6,7,8,9,10,12 </a:t>
            </a:r>
            <a:endParaRPr lang="zh-CN" altLang="en-US" sz="1600" i="1" dirty="0">
              <a:solidFill>
                <a:schemeClr val="tx1">
                  <a:lumMod val="65000"/>
                  <a:lumOff val="35000"/>
                </a:schemeClr>
              </a:solidFill>
            </a:endParaRPr>
          </a:p>
        </p:txBody>
      </p:sp>
    </p:spTree>
    <p:extLst>
      <p:ext uri="{BB962C8B-B14F-4D97-AF65-F5344CB8AC3E}">
        <p14:creationId xmlns:p14="http://schemas.microsoft.com/office/powerpoint/2010/main" val="555627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1E414B75-D140-4E03-B375-68221EAF31A8}"/>
              </a:ext>
            </a:extLst>
          </p:cNvPr>
          <p:cNvGrpSpPr/>
          <p:nvPr/>
        </p:nvGrpSpPr>
        <p:grpSpPr>
          <a:xfrm>
            <a:off x="5569673" y="6126091"/>
            <a:ext cx="1052654" cy="108000"/>
            <a:chOff x="10467218" y="6126091"/>
            <a:chExt cx="1052654" cy="108000"/>
          </a:xfrm>
        </p:grpSpPr>
        <p:sp>
          <p:nvSpPr>
            <p:cNvPr id="22" name="椭圆 21">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3" name="椭圆 12">
            <a:extLst>
              <a:ext uri="{FF2B5EF4-FFF2-40B4-BE49-F238E27FC236}">
                <a16:creationId xmlns:a16="http://schemas.microsoft.com/office/drawing/2014/main" id="{21274220-4C95-4D27-8E53-A48491B1A697}"/>
              </a:ext>
            </a:extLst>
          </p:cNvPr>
          <p:cNvSpPr/>
          <p:nvPr/>
        </p:nvSpPr>
        <p:spPr>
          <a:xfrm>
            <a:off x="5291684" y="803025"/>
            <a:ext cx="1608633" cy="1608633"/>
          </a:xfrm>
          <a:prstGeom prst="ellipse">
            <a:avLst/>
          </a:prstGeom>
          <a:gradFill>
            <a:gsLst>
              <a:gs pos="0">
                <a:schemeClr val="accent1"/>
              </a:gs>
              <a:gs pos="100000">
                <a:schemeClr val="accent1">
                  <a:lumMod val="7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mj-ea"/>
                <a:ea typeface="+mj-ea"/>
              </a:rPr>
              <a:t>叁</a:t>
            </a:r>
          </a:p>
        </p:txBody>
      </p:sp>
      <p:sp>
        <p:nvSpPr>
          <p:cNvPr id="14" name="文本框 13">
            <a:extLst>
              <a:ext uri="{FF2B5EF4-FFF2-40B4-BE49-F238E27FC236}">
                <a16:creationId xmlns:a16="http://schemas.microsoft.com/office/drawing/2014/main" id="{8F1D847D-2D01-436B-8B45-41FA17F0F5A0}"/>
              </a:ext>
            </a:extLst>
          </p:cNvPr>
          <p:cNvSpPr txBox="1"/>
          <p:nvPr/>
        </p:nvSpPr>
        <p:spPr>
          <a:xfrm>
            <a:off x="3579930" y="3016083"/>
            <a:ext cx="5032148" cy="830997"/>
          </a:xfrm>
          <a:prstGeom prst="rect">
            <a:avLst/>
          </a:prstGeom>
          <a:noFill/>
        </p:spPr>
        <p:txBody>
          <a:bodyPr wrap="none" rtlCol="0">
            <a:spAutoFit/>
          </a:bodyPr>
          <a:lstStyle/>
          <a:p>
            <a:pPr algn="ctr"/>
            <a:r>
              <a:rPr lang="zh-CN" altLang="en-US" sz="4800" b="1" spc="600" dirty="0" smtClean="0">
                <a:solidFill>
                  <a:schemeClr val="tx2">
                    <a:lumMod val="50000"/>
                  </a:schemeClr>
                </a:solidFill>
              </a:rPr>
              <a:t>相关工作和方法</a:t>
            </a:r>
            <a:endParaRPr lang="zh-CN" altLang="en-US" sz="4800" b="1" spc="600" dirty="0">
              <a:solidFill>
                <a:schemeClr val="tx2">
                  <a:lumMod val="50000"/>
                </a:schemeClr>
              </a:solidFill>
            </a:endParaRPr>
          </a:p>
        </p:txBody>
      </p:sp>
      <p:sp>
        <p:nvSpPr>
          <p:cNvPr id="15" name="文本框 14">
            <a:extLst>
              <a:ext uri="{FF2B5EF4-FFF2-40B4-BE49-F238E27FC236}">
                <a16:creationId xmlns:a16="http://schemas.microsoft.com/office/drawing/2014/main" id="{76C53637-411C-4276-ADBA-2E1BFA872925}"/>
              </a:ext>
            </a:extLst>
          </p:cNvPr>
          <p:cNvSpPr txBox="1"/>
          <p:nvPr/>
        </p:nvSpPr>
        <p:spPr>
          <a:xfrm>
            <a:off x="3709770" y="4006802"/>
            <a:ext cx="4772460" cy="523220"/>
          </a:xfrm>
          <a:prstGeom prst="rect">
            <a:avLst/>
          </a:prstGeom>
          <a:noFill/>
        </p:spPr>
        <p:txBody>
          <a:bodyPr wrap="none" rtlCol="0">
            <a:spAutoFit/>
          </a:bodyPr>
          <a:lstStyle/>
          <a:p>
            <a:pPr algn="ctr"/>
            <a:r>
              <a:rPr lang="en-US" altLang="zh-CN" sz="2800" spc="100" dirty="0">
                <a:solidFill>
                  <a:schemeClr val="bg1">
                    <a:lumMod val="75000"/>
                  </a:schemeClr>
                </a:solidFill>
              </a:rPr>
              <a:t>Related work and methods</a:t>
            </a:r>
          </a:p>
        </p:txBody>
      </p:sp>
    </p:spTree>
    <p:extLst>
      <p:ext uri="{BB962C8B-B14F-4D97-AF65-F5344CB8AC3E}">
        <p14:creationId xmlns:p14="http://schemas.microsoft.com/office/powerpoint/2010/main" val="24482682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B2952B8-AEA4-4AD1-BF31-09B9B7CCE1D8}"/>
              </a:ext>
            </a:extLst>
          </p:cNvPr>
          <p:cNvSpPr>
            <a:spLocks noGrp="1"/>
          </p:cNvSpPr>
          <p:nvPr>
            <p:ph type="title"/>
          </p:nvPr>
        </p:nvSpPr>
        <p:spPr/>
        <p:txBody>
          <a:bodyPr/>
          <a:lstStyle/>
          <a:p>
            <a:r>
              <a:rPr lang="zh-CN" altLang="en-US" dirty="0"/>
              <a:t>研究方法的规划</a:t>
            </a:r>
          </a:p>
        </p:txBody>
      </p:sp>
      <p:sp>
        <p:nvSpPr>
          <p:cNvPr id="33" name="íṣľiḍê">
            <a:extLst>
              <a:ext uri="{FF2B5EF4-FFF2-40B4-BE49-F238E27FC236}">
                <a16:creationId xmlns:a16="http://schemas.microsoft.com/office/drawing/2014/main" id="{3F0A8AE7-EB23-4171-86DA-DE5366264A28}"/>
              </a:ext>
            </a:extLst>
          </p:cNvPr>
          <p:cNvSpPr/>
          <p:nvPr/>
        </p:nvSpPr>
        <p:spPr bwMode="auto">
          <a:xfrm>
            <a:off x="9616547" y="1983789"/>
            <a:ext cx="1287873" cy="1357113"/>
          </a:xfrm>
          <a:prstGeom prst="rect">
            <a:avLst/>
          </a:prstGeom>
          <a:solidFill>
            <a:schemeClr val="accent2"/>
          </a:solidFill>
          <a:ln>
            <a:noFill/>
          </a:ln>
          <a:effectLst/>
        </p:spPr>
        <p:txBody>
          <a:bodyPr tIns="216000" anchor="t" anchorCtr="0"/>
          <a:lstStyle/>
          <a:p>
            <a:pPr algn="ctr"/>
            <a:r>
              <a:rPr lang="en-US" altLang="zh-CN" sz="3200" spc="100" dirty="0">
                <a:solidFill>
                  <a:schemeClr val="bg1"/>
                </a:solidFill>
                <a:latin typeface="Impact" panose="020B0806030902050204" pitchFamily="34" charset="0"/>
              </a:rPr>
              <a:t>04</a:t>
            </a:r>
            <a:endParaRPr sz="3200" spc="100" dirty="0">
              <a:solidFill>
                <a:schemeClr val="bg1"/>
              </a:solidFill>
              <a:latin typeface="Impact" panose="020B0806030902050204" pitchFamily="34" charset="0"/>
            </a:endParaRPr>
          </a:p>
        </p:txBody>
      </p:sp>
      <p:sp>
        <p:nvSpPr>
          <p:cNvPr id="34" name="iṡḷïḋé">
            <a:extLst>
              <a:ext uri="{FF2B5EF4-FFF2-40B4-BE49-F238E27FC236}">
                <a16:creationId xmlns:a16="http://schemas.microsoft.com/office/drawing/2014/main" id="{EEC61A2C-5124-49E6-975B-280FC5D67592}"/>
              </a:ext>
            </a:extLst>
          </p:cNvPr>
          <p:cNvSpPr/>
          <p:nvPr/>
        </p:nvSpPr>
        <p:spPr bwMode="auto">
          <a:xfrm>
            <a:off x="1457018" y="2017674"/>
            <a:ext cx="941671" cy="991869"/>
          </a:xfrm>
          <a:prstGeom prst="rect">
            <a:avLst/>
          </a:prstGeom>
          <a:solidFill>
            <a:schemeClr val="bg2">
              <a:lumMod val="75000"/>
            </a:schemeClr>
          </a:solidFill>
          <a:ln>
            <a:noFill/>
          </a:ln>
          <a:effectLst/>
        </p:spPr>
        <p:txBody>
          <a:bodyPr tIns="216000" anchor="t" anchorCtr="0"/>
          <a:lstStyle/>
          <a:p>
            <a:pPr algn="ctr"/>
            <a:r>
              <a:rPr lang="en-US" altLang="zh-CN" sz="2400" spc="100" dirty="0">
                <a:solidFill>
                  <a:schemeClr val="bg1"/>
                </a:solidFill>
                <a:latin typeface="Impact" panose="020B0806030902050204" pitchFamily="34" charset="0"/>
              </a:rPr>
              <a:t>01</a:t>
            </a:r>
            <a:endParaRPr sz="2400" spc="100" dirty="0">
              <a:solidFill>
                <a:schemeClr val="bg1"/>
              </a:solidFill>
              <a:latin typeface="Impact" panose="020B0806030902050204" pitchFamily="34" charset="0"/>
            </a:endParaRPr>
          </a:p>
        </p:txBody>
      </p:sp>
      <p:sp>
        <p:nvSpPr>
          <p:cNvPr id="35" name="îṩliḑé">
            <a:extLst>
              <a:ext uri="{FF2B5EF4-FFF2-40B4-BE49-F238E27FC236}">
                <a16:creationId xmlns:a16="http://schemas.microsoft.com/office/drawing/2014/main" id="{037C55B3-754F-4A46-8413-60F6AE208B5F}"/>
              </a:ext>
            </a:extLst>
          </p:cNvPr>
          <p:cNvSpPr/>
          <p:nvPr/>
        </p:nvSpPr>
        <p:spPr>
          <a:xfrm>
            <a:off x="1453329" y="2708674"/>
            <a:ext cx="941670" cy="49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36" name="íṧľiḍè">
            <a:extLst>
              <a:ext uri="{FF2B5EF4-FFF2-40B4-BE49-F238E27FC236}">
                <a16:creationId xmlns:a16="http://schemas.microsoft.com/office/drawing/2014/main" id="{5F1E7EE2-D465-4E1A-BAD5-6E65A5712A9C}"/>
              </a:ext>
            </a:extLst>
          </p:cNvPr>
          <p:cNvGrpSpPr/>
          <p:nvPr/>
        </p:nvGrpSpPr>
        <p:grpSpPr>
          <a:xfrm>
            <a:off x="6770880" y="1337261"/>
            <a:ext cx="1561578" cy="1583875"/>
            <a:chOff x="6824437" y="1584000"/>
            <a:chExt cx="1561578" cy="1583875"/>
          </a:xfrm>
        </p:grpSpPr>
        <p:sp>
          <p:nvSpPr>
            <p:cNvPr id="37" name="iślïḍe">
              <a:extLst>
                <a:ext uri="{FF2B5EF4-FFF2-40B4-BE49-F238E27FC236}">
                  <a16:creationId xmlns:a16="http://schemas.microsoft.com/office/drawing/2014/main" id="{E2BF2E25-A445-463C-94CD-4D80D863C84B}"/>
                </a:ext>
              </a:extLst>
            </p:cNvPr>
            <p:cNvSpPr/>
            <p:nvPr/>
          </p:nvSpPr>
          <p:spPr bwMode="auto">
            <a:xfrm>
              <a:off x="6883495" y="1584000"/>
              <a:ext cx="1502520" cy="1583875"/>
            </a:xfrm>
            <a:prstGeom prst="rect">
              <a:avLst/>
            </a:prstGeom>
            <a:solidFill>
              <a:schemeClr val="accent1">
                <a:lumMod val="75000"/>
              </a:schemeClr>
            </a:solidFill>
            <a:ln>
              <a:noFill/>
            </a:ln>
            <a:effectLst/>
          </p:spPr>
          <p:txBody>
            <a:bodyPr tIns="360000" anchor="t" anchorCtr="0"/>
            <a:lstStyle/>
            <a:p>
              <a:pPr algn="ctr"/>
              <a:r>
                <a:rPr lang="en-US" altLang="zh-CN" sz="3600" spc="100" dirty="0">
                  <a:solidFill>
                    <a:schemeClr val="bg1"/>
                  </a:solidFill>
                  <a:latin typeface="Impact" panose="020B0806030902050204" pitchFamily="34" charset="0"/>
                </a:rPr>
                <a:t>03</a:t>
              </a:r>
              <a:endParaRPr sz="3600" spc="100" dirty="0">
                <a:solidFill>
                  <a:schemeClr val="bg1"/>
                </a:solidFill>
                <a:latin typeface="Impact" panose="020B0806030902050204" pitchFamily="34" charset="0"/>
              </a:endParaRPr>
            </a:p>
          </p:txBody>
        </p:sp>
        <p:sp>
          <p:nvSpPr>
            <p:cNvPr id="38" name="íşľiḍè">
              <a:extLst>
                <a:ext uri="{FF2B5EF4-FFF2-40B4-BE49-F238E27FC236}">
                  <a16:creationId xmlns:a16="http://schemas.microsoft.com/office/drawing/2014/main" id="{62402090-7855-4B99-A191-D2A1608FEEF2}"/>
                </a:ext>
              </a:extLst>
            </p:cNvPr>
            <p:cNvSpPr/>
            <p:nvPr/>
          </p:nvSpPr>
          <p:spPr>
            <a:xfrm>
              <a:off x="6824437" y="2855427"/>
              <a:ext cx="1561578" cy="49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6" name="iśḻïḓè">
            <a:extLst>
              <a:ext uri="{FF2B5EF4-FFF2-40B4-BE49-F238E27FC236}">
                <a16:creationId xmlns:a16="http://schemas.microsoft.com/office/drawing/2014/main" id="{4C5E4353-CD48-4C30-97E8-94C45C329E39}"/>
              </a:ext>
            </a:extLst>
          </p:cNvPr>
          <p:cNvSpPr/>
          <p:nvPr/>
        </p:nvSpPr>
        <p:spPr bwMode="auto">
          <a:xfrm>
            <a:off x="7321129" y="3088149"/>
            <a:ext cx="461080" cy="391451"/>
          </a:xfrm>
          <a:custGeom>
            <a:avLst/>
            <a:gdLst>
              <a:gd name="connsiteX0" fmla="*/ 282755 w 591091"/>
              <a:gd name="connsiteY0" fmla="*/ 187347 h 501829"/>
              <a:gd name="connsiteX1" fmla="*/ 308576 w 591091"/>
              <a:gd name="connsiteY1" fmla="*/ 187347 h 501829"/>
              <a:gd name="connsiteX2" fmla="*/ 308576 w 591091"/>
              <a:gd name="connsiteY2" fmla="*/ 210541 h 501829"/>
              <a:gd name="connsiteX3" fmla="*/ 346017 w 591091"/>
              <a:gd name="connsiteY3" fmla="*/ 218917 h 501829"/>
              <a:gd name="connsiteX4" fmla="*/ 338916 w 591091"/>
              <a:gd name="connsiteY4" fmla="*/ 248554 h 501829"/>
              <a:gd name="connsiteX5" fmla="*/ 301475 w 591091"/>
              <a:gd name="connsiteY5" fmla="*/ 239534 h 501829"/>
              <a:gd name="connsiteX6" fmla="*/ 278882 w 591091"/>
              <a:gd name="connsiteY6" fmla="*/ 253708 h 501829"/>
              <a:gd name="connsiteX7" fmla="*/ 309867 w 591091"/>
              <a:gd name="connsiteY7" fmla="*/ 276258 h 501829"/>
              <a:gd name="connsiteX8" fmla="*/ 353763 w 591091"/>
              <a:gd name="connsiteY8" fmla="*/ 324580 h 501829"/>
              <a:gd name="connsiteX9" fmla="*/ 307285 w 591091"/>
              <a:gd name="connsiteY9" fmla="*/ 372901 h 501829"/>
              <a:gd name="connsiteX10" fmla="*/ 307285 w 591091"/>
              <a:gd name="connsiteY10" fmla="*/ 399317 h 501829"/>
              <a:gd name="connsiteX11" fmla="*/ 281464 w 591091"/>
              <a:gd name="connsiteY11" fmla="*/ 399317 h 501829"/>
              <a:gd name="connsiteX12" fmla="*/ 281464 w 591091"/>
              <a:gd name="connsiteY12" fmla="*/ 374834 h 501829"/>
              <a:gd name="connsiteX13" fmla="*/ 237568 w 591091"/>
              <a:gd name="connsiteY13" fmla="*/ 363881 h 501829"/>
              <a:gd name="connsiteX14" fmla="*/ 245314 w 591091"/>
              <a:gd name="connsiteY14" fmla="*/ 332956 h 501829"/>
              <a:gd name="connsiteX15" fmla="*/ 288565 w 591091"/>
              <a:gd name="connsiteY15" fmla="*/ 344553 h 501829"/>
              <a:gd name="connsiteX16" fmla="*/ 313740 w 591091"/>
              <a:gd name="connsiteY16" fmla="*/ 328446 h 501829"/>
              <a:gd name="connsiteX17" fmla="*/ 285983 w 591091"/>
              <a:gd name="connsiteY17" fmla="*/ 305896 h 501829"/>
              <a:gd name="connsiteX18" fmla="*/ 238859 w 591091"/>
              <a:gd name="connsiteY18" fmla="*/ 258218 h 501829"/>
              <a:gd name="connsiteX19" fmla="*/ 282755 w 591091"/>
              <a:gd name="connsiteY19" fmla="*/ 212474 h 501829"/>
              <a:gd name="connsiteX20" fmla="*/ 295666 w 591091"/>
              <a:gd name="connsiteY20" fmla="*/ 151161 h 501829"/>
              <a:gd name="connsiteX21" fmla="*/ 151700 w 591091"/>
              <a:gd name="connsiteY21" fmla="*/ 294909 h 501829"/>
              <a:gd name="connsiteX22" fmla="*/ 295666 w 591091"/>
              <a:gd name="connsiteY22" fmla="*/ 438657 h 501829"/>
              <a:gd name="connsiteX23" fmla="*/ 439631 w 591091"/>
              <a:gd name="connsiteY23" fmla="*/ 294909 h 501829"/>
              <a:gd name="connsiteX24" fmla="*/ 295666 w 591091"/>
              <a:gd name="connsiteY24" fmla="*/ 151161 h 501829"/>
              <a:gd name="connsiteX25" fmla="*/ 295423 w 591091"/>
              <a:gd name="connsiteY25" fmla="*/ 0 h 501829"/>
              <a:gd name="connsiteX26" fmla="*/ 309223 w 591091"/>
              <a:gd name="connsiteY26" fmla="*/ 4834 h 501829"/>
              <a:gd name="connsiteX27" fmla="*/ 415744 w 591091"/>
              <a:gd name="connsiteY27" fmla="*/ 86700 h 501829"/>
              <a:gd name="connsiteX28" fmla="*/ 415744 w 591091"/>
              <a:gd name="connsiteY28" fmla="*/ 21594 h 501829"/>
              <a:gd name="connsiteX29" fmla="*/ 437694 w 591091"/>
              <a:gd name="connsiteY29" fmla="*/ 322 h 501829"/>
              <a:gd name="connsiteX30" fmla="*/ 459644 w 591091"/>
              <a:gd name="connsiteY30" fmla="*/ 21594 h 501829"/>
              <a:gd name="connsiteX31" fmla="*/ 459644 w 591091"/>
              <a:gd name="connsiteY31" fmla="*/ 120219 h 501829"/>
              <a:gd name="connsiteX32" fmla="*/ 582305 w 591091"/>
              <a:gd name="connsiteY32" fmla="*/ 214977 h 501829"/>
              <a:gd name="connsiteX33" fmla="*/ 586825 w 591091"/>
              <a:gd name="connsiteY33" fmla="*/ 245919 h 501829"/>
              <a:gd name="connsiteX34" fmla="*/ 569394 w 591091"/>
              <a:gd name="connsiteY34" fmla="*/ 254298 h 501829"/>
              <a:gd name="connsiteX35" fmla="*/ 555836 w 591091"/>
              <a:gd name="connsiteY35" fmla="*/ 249786 h 501829"/>
              <a:gd name="connsiteX36" fmla="*/ 529367 w 591091"/>
              <a:gd name="connsiteY36" fmla="*/ 229159 h 501829"/>
              <a:gd name="connsiteX37" fmla="*/ 529367 w 591091"/>
              <a:gd name="connsiteY37" fmla="*/ 479912 h 501829"/>
              <a:gd name="connsiteX38" fmla="*/ 507418 w 591091"/>
              <a:gd name="connsiteY38" fmla="*/ 501829 h 501829"/>
              <a:gd name="connsiteX39" fmla="*/ 81331 w 591091"/>
              <a:gd name="connsiteY39" fmla="*/ 501829 h 501829"/>
              <a:gd name="connsiteX40" fmla="*/ 59381 w 591091"/>
              <a:gd name="connsiteY40" fmla="*/ 479912 h 501829"/>
              <a:gd name="connsiteX41" fmla="*/ 59381 w 591091"/>
              <a:gd name="connsiteY41" fmla="*/ 231092 h 501829"/>
              <a:gd name="connsiteX42" fmla="*/ 35495 w 591091"/>
              <a:gd name="connsiteY42" fmla="*/ 249786 h 501829"/>
              <a:gd name="connsiteX43" fmla="*/ 4506 w 591091"/>
              <a:gd name="connsiteY43" fmla="*/ 245919 h 501829"/>
              <a:gd name="connsiteX44" fmla="*/ 8380 w 591091"/>
              <a:gd name="connsiteY44" fmla="*/ 214977 h 501829"/>
              <a:gd name="connsiteX45" fmla="*/ 282108 w 591091"/>
              <a:gd name="connsiteY45" fmla="*/ 4834 h 501829"/>
              <a:gd name="connsiteX46" fmla="*/ 295423 w 591091"/>
              <a:gd name="connsiteY46" fmla="*/ 0 h 50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91091" h="501829">
                <a:moveTo>
                  <a:pt x="282755" y="187347"/>
                </a:moveTo>
                <a:lnTo>
                  <a:pt x="308576" y="187347"/>
                </a:lnTo>
                <a:lnTo>
                  <a:pt x="308576" y="210541"/>
                </a:lnTo>
                <a:cubicBezTo>
                  <a:pt x="326005" y="211186"/>
                  <a:pt x="337625" y="215051"/>
                  <a:pt x="346017" y="218917"/>
                </a:cubicBezTo>
                <a:lnTo>
                  <a:pt x="338916" y="248554"/>
                </a:lnTo>
                <a:cubicBezTo>
                  <a:pt x="331815" y="245333"/>
                  <a:pt x="320196" y="239534"/>
                  <a:pt x="301475" y="239534"/>
                </a:cubicBezTo>
                <a:cubicBezTo>
                  <a:pt x="284046" y="239534"/>
                  <a:pt x="278882" y="246621"/>
                  <a:pt x="278882" y="253708"/>
                </a:cubicBezTo>
                <a:cubicBezTo>
                  <a:pt x="278882" y="262728"/>
                  <a:pt x="287919" y="267883"/>
                  <a:pt x="309867" y="276258"/>
                </a:cubicBezTo>
                <a:cubicBezTo>
                  <a:pt x="340852" y="287211"/>
                  <a:pt x="353763" y="301386"/>
                  <a:pt x="353763" y="324580"/>
                </a:cubicBezTo>
                <a:cubicBezTo>
                  <a:pt x="353763" y="347774"/>
                  <a:pt x="336979" y="367747"/>
                  <a:pt x="307285" y="372901"/>
                </a:cubicBezTo>
                <a:lnTo>
                  <a:pt x="307285" y="399317"/>
                </a:lnTo>
                <a:lnTo>
                  <a:pt x="281464" y="399317"/>
                </a:lnTo>
                <a:lnTo>
                  <a:pt x="281464" y="374834"/>
                </a:lnTo>
                <a:cubicBezTo>
                  <a:pt x="264035" y="374190"/>
                  <a:pt x="247251" y="369036"/>
                  <a:pt x="237568" y="363881"/>
                </a:cubicBezTo>
                <a:lnTo>
                  <a:pt x="245314" y="332956"/>
                </a:lnTo>
                <a:cubicBezTo>
                  <a:pt x="256288" y="339398"/>
                  <a:pt x="271781" y="344553"/>
                  <a:pt x="288565" y="344553"/>
                </a:cubicBezTo>
                <a:cubicBezTo>
                  <a:pt x="303412" y="344553"/>
                  <a:pt x="313740" y="338754"/>
                  <a:pt x="313740" y="328446"/>
                </a:cubicBezTo>
                <a:cubicBezTo>
                  <a:pt x="313740" y="318781"/>
                  <a:pt x="305348" y="312338"/>
                  <a:pt x="285983" y="305896"/>
                </a:cubicBezTo>
                <a:cubicBezTo>
                  <a:pt x="258225" y="296876"/>
                  <a:pt x="238859" y="283346"/>
                  <a:pt x="238859" y="258218"/>
                </a:cubicBezTo>
                <a:cubicBezTo>
                  <a:pt x="238859" y="235668"/>
                  <a:pt x="254997" y="217628"/>
                  <a:pt x="282755" y="212474"/>
                </a:cubicBezTo>
                <a:close/>
                <a:moveTo>
                  <a:pt x="295666" y="151161"/>
                </a:moveTo>
                <a:cubicBezTo>
                  <a:pt x="216258" y="151161"/>
                  <a:pt x="151700" y="215622"/>
                  <a:pt x="151700" y="294909"/>
                </a:cubicBezTo>
                <a:cubicBezTo>
                  <a:pt x="151700" y="374196"/>
                  <a:pt x="216258" y="438657"/>
                  <a:pt x="295666" y="438657"/>
                </a:cubicBezTo>
                <a:cubicBezTo>
                  <a:pt x="375073" y="438657"/>
                  <a:pt x="439631" y="374196"/>
                  <a:pt x="439631" y="294909"/>
                </a:cubicBezTo>
                <a:cubicBezTo>
                  <a:pt x="439631" y="215622"/>
                  <a:pt x="375073" y="151161"/>
                  <a:pt x="295666" y="151161"/>
                </a:cubicBezTo>
                <a:close/>
                <a:moveTo>
                  <a:pt x="295423" y="0"/>
                </a:moveTo>
                <a:cubicBezTo>
                  <a:pt x="300185" y="0"/>
                  <a:pt x="305026" y="1611"/>
                  <a:pt x="309223" y="4834"/>
                </a:cubicBezTo>
                <a:lnTo>
                  <a:pt x="415744" y="86700"/>
                </a:lnTo>
                <a:lnTo>
                  <a:pt x="415744" y="21594"/>
                </a:lnTo>
                <a:cubicBezTo>
                  <a:pt x="415744" y="9991"/>
                  <a:pt x="425428" y="322"/>
                  <a:pt x="437694" y="322"/>
                </a:cubicBezTo>
                <a:cubicBezTo>
                  <a:pt x="449960" y="322"/>
                  <a:pt x="459644" y="9991"/>
                  <a:pt x="459644" y="21594"/>
                </a:cubicBezTo>
                <a:lnTo>
                  <a:pt x="459644" y="120219"/>
                </a:lnTo>
                <a:lnTo>
                  <a:pt x="582305" y="214977"/>
                </a:lnTo>
                <a:cubicBezTo>
                  <a:pt x="591989" y="222068"/>
                  <a:pt x="593926" y="236249"/>
                  <a:pt x="586825" y="245919"/>
                </a:cubicBezTo>
                <a:cubicBezTo>
                  <a:pt x="582305" y="251075"/>
                  <a:pt x="575850" y="254298"/>
                  <a:pt x="569394" y="254298"/>
                </a:cubicBezTo>
                <a:cubicBezTo>
                  <a:pt x="564229" y="254298"/>
                  <a:pt x="559710" y="252365"/>
                  <a:pt x="555836" y="249786"/>
                </a:cubicBezTo>
                <a:lnTo>
                  <a:pt x="529367" y="229159"/>
                </a:lnTo>
                <a:lnTo>
                  <a:pt x="529367" y="479912"/>
                </a:lnTo>
                <a:cubicBezTo>
                  <a:pt x="529367" y="492160"/>
                  <a:pt x="519038" y="501829"/>
                  <a:pt x="507418" y="501829"/>
                </a:cubicBezTo>
                <a:lnTo>
                  <a:pt x="81331" y="501829"/>
                </a:lnTo>
                <a:cubicBezTo>
                  <a:pt x="69065" y="501829"/>
                  <a:pt x="59381" y="492160"/>
                  <a:pt x="59381" y="479912"/>
                </a:cubicBezTo>
                <a:lnTo>
                  <a:pt x="59381" y="231092"/>
                </a:lnTo>
                <a:lnTo>
                  <a:pt x="35495" y="249786"/>
                </a:lnTo>
                <a:cubicBezTo>
                  <a:pt x="25811" y="256877"/>
                  <a:pt x="11608" y="254943"/>
                  <a:pt x="4506" y="245919"/>
                </a:cubicBezTo>
                <a:cubicBezTo>
                  <a:pt x="-2595" y="236249"/>
                  <a:pt x="-1304" y="222068"/>
                  <a:pt x="8380" y="214977"/>
                </a:cubicBezTo>
                <a:lnTo>
                  <a:pt x="282108" y="4834"/>
                </a:lnTo>
                <a:cubicBezTo>
                  <a:pt x="285982" y="1611"/>
                  <a:pt x="290662" y="0"/>
                  <a:pt x="295423" y="0"/>
                </a:cubicBezTo>
                <a:close/>
              </a:path>
            </a:pathLst>
          </a:cu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0" name="ï$ḻîde">
            <a:extLst>
              <a:ext uri="{FF2B5EF4-FFF2-40B4-BE49-F238E27FC236}">
                <a16:creationId xmlns:a16="http://schemas.microsoft.com/office/drawing/2014/main" id="{6A5E257C-167D-4ECF-8BFC-CC7D6BF0C943}"/>
              </a:ext>
            </a:extLst>
          </p:cNvPr>
          <p:cNvSpPr/>
          <p:nvPr/>
        </p:nvSpPr>
        <p:spPr bwMode="auto">
          <a:xfrm>
            <a:off x="716945" y="4135208"/>
            <a:ext cx="2421816" cy="183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just">
              <a:lnSpc>
                <a:spcPct val="150000"/>
              </a:lnSpc>
            </a:pPr>
            <a:r>
              <a:rPr lang="zh-CN" altLang="en-US" sz="1600" spc="100" dirty="0" smtClean="0">
                <a:solidFill>
                  <a:schemeClr val="tx1">
                    <a:lumMod val="65000"/>
                    <a:lumOff val="35000"/>
                  </a:schemeClr>
                </a:solidFill>
              </a:rPr>
              <a:t>描述</a:t>
            </a:r>
            <a:r>
              <a:rPr lang="zh-CN" altLang="en-US" sz="1600" spc="100" dirty="0">
                <a:solidFill>
                  <a:schemeClr val="tx1">
                    <a:lumMod val="65000"/>
                    <a:lumOff val="35000"/>
                  </a:schemeClr>
                </a:solidFill>
              </a:rPr>
              <a:t>所采用的编码器 </a:t>
            </a:r>
            <a:r>
              <a:rPr lang="en-US" altLang="zh-CN" sz="1600" spc="100" dirty="0">
                <a:solidFill>
                  <a:schemeClr val="tx1">
                    <a:lumMod val="65000"/>
                    <a:lumOff val="35000"/>
                  </a:schemeClr>
                </a:solidFill>
              </a:rPr>
              <a:t>- </a:t>
            </a:r>
            <a:r>
              <a:rPr lang="zh-CN" altLang="en-US" sz="1600" spc="100" dirty="0">
                <a:solidFill>
                  <a:schemeClr val="tx1">
                    <a:lumMod val="65000"/>
                    <a:lumOff val="35000"/>
                  </a:schemeClr>
                </a:solidFill>
              </a:rPr>
              <a:t>解码器架构。</a:t>
            </a:r>
            <a:endParaRPr lang="en-US" altLang="zh-CN" sz="1600" spc="100" dirty="0">
              <a:solidFill>
                <a:schemeClr val="tx1">
                  <a:lumMod val="65000"/>
                  <a:lumOff val="35000"/>
                </a:schemeClr>
              </a:solidFill>
            </a:endParaRPr>
          </a:p>
        </p:txBody>
      </p:sp>
      <p:sp>
        <p:nvSpPr>
          <p:cNvPr id="41" name="íSḻîḑé">
            <a:extLst>
              <a:ext uri="{FF2B5EF4-FFF2-40B4-BE49-F238E27FC236}">
                <a16:creationId xmlns:a16="http://schemas.microsoft.com/office/drawing/2014/main" id="{FF70B590-02C6-4B83-BF1D-2EBC4B943101}"/>
              </a:ext>
            </a:extLst>
          </p:cNvPr>
          <p:cNvSpPr txBox="1"/>
          <p:nvPr/>
        </p:nvSpPr>
        <p:spPr bwMode="auto">
          <a:xfrm>
            <a:off x="716945" y="3642673"/>
            <a:ext cx="2421816"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sz="2000" b="1" spc="100" dirty="0" smtClean="0">
                <a:solidFill>
                  <a:schemeClr val="tx2">
                    <a:lumMod val="50000"/>
                  </a:schemeClr>
                </a:solidFill>
              </a:rPr>
              <a:t>网络架构</a:t>
            </a:r>
            <a:endParaRPr lang="en-US" altLang="zh-CN" sz="2000" b="1" spc="100" dirty="0">
              <a:solidFill>
                <a:schemeClr val="tx2">
                  <a:lumMod val="50000"/>
                </a:schemeClr>
              </a:solidFill>
            </a:endParaRPr>
          </a:p>
        </p:txBody>
      </p:sp>
      <p:sp>
        <p:nvSpPr>
          <p:cNvPr id="42" name="isļíḍè">
            <a:extLst>
              <a:ext uri="{FF2B5EF4-FFF2-40B4-BE49-F238E27FC236}">
                <a16:creationId xmlns:a16="http://schemas.microsoft.com/office/drawing/2014/main" id="{EE49FF85-1BAA-41BD-BE5A-B39352087920}"/>
              </a:ext>
            </a:extLst>
          </p:cNvPr>
          <p:cNvSpPr/>
          <p:nvPr/>
        </p:nvSpPr>
        <p:spPr bwMode="auto">
          <a:xfrm>
            <a:off x="3446685" y="4639514"/>
            <a:ext cx="2421816" cy="131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p>
            <a:pPr algn="just">
              <a:lnSpc>
                <a:spcPct val="150000"/>
              </a:lnSpc>
            </a:pPr>
            <a:r>
              <a:rPr lang="zh-CN" altLang="en-US" sz="1600" spc="100" dirty="0" smtClean="0">
                <a:solidFill>
                  <a:schemeClr val="tx1">
                    <a:lumMod val="65000"/>
                    <a:lumOff val="35000"/>
                  </a:schemeClr>
                </a:solidFill>
              </a:rPr>
              <a:t>讨论了对</a:t>
            </a:r>
            <a:r>
              <a:rPr lang="zh-CN" altLang="en-US" sz="1600" spc="100" dirty="0">
                <a:solidFill>
                  <a:schemeClr val="tx1">
                    <a:lumMod val="65000"/>
                    <a:lumOff val="35000"/>
                  </a:schemeClr>
                </a:solidFill>
              </a:rPr>
              <a:t>编码器和解码器的复杂性及其与性能的关系的观察。</a:t>
            </a:r>
            <a:endParaRPr lang="en-US" altLang="zh-CN" sz="1600" spc="100" dirty="0">
              <a:solidFill>
                <a:schemeClr val="tx1">
                  <a:lumMod val="65000"/>
                  <a:lumOff val="35000"/>
                </a:schemeClr>
              </a:solidFill>
            </a:endParaRPr>
          </a:p>
        </p:txBody>
      </p:sp>
      <p:sp>
        <p:nvSpPr>
          <p:cNvPr id="64" name="iṩḻïďé">
            <a:extLst>
              <a:ext uri="{FF2B5EF4-FFF2-40B4-BE49-F238E27FC236}">
                <a16:creationId xmlns:a16="http://schemas.microsoft.com/office/drawing/2014/main" id="{29C68EE3-2AFB-42D0-9C24-1D4ADD49705B}"/>
              </a:ext>
            </a:extLst>
          </p:cNvPr>
          <p:cNvSpPr/>
          <p:nvPr/>
        </p:nvSpPr>
        <p:spPr bwMode="auto">
          <a:xfrm>
            <a:off x="1697313" y="3145475"/>
            <a:ext cx="461080" cy="460385"/>
          </a:xfrm>
          <a:custGeom>
            <a:avLst/>
            <a:gdLst>
              <a:gd name="T0" fmla="*/ 5063 w 5239"/>
              <a:gd name="T1" fmla="*/ 2473 h 5239"/>
              <a:gd name="T2" fmla="*/ 4717 w 5239"/>
              <a:gd name="T3" fmla="*/ 2473 h 5239"/>
              <a:gd name="T4" fmla="*/ 2792 w 5239"/>
              <a:gd name="T5" fmla="*/ 565 h 5239"/>
              <a:gd name="T6" fmla="*/ 2792 w 5239"/>
              <a:gd name="T7" fmla="*/ 176 h 5239"/>
              <a:gd name="T8" fmla="*/ 2629 w 5239"/>
              <a:gd name="T9" fmla="*/ 0 h 5239"/>
              <a:gd name="T10" fmla="*/ 2465 w 5239"/>
              <a:gd name="T11" fmla="*/ 176 h 5239"/>
              <a:gd name="T12" fmla="*/ 2465 w 5239"/>
              <a:gd name="T13" fmla="*/ 565 h 5239"/>
              <a:gd name="T14" fmla="*/ 522 w 5239"/>
              <a:gd name="T15" fmla="*/ 2473 h 5239"/>
              <a:gd name="T16" fmla="*/ 176 w 5239"/>
              <a:gd name="T17" fmla="*/ 2473 h 5239"/>
              <a:gd name="T18" fmla="*/ 0 w 5239"/>
              <a:gd name="T19" fmla="*/ 2637 h 5239"/>
              <a:gd name="T20" fmla="*/ 176 w 5239"/>
              <a:gd name="T21" fmla="*/ 2801 h 5239"/>
              <a:gd name="T22" fmla="*/ 516 w 5239"/>
              <a:gd name="T23" fmla="*/ 2801 h 5239"/>
              <a:gd name="T24" fmla="*/ 2465 w 5239"/>
              <a:gd name="T25" fmla="*/ 4768 h 5239"/>
              <a:gd name="T26" fmla="*/ 2465 w 5239"/>
              <a:gd name="T27" fmla="*/ 5063 h 5239"/>
              <a:gd name="T28" fmla="*/ 2629 w 5239"/>
              <a:gd name="T29" fmla="*/ 5239 h 5239"/>
              <a:gd name="T30" fmla="*/ 2792 w 5239"/>
              <a:gd name="T31" fmla="*/ 5063 h 5239"/>
              <a:gd name="T32" fmla="*/ 2792 w 5239"/>
              <a:gd name="T33" fmla="*/ 4768 h 5239"/>
              <a:gd name="T34" fmla="*/ 4723 w 5239"/>
              <a:gd name="T35" fmla="*/ 2801 h 5239"/>
              <a:gd name="T36" fmla="*/ 5063 w 5239"/>
              <a:gd name="T37" fmla="*/ 2801 h 5239"/>
              <a:gd name="T38" fmla="*/ 5239 w 5239"/>
              <a:gd name="T39" fmla="*/ 2637 h 5239"/>
              <a:gd name="T40" fmla="*/ 5063 w 5239"/>
              <a:gd name="T41" fmla="*/ 2473 h 5239"/>
              <a:gd name="T42" fmla="*/ 3463 w 5239"/>
              <a:gd name="T43" fmla="*/ 2883 h 5239"/>
              <a:gd name="T44" fmla="*/ 2792 w 5239"/>
              <a:gd name="T45" fmla="*/ 2883 h 5239"/>
              <a:gd name="T46" fmla="*/ 2792 w 5239"/>
              <a:gd name="T47" fmla="*/ 3510 h 5239"/>
              <a:gd name="T48" fmla="*/ 2629 w 5239"/>
              <a:gd name="T49" fmla="*/ 3666 h 5239"/>
              <a:gd name="T50" fmla="*/ 2465 w 5239"/>
              <a:gd name="T51" fmla="*/ 3510 h 5239"/>
              <a:gd name="T52" fmla="*/ 2465 w 5239"/>
              <a:gd name="T53" fmla="*/ 2883 h 5239"/>
              <a:gd name="T54" fmla="*/ 1776 w 5239"/>
              <a:gd name="T55" fmla="*/ 2883 h 5239"/>
              <a:gd name="T56" fmla="*/ 1620 w 5239"/>
              <a:gd name="T57" fmla="*/ 2719 h 5239"/>
              <a:gd name="T58" fmla="*/ 1776 w 5239"/>
              <a:gd name="T59" fmla="*/ 2555 h 5239"/>
              <a:gd name="T60" fmla="*/ 2465 w 5239"/>
              <a:gd name="T61" fmla="*/ 2555 h 5239"/>
              <a:gd name="T62" fmla="*/ 2465 w 5239"/>
              <a:gd name="T63" fmla="*/ 1823 h 5239"/>
              <a:gd name="T64" fmla="*/ 2629 w 5239"/>
              <a:gd name="T65" fmla="*/ 1667 h 5239"/>
              <a:gd name="T66" fmla="*/ 2792 w 5239"/>
              <a:gd name="T67" fmla="*/ 1823 h 5239"/>
              <a:gd name="T68" fmla="*/ 2792 w 5239"/>
              <a:gd name="T69" fmla="*/ 2555 h 5239"/>
              <a:gd name="T70" fmla="*/ 3463 w 5239"/>
              <a:gd name="T71" fmla="*/ 2555 h 5239"/>
              <a:gd name="T72" fmla="*/ 3619 w 5239"/>
              <a:gd name="T73" fmla="*/ 2719 h 5239"/>
              <a:gd name="T74" fmla="*/ 3463 w 5239"/>
              <a:gd name="T75" fmla="*/ 2883 h 5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39" h="5239">
                <a:moveTo>
                  <a:pt x="5063" y="2473"/>
                </a:moveTo>
                <a:lnTo>
                  <a:pt x="4717" y="2473"/>
                </a:lnTo>
                <a:cubicBezTo>
                  <a:pt x="4612" y="1489"/>
                  <a:pt x="3858" y="649"/>
                  <a:pt x="2792" y="565"/>
                </a:cubicBezTo>
                <a:lnTo>
                  <a:pt x="2792" y="176"/>
                </a:lnTo>
                <a:cubicBezTo>
                  <a:pt x="2792" y="79"/>
                  <a:pt x="2726" y="0"/>
                  <a:pt x="2629" y="0"/>
                </a:cubicBezTo>
                <a:cubicBezTo>
                  <a:pt x="2531" y="0"/>
                  <a:pt x="2465" y="79"/>
                  <a:pt x="2465" y="176"/>
                </a:cubicBezTo>
                <a:lnTo>
                  <a:pt x="2465" y="565"/>
                </a:lnTo>
                <a:cubicBezTo>
                  <a:pt x="1481" y="649"/>
                  <a:pt x="627" y="1489"/>
                  <a:pt x="522" y="2473"/>
                </a:cubicBezTo>
                <a:lnTo>
                  <a:pt x="176" y="2473"/>
                </a:lnTo>
                <a:cubicBezTo>
                  <a:pt x="79" y="2473"/>
                  <a:pt x="0" y="2539"/>
                  <a:pt x="0" y="2637"/>
                </a:cubicBezTo>
                <a:cubicBezTo>
                  <a:pt x="0" y="2734"/>
                  <a:pt x="79" y="2801"/>
                  <a:pt x="176" y="2801"/>
                </a:cubicBezTo>
                <a:lnTo>
                  <a:pt x="516" y="2801"/>
                </a:lnTo>
                <a:cubicBezTo>
                  <a:pt x="580" y="3866"/>
                  <a:pt x="1399" y="4681"/>
                  <a:pt x="2465" y="4768"/>
                </a:cubicBezTo>
                <a:lnTo>
                  <a:pt x="2465" y="5063"/>
                </a:lnTo>
                <a:cubicBezTo>
                  <a:pt x="2465" y="5160"/>
                  <a:pt x="2531" y="5239"/>
                  <a:pt x="2629" y="5239"/>
                </a:cubicBezTo>
                <a:cubicBezTo>
                  <a:pt x="2726" y="5239"/>
                  <a:pt x="2792" y="5160"/>
                  <a:pt x="2792" y="5063"/>
                </a:cubicBezTo>
                <a:lnTo>
                  <a:pt x="2792" y="4768"/>
                </a:lnTo>
                <a:cubicBezTo>
                  <a:pt x="3858" y="4681"/>
                  <a:pt x="4659" y="3866"/>
                  <a:pt x="4723" y="2801"/>
                </a:cubicBezTo>
                <a:lnTo>
                  <a:pt x="5063" y="2801"/>
                </a:lnTo>
                <a:cubicBezTo>
                  <a:pt x="5160" y="2801"/>
                  <a:pt x="5239" y="2734"/>
                  <a:pt x="5239" y="2637"/>
                </a:cubicBezTo>
                <a:cubicBezTo>
                  <a:pt x="5239" y="2539"/>
                  <a:pt x="5160" y="2473"/>
                  <a:pt x="5063" y="2473"/>
                </a:cubicBezTo>
                <a:close/>
                <a:moveTo>
                  <a:pt x="3463" y="2883"/>
                </a:moveTo>
                <a:lnTo>
                  <a:pt x="2792" y="2883"/>
                </a:lnTo>
                <a:lnTo>
                  <a:pt x="2792" y="3510"/>
                </a:lnTo>
                <a:cubicBezTo>
                  <a:pt x="2792" y="3596"/>
                  <a:pt x="2715" y="3666"/>
                  <a:pt x="2629" y="3666"/>
                </a:cubicBezTo>
                <a:cubicBezTo>
                  <a:pt x="2542" y="3666"/>
                  <a:pt x="2465" y="3596"/>
                  <a:pt x="2465" y="3510"/>
                </a:cubicBezTo>
                <a:lnTo>
                  <a:pt x="2465" y="2883"/>
                </a:lnTo>
                <a:lnTo>
                  <a:pt x="1776" y="2883"/>
                </a:lnTo>
                <a:cubicBezTo>
                  <a:pt x="1690" y="2883"/>
                  <a:pt x="1620" y="2805"/>
                  <a:pt x="1620" y="2719"/>
                </a:cubicBezTo>
                <a:cubicBezTo>
                  <a:pt x="1620" y="2632"/>
                  <a:pt x="1690" y="2555"/>
                  <a:pt x="1776" y="2555"/>
                </a:cubicBezTo>
                <a:lnTo>
                  <a:pt x="2465" y="2555"/>
                </a:lnTo>
                <a:lnTo>
                  <a:pt x="2465" y="1823"/>
                </a:lnTo>
                <a:cubicBezTo>
                  <a:pt x="2465" y="1737"/>
                  <a:pt x="2542" y="1667"/>
                  <a:pt x="2629" y="1667"/>
                </a:cubicBezTo>
                <a:cubicBezTo>
                  <a:pt x="2715" y="1667"/>
                  <a:pt x="2792" y="1737"/>
                  <a:pt x="2792" y="1823"/>
                </a:cubicBezTo>
                <a:lnTo>
                  <a:pt x="2792" y="2555"/>
                </a:lnTo>
                <a:lnTo>
                  <a:pt x="3463" y="2555"/>
                </a:lnTo>
                <a:cubicBezTo>
                  <a:pt x="3549" y="2555"/>
                  <a:pt x="3619" y="2632"/>
                  <a:pt x="3619" y="2719"/>
                </a:cubicBezTo>
                <a:cubicBezTo>
                  <a:pt x="3619" y="2805"/>
                  <a:pt x="3549" y="2883"/>
                  <a:pt x="3463" y="2883"/>
                </a:cubicBezTo>
                <a:close/>
              </a:path>
            </a:pathLst>
          </a:custGeom>
          <a:solidFill>
            <a:schemeClr val="bg2">
              <a:lumMod val="75000"/>
            </a:schemeClr>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44" name="íšľïḓe">
            <a:extLst>
              <a:ext uri="{FF2B5EF4-FFF2-40B4-BE49-F238E27FC236}">
                <a16:creationId xmlns:a16="http://schemas.microsoft.com/office/drawing/2014/main" id="{7484C2F1-8C3A-4E12-A139-C6908837612B}"/>
              </a:ext>
            </a:extLst>
          </p:cNvPr>
          <p:cNvSpPr txBox="1"/>
          <p:nvPr/>
        </p:nvSpPr>
        <p:spPr bwMode="auto">
          <a:xfrm>
            <a:off x="3446685" y="4146979"/>
            <a:ext cx="2421816"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sz="2000" b="1" spc="100" dirty="0" smtClean="0">
                <a:solidFill>
                  <a:schemeClr val="tx2">
                    <a:lumMod val="50000"/>
                  </a:schemeClr>
                </a:solidFill>
              </a:rPr>
              <a:t>复杂性与性能</a:t>
            </a:r>
            <a:endParaRPr lang="en-US" altLang="zh-CN" sz="2000" b="1" spc="100" dirty="0">
              <a:solidFill>
                <a:schemeClr val="tx2">
                  <a:lumMod val="50000"/>
                </a:schemeClr>
              </a:solidFill>
            </a:endParaRPr>
          </a:p>
        </p:txBody>
      </p:sp>
      <p:sp>
        <p:nvSpPr>
          <p:cNvPr id="45" name="iṡ1íďè">
            <a:extLst>
              <a:ext uri="{FF2B5EF4-FFF2-40B4-BE49-F238E27FC236}">
                <a16:creationId xmlns:a16="http://schemas.microsoft.com/office/drawing/2014/main" id="{B8C2984C-845A-4A51-9A95-173ECF5BF813}"/>
              </a:ext>
            </a:extLst>
          </p:cNvPr>
          <p:cNvSpPr/>
          <p:nvPr/>
        </p:nvSpPr>
        <p:spPr bwMode="auto">
          <a:xfrm>
            <a:off x="9049575" y="4555173"/>
            <a:ext cx="2421816" cy="141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just">
              <a:lnSpc>
                <a:spcPct val="150000"/>
              </a:lnSpc>
            </a:pPr>
            <a:r>
              <a:rPr lang="zh-CN" altLang="en-US" sz="1600" spc="100" dirty="0" smtClean="0">
                <a:solidFill>
                  <a:schemeClr val="tx1">
                    <a:lumMod val="65000"/>
                    <a:lumOff val="35000"/>
                  </a:schemeClr>
                </a:solidFill>
              </a:rPr>
              <a:t>描述</a:t>
            </a:r>
            <a:r>
              <a:rPr lang="zh-CN" altLang="en-US" sz="1600" spc="100" dirty="0">
                <a:solidFill>
                  <a:schemeClr val="tx1">
                    <a:lumMod val="65000"/>
                    <a:lumOff val="35000"/>
                  </a:schemeClr>
                </a:solidFill>
              </a:rPr>
              <a:t>了有效的增强策略，有助于培训过程。</a:t>
            </a:r>
            <a:endParaRPr lang="en-US" altLang="zh-CN" sz="1600" spc="100" dirty="0">
              <a:solidFill>
                <a:schemeClr val="tx1">
                  <a:lumMod val="65000"/>
                  <a:lumOff val="35000"/>
                </a:schemeClr>
              </a:solidFill>
            </a:endParaRPr>
          </a:p>
        </p:txBody>
      </p:sp>
      <p:sp>
        <p:nvSpPr>
          <p:cNvPr id="47" name="íṧļîḋé">
            <a:extLst>
              <a:ext uri="{FF2B5EF4-FFF2-40B4-BE49-F238E27FC236}">
                <a16:creationId xmlns:a16="http://schemas.microsoft.com/office/drawing/2014/main" id="{6647CE93-CA54-4AA8-A522-13367232F615}"/>
              </a:ext>
            </a:extLst>
          </p:cNvPr>
          <p:cNvSpPr txBox="1"/>
          <p:nvPr/>
        </p:nvSpPr>
        <p:spPr bwMode="auto">
          <a:xfrm>
            <a:off x="9049575" y="4062638"/>
            <a:ext cx="2421816"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sz="2000" b="1" spc="100" dirty="0" smtClean="0">
                <a:solidFill>
                  <a:schemeClr val="tx2">
                    <a:lumMod val="50000"/>
                  </a:schemeClr>
                </a:solidFill>
              </a:rPr>
              <a:t>增强策略</a:t>
            </a:r>
            <a:endParaRPr lang="en-US" altLang="zh-CN" sz="2000" b="1" spc="100" dirty="0">
              <a:solidFill>
                <a:schemeClr val="tx2">
                  <a:lumMod val="50000"/>
                </a:schemeClr>
              </a:solidFill>
            </a:endParaRPr>
          </a:p>
        </p:txBody>
      </p:sp>
      <p:sp>
        <p:nvSpPr>
          <p:cNvPr id="67" name="ïşḻîḓe">
            <a:extLst>
              <a:ext uri="{FF2B5EF4-FFF2-40B4-BE49-F238E27FC236}">
                <a16:creationId xmlns:a16="http://schemas.microsoft.com/office/drawing/2014/main" id="{D4458440-4A75-4420-A0D7-832386EC2FE6}"/>
              </a:ext>
            </a:extLst>
          </p:cNvPr>
          <p:cNvSpPr/>
          <p:nvPr/>
        </p:nvSpPr>
        <p:spPr bwMode="auto">
          <a:xfrm>
            <a:off x="10029996" y="3512087"/>
            <a:ext cx="460974" cy="461080"/>
          </a:xfrm>
          <a:custGeom>
            <a:avLst/>
            <a:gdLst>
              <a:gd name="connsiteX0" fmla="*/ 180553 w 577502"/>
              <a:gd name="connsiteY0" fmla="*/ 192679 h 577634"/>
              <a:gd name="connsiteX1" fmla="*/ 253430 w 577502"/>
              <a:gd name="connsiteY1" fmla="*/ 218460 h 577634"/>
              <a:gd name="connsiteX2" fmla="*/ 229445 w 577502"/>
              <a:gd name="connsiteY2" fmla="*/ 301325 h 577634"/>
              <a:gd name="connsiteX3" fmla="*/ 242360 w 577502"/>
              <a:gd name="connsiteY3" fmla="*/ 334471 h 577634"/>
              <a:gd name="connsiteX4" fmla="*/ 275569 w 577502"/>
              <a:gd name="connsiteY4" fmla="*/ 347361 h 577634"/>
              <a:gd name="connsiteX5" fmla="*/ 359516 w 577502"/>
              <a:gd name="connsiteY5" fmla="*/ 323422 h 577634"/>
              <a:gd name="connsiteX6" fmla="*/ 374275 w 577502"/>
              <a:gd name="connsiteY6" fmla="*/ 351044 h 577634"/>
              <a:gd name="connsiteX7" fmla="*/ 369663 w 577502"/>
              <a:gd name="connsiteY7" fmla="*/ 437593 h 577634"/>
              <a:gd name="connsiteX8" fmla="*/ 329073 w 577502"/>
              <a:gd name="connsiteY8" fmla="*/ 452324 h 577634"/>
              <a:gd name="connsiteX9" fmla="*/ 197158 w 577502"/>
              <a:gd name="connsiteY9" fmla="*/ 379587 h 577634"/>
              <a:gd name="connsiteX10" fmla="*/ 135351 w 577502"/>
              <a:gd name="connsiteY10" fmla="*/ 293959 h 577634"/>
              <a:gd name="connsiteX11" fmla="*/ 139964 w 577502"/>
              <a:gd name="connsiteY11" fmla="*/ 207411 h 577634"/>
              <a:gd name="connsiteX12" fmla="*/ 180553 w 577502"/>
              <a:gd name="connsiteY12" fmla="*/ 192679 h 577634"/>
              <a:gd name="connsiteX13" fmla="*/ 130721 w 577502"/>
              <a:gd name="connsiteY13" fmla="*/ 88673 h 577634"/>
              <a:gd name="connsiteX14" fmla="*/ 302303 w 577502"/>
              <a:gd name="connsiteY14" fmla="*/ 151290 h 577634"/>
              <a:gd name="connsiteX15" fmla="*/ 299536 w 577502"/>
              <a:gd name="connsiteY15" fmla="*/ 154973 h 577634"/>
              <a:gd name="connsiteX16" fmla="*/ 265404 w 577502"/>
              <a:gd name="connsiteY16" fmla="*/ 197331 h 577634"/>
              <a:gd name="connsiteX17" fmla="*/ 130721 w 577502"/>
              <a:gd name="connsiteY17" fmla="*/ 147606 h 577634"/>
              <a:gd name="connsiteX18" fmla="*/ 77217 w 577502"/>
              <a:gd name="connsiteY18" fmla="*/ 166023 h 577634"/>
              <a:gd name="connsiteX19" fmla="*/ 161163 w 577502"/>
              <a:gd name="connsiteY19" fmla="*/ 416489 h 577634"/>
              <a:gd name="connsiteX20" fmla="*/ 358575 w 577502"/>
              <a:gd name="connsiteY20" fmla="*/ 518701 h 577634"/>
              <a:gd name="connsiteX21" fmla="*/ 411157 w 577502"/>
              <a:gd name="connsiteY21" fmla="*/ 500284 h 577634"/>
              <a:gd name="connsiteX22" fmla="*/ 423149 w 577502"/>
              <a:gd name="connsiteY22" fmla="*/ 399914 h 577634"/>
              <a:gd name="connsiteX23" fmla="*/ 379792 w 577502"/>
              <a:gd name="connsiteY23" fmla="*/ 312435 h 577634"/>
              <a:gd name="connsiteX24" fmla="*/ 423149 w 577502"/>
              <a:gd name="connsiteY24" fmla="*/ 278364 h 577634"/>
              <a:gd name="connsiteX25" fmla="*/ 425917 w 577502"/>
              <a:gd name="connsiteY25" fmla="*/ 274681 h 577634"/>
              <a:gd name="connsiteX26" fmla="*/ 479421 w 577502"/>
              <a:gd name="connsiteY26" fmla="*/ 384260 h 577634"/>
              <a:gd name="connsiteX27" fmla="*/ 453591 w 577502"/>
              <a:gd name="connsiteY27" fmla="*/ 541722 h 577634"/>
              <a:gd name="connsiteX28" fmla="*/ 358575 w 577502"/>
              <a:gd name="connsiteY28" fmla="*/ 577634 h 577634"/>
              <a:gd name="connsiteX29" fmla="*/ 118729 w 577502"/>
              <a:gd name="connsiteY29" fmla="*/ 457926 h 577634"/>
              <a:gd name="connsiteX30" fmla="*/ 35705 w 577502"/>
              <a:gd name="connsiteY30" fmla="*/ 124586 h 577634"/>
              <a:gd name="connsiteX31" fmla="*/ 130721 w 577502"/>
              <a:gd name="connsiteY31" fmla="*/ 88673 h 577634"/>
              <a:gd name="connsiteX32" fmla="*/ 483094 w 577502"/>
              <a:gd name="connsiteY32" fmla="*/ 235 h 577634"/>
              <a:gd name="connsiteX33" fmla="*/ 493240 w 577502"/>
              <a:gd name="connsiteY33" fmla="*/ 10361 h 577634"/>
              <a:gd name="connsiteX34" fmla="*/ 510763 w 577502"/>
              <a:gd name="connsiteY34" fmla="*/ 66518 h 577634"/>
              <a:gd name="connsiteX35" fmla="*/ 567024 w 577502"/>
              <a:gd name="connsiteY35" fmla="*/ 84009 h 577634"/>
              <a:gd name="connsiteX36" fmla="*/ 577170 w 577502"/>
              <a:gd name="connsiteY36" fmla="*/ 95056 h 577634"/>
              <a:gd name="connsiteX37" fmla="*/ 573480 w 577502"/>
              <a:gd name="connsiteY37" fmla="*/ 108865 h 577634"/>
              <a:gd name="connsiteX38" fmla="*/ 521831 w 577502"/>
              <a:gd name="connsiteY38" fmla="*/ 160419 h 577634"/>
              <a:gd name="connsiteX39" fmla="*/ 508919 w 577502"/>
              <a:gd name="connsiteY39" fmla="*/ 164101 h 577634"/>
              <a:gd name="connsiteX40" fmla="*/ 476638 w 577502"/>
              <a:gd name="connsiteY40" fmla="*/ 157657 h 577634"/>
              <a:gd name="connsiteX41" fmla="*/ 401931 w 577502"/>
              <a:gd name="connsiteY41" fmla="*/ 257082 h 577634"/>
              <a:gd name="connsiteX42" fmla="*/ 274652 w 577502"/>
              <a:gd name="connsiteY42" fmla="*/ 317841 h 577634"/>
              <a:gd name="connsiteX43" fmla="*/ 263585 w 577502"/>
              <a:gd name="connsiteY43" fmla="*/ 314159 h 577634"/>
              <a:gd name="connsiteX44" fmla="*/ 258973 w 577502"/>
              <a:gd name="connsiteY44" fmla="*/ 303112 h 577634"/>
              <a:gd name="connsiteX45" fmla="*/ 319845 w 577502"/>
              <a:gd name="connsiteY45" fmla="*/ 176069 h 577634"/>
              <a:gd name="connsiteX46" fmla="*/ 420377 w 577502"/>
              <a:gd name="connsiteY46" fmla="*/ 101501 h 577634"/>
              <a:gd name="connsiteX47" fmla="*/ 413921 w 577502"/>
              <a:gd name="connsiteY47" fmla="*/ 69280 h 577634"/>
              <a:gd name="connsiteX48" fmla="*/ 417610 w 577502"/>
              <a:gd name="connsiteY48" fmla="*/ 55471 h 577634"/>
              <a:gd name="connsiteX49" fmla="*/ 469260 w 577502"/>
              <a:gd name="connsiteY49" fmla="*/ 4838 h 577634"/>
              <a:gd name="connsiteX50" fmla="*/ 483094 w 577502"/>
              <a:gd name="connsiteY50" fmla="*/ 235 h 57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7502" h="577634">
                <a:moveTo>
                  <a:pt x="180553" y="192679"/>
                </a:moveTo>
                <a:cubicBezTo>
                  <a:pt x="201770" y="192679"/>
                  <a:pt x="226677" y="201887"/>
                  <a:pt x="253430" y="218460"/>
                </a:cubicBezTo>
                <a:cubicBezTo>
                  <a:pt x="231290" y="262654"/>
                  <a:pt x="229445" y="299484"/>
                  <a:pt x="229445" y="301325"/>
                </a:cubicBezTo>
                <a:cubicBezTo>
                  <a:pt x="229445" y="314215"/>
                  <a:pt x="234057" y="326185"/>
                  <a:pt x="242360" y="334471"/>
                </a:cubicBezTo>
                <a:cubicBezTo>
                  <a:pt x="251585" y="343678"/>
                  <a:pt x="263577" y="348282"/>
                  <a:pt x="275569" y="347361"/>
                </a:cubicBezTo>
                <a:cubicBezTo>
                  <a:pt x="278337" y="347361"/>
                  <a:pt x="315236" y="345520"/>
                  <a:pt x="359516" y="323422"/>
                </a:cubicBezTo>
                <a:cubicBezTo>
                  <a:pt x="365050" y="332630"/>
                  <a:pt x="370585" y="341837"/>
                  <a:pt x="374275" y="351044"/>
                </a:cubicBezTo>
                <a:cubicBezTo>
                  <a:pt x="396415" y="400764"/>
                  <a:pt x="380733" y="426544"/>
                  <a:pt x="369663" y="437593"/>
                </a:cubicBezTo>
                <a:cubicBezTo>
                  <a:pt x="362283" y="444038"/>
                  <a:pt x="350291" y="452324"/>
                  <a:pt x="329073" y="452324"/>
                </a:cubicBezTo>
                <a:cubicBezTo>
                  <a:pt x="293096" y="452324"/>
                  <a:pt x="242360" y="424702"/>
                  <a:pt x="197158" y="379587"/>
                </a:cubicBezTo>
                <a:cubicBezTo>
                  <a:pt x="169483" y="351965"/>
                  <a:pt x="147344" y="321581"/>
                  <a:pt x="135351" y="293959"/>
                </a:cubicBezTo>
                <a:cubicBezTo>
                  <a:pt x="114134" y="244240"/>
                  <a:pt x="128894" y="218460"/>
                  <a:pt x="139964" y="207411"/>
                </a:cubicBezTo>
                <a:cubicBezTo>
                  <a:pt x="147344" y="200966"/>
                  <a:pt x="160258" y="192679"/>
                  <a:pt x="180553" y="192679"/>
                </a:cubicBezTo>
                <a:close/>
                <a:moveTo>
                  <a:pt x="130721" y="88673"/>
                </a:moveTo>
                <a:cubicBezTo>
                  <a:pt x="184225" y="88673"/>
                  <a:pt x="245109" y="111694"/>
                  <a:pt x="302303" y="151290"/>
                </a:cubicBezTo>
                <a:cubicBezTo>
                  <a:pt x="301381" y="153131"/>
                  <a:pt x="300458" y="154052"/>
                  <a:pt x="299536" y="154973"/>
                </a:cubicBezTo>
                <a:cubicBezTo>
                  <a:pt x="284776" y="168786"/>
                  <a:pt x="274629" y="183519"/>
                  <a:pt x="265404" y="197331"/>
                </a:cubicBezTo>
                <a:cubicBezTo>
                  <a:pt x="218357" y="166023"/>
                  <a:pt x="170388" y="147606"/>
                  <a:pt x="130721" y="147606"/>
                </a:cubicBezTo>
                <a:cubicBezTo>
                  <a:pt x="107659" y="147606"/>
                  <a:pt x="89209" y="154052"/>
                  <a:pt x="77217" y="166023"/>
                </a:cubicBezTo>
                <a:cubicBezTo>
                  <a:pt x="37550" y="205619"/>
                  <a:pt x="62457" y="317960"/>
                  <a:pt x="161163" y="416489"/>
                </a:cubicBezTo>
                <a:cubicBezTo>
                  <a:pt x="223892" y="479105"/>
                  <a:pt x="299536" y="518701"/>
                  <a:pt x="358575" y="518701"/>
                </a:cubicBezTo>
                <a:cubicBezTo>
                  <a:pt x="381637" y="518701"/>
                  <a:pt x="399165" y="512255"/>
                  <a:pt x="411157" y="500284"/>
                </a:cubicBezTo>
                <a:cubicBezTo>
                  <a:pt x="431451" y="480026"/>
                  <a:pt x="435141" y="444114"/>
                  <a:pt x="423149" y="399914"/>
                </a:cubicBezTo>
                <a:cubicBezTo>
                  <a:pt x="414847" y="371368"/>
                  <a:pt x="400087" y="340981"/>
                  <a:pt x="379792" y="312435"/>
                </a:cubicBezTo>
                <a:cubicBezTo>
                  <a:pt x="394552" y="303227"/>
                  <a:pt x="408389" y="292177"/>
                  <a:pt x="423149" y="278364"/>
                </a:cubicBezTo>
                <a:cubicBezTo>
                  <a:pt x="424072" y="277443"/>
                  <a:pt x="424994" y="276523"/>
                  <a:pt x="425917" y="274681"/>
                </a:cubicBezTo>
                <a:cubicBezTo>
                  <a:pt x="450824" y="310593"/>
                  <a:pt x="469273" y="347427"/>
                  <a:pt x="479421" y="384260"/>
                </a:cubicBezTo>
                <a:cubicBezTo>
                  <a:pt x="498793" y="449639"/>
                  <a:pt x="489568" y="505809"/>
                  <a:pt x="453591" y="541722"/>
                </a:cubicBezTo>
                <a:cubicBezTo>
                  <a:pt x="429607" y="564743"/>
                  <a:pt x="397320" y="577634"/>
                  <a:pt x="358575" y="577634"/>
                </a:cubicBezTo>
                <a:cubicBezTo>
                  <a:pt x="282931" y="577634"/>
                  <a:pt x="193450" y="532514"/>
                  <a:pt x="118729" y="457926"/>
                </a:cubicBezTo>
                <a:cubicBezTo>
                  <a:pt x="1573" y="340981"/>
                  <a:pt x="-34404" y="194569"/>
                  <a:pt x="35705" y="124586"/>
                </a:cubicBezTo>
                <a:cubicBezTo>
                  <a:pt x="58767" y="101565"/>
                  <a:pt x="91977" y="88673"/>
                  <a:pt x="130721" y="88673"/>
                </a:cubicBezTo>
                <a:close/>
                <a:moveTo>
                  <a:pt x="483094" y="235"/>
                </a:moveTo>
                <a:cubicBezTo>
                  <a:pt x="487706" y="2076"/>
                  <a:pt x="492317" y="5758"/>
                  <a:pt x="493240" y="10361"/>
                </a:cubicBezTo>
                <a:lnTo>
                  <a:pt x="510763" y="66518"/>
                </a:lnTo>
                <a:lnTo>
                  <a:pt x="567024" y="84009"/>
                </a:lnTo>
                <a:cubicBezTo>
                  <a:pt x="572558" y="85850"/>
                  <a:pt x="576247" y="89533"/>
                  <a:pt x="577170" y="95056"/>
                </a:cubicBezTo>
                <a:cubicBezTo>
                  <a:pt x="578092" y="99659"/>
                  <a:pt x="577170" y="105183"/>
                  <a:pt x="573480" y="108865"/>
                </a:cubicBezTo>
                <a:lnTo>
                  <a:pt x="521831" y="160419"/>
                </a:lnTo>
                <a:cubicBezTo>
                  <a:pt x="519064" y="163181"/>
                  <a:pt x="513530" y="165022"/>
                  <a:pt x="508919" y="164101"/>
                </a:cubicBezTo>
                <a:lnTo>
                  <a:pt x="476638" y="157657"/>
                </a:lnTo>
                <a:cubicBezTo>
                  <a:pt x="461881" y="187116"/>
                  <a:pt x="434212" y="224861"/>
                  <a:pt x="401931" y="257082"/>
                </a:cubicBezTo>
                <a:cubicBezTo>
                  <a:pt x="344748" y="314159"/>
                  <a:pt x="277419" y="317841"/>
                  <a:pt x="274652" y="317841"/>
                </a:cubicBezTo>
                <a:cubicBezTo>
                  <a:pt x="270041" y="317841"/>
                  <a:pt x="266351" y="316921"/>
                  <a:pt x="263585" y="314159"/>
                </a:cubicBezTo>
                <a:cubicBezTo>
                  <a:pt x="260818" y="310476"/>
                  <a:pt x="258973" y="306794"/>
                  <a:pt x="258973" y="303112"/>
                </a:cubicBezTo>
                <a:cubicBezTo>
                  <a:pt x="258973" y="300350"/>
                  <a:pt x="262662" y="233146"/>
                  <a:pt x="319845" y="176069"/>
                </a:cubicBezTo>
                <a:cubicBezTo>
                  <a:pt x="352126" y="143848"/>
                  <a:pt x="389941" y="115310"/>
                  <a:pt x="420377" y="101501"/>
                </a:cubicBezTo>
                <a:lnTo>
                  <a:pt x="413921" y="69280"/>
                </a:lnTo>
                <a:cubicBezTo>
                  <a:pt x="412999" y="63756"/>
                  <a:pt x="413921" y="59153"/>
                  <a:pt x="417610" y="55471"/>
                </a:cubicBezTo>
                <a:lnTo>
                  <a:pt x="469260" y="4838"/>
                </a:lnTo>
                <a:cubicBezTo>
                  <a:pt x="472949" y="1155"/>
                  <a:pt x="477560" y="-686"/>
                  <a:pt x="483094" y="235"/>
                </a:cubicBezTo>
                <a:close/>
              </a:path>
            </a:pathLst>
          </a:custGeom>
          <a:solidFill>
            <a:schemeClr val="accent2"/>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cxnSp>
        <p:nvCxnSpPr>
          <p:cNvPr id="49" name="直接连接符 48">
            <a:extLst>
              <a:ext uri="{FF2B5EF4-FFF2-40B4-BE49-F238E27FC236}">
                <a16:creationId xmlns:a16="http://schemas.microsoft.com/office/drawing/2014/main" id="{6997C3F2-0057-4595-80AB-E64445FD656B}"/>
              </a:ext>
            </a:extLst>
          </p:cNvPr>
          <p:cNvCxnSpPr>
            <a:endCxn id="59" idx="1"/>
          </p:cNvCxnSpPr>
          <p:nvPr/>
        </p:nvCxnSpPr>
        <p:spPr>
          <a:xfrm>
            <a:off x="2424528" y="2301868"/>
            <a:ext cx="1594038" cy="54956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2249D7F-C8A0-411E-8EDE-72EBDBB432B4}"/>
              </a:ext>
            </a:extLst>
          </p:cNvPr>
          <p:cNvCxnSpPr>
            <a:stCxn id="59" idx="3"/>
            <a:endCxn id="37" idx="1"/>
          </p:cNvCxnSpPr>
          <p:nvPr/>
        </p:nvCxnSpPr>
        <p:spPr>
          <a:xfrm flipV="1">
            <a:off x="5306439" y="2129199"/>
            <a:ext cx="1523499" cy="72223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FD7FCBDB-68A7-45A3-ADD1-23C089F725CE}"/>
              </a:ext>
            </a:extLst>
          </p:cNvPr>
          <p:cNvCxnSpPr>
            <a:cxnSpLocks/>
            <a:stCxn id="37" idx="3"/>
            <a:endCxn id="33" idx="1"/>
          </p:cNvCxnSpPr>
          <p:nvPr/>
        </p:nvCxnSpPr>
        <p:spPr>
          <a:xfrm>
            <a:off x="8332458" y="2129199"/>
            <a:ext cx="1284089" cy="53314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88CE2A14-FF13-4AE2-B4C7-FCD7A1DDCC19}"/>
              </a:ext>
            </a:extLst>
          </p:cNvPr>
          <p:cNvCxnSpPr/>
          <p:nvPr/>
        </p:nvCxnSpPr>
        <p:spPr>
          <a:xfrm>
            <a:off x="3257037" y="3704044"/>
            <a:ext cx="0" cy="2192842"/>
          </a:xfrm>
          <a:prstGeom prst="line">
            <a:avLst/>
          </a:prstGeom>
          <a:ln w="6350" cap="rnd">
            <a:solidFill>
              <a:schemeClr val="bg2">
                <a:lumMod val="50000"/>
                <a:alpha val="50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180C7BE-3A5D-4773-B70B-CA87BC70A702}"/>
              </a:ext>
            </a:extLst>
          </p:cNvPr>
          <p:cNvCxnSpPr/>
          <p:nvPr/>
        </p:nvCxnSpPr>
        <p:spPr>
          <a:xfrm>
            <a:off x="6074913" y="3704044"/>
            <a:ext cx="0" cy="2192842"/>
          </a:xfrm>
          <a:prstGeom prst="line">
            <a:avLst/>
          </a:prstGeom>
          <a:ln w="6350" cap="rnd">
            <a:solidFill>
              <a:schemeClr val="bg2">
                <a:lumMod val="50000"/>
                <a:alpha val="50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54CAA70-9228-4E6C-B677-4287DEDB662A}"/>
              </a:ext>
            </a:extLst>
          </p:cNvPr>
          <p:cNvCxnSpPr/>
          <p:nvPr/>
        </p:nvCxnSpPr>
        <p:spPr>
          <a:xfrm>
            <a:off x="8918189" y="3704044"/>
            <a:ext cx="0" cy="2192842"/>
          </a:xfrm>
          <a:prstGeom prst="line">
            <a:avLst/>
          </a:prstGeom>
          <a:ln w="6350" cap="rnd">
            <a:solidFill>
              <a:schemeClr val="bg2">
                <a:lumMod val="50000"/>
                <a:alpha val="50000"/>
              </a:schemeClr>
            </a:solidFill>
            <a:prstDash val="sysDash"/>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58" name="îṧļîḓé">
            <a:extLst>
              <a:ext uri="{FF2B5EF4-FFF2-40B4-BE49-F238E27FC236}">
                <a16:creationId xmlns:a16="http://schemas.microsoft.com/office/drawing/2014/main" id="{9531345F-8653-4FC1-A502-E3212EA7C6BF}"/>
              </a:ext>
            </a:extLst>
          </p:cNvPr>
          <p:cNvGrpSpPr/>
          <p:nvPr/>
        </p:nvGrpSpPr>
        <p:grpSpPr>
          <a:xfrm>
            <a:off x="4008748" y="2172879"/>
            <a:ext cx="1297691" cy="1357113"/>
            <a:chOff x="3858800" y="2419618"/>
            <a:chExt cx="1297691" cy="1357113"/>
          </a:xfrm>
        </p:grpSpPr>
        <p:sp>
          <p:nvSpPr>
            <p:cNvPr id="59" name="îšḷîḑe">
              <a:extLst>
                <a:ext uri="{FF2B5EF4-FFF2-40B4-BE49-F238E27FC236}">
                  <a16:creationId xmlns:a16="http://schemas.microsoft.com/office/drawing/2014/main" id="{050D862C-4A41-44E4-AE9B-34F13568DBA3}"/>
                </a:ext>
              </a:extLst>
            </p:cNvPr>
            <p:cNvSpPr/>
            <p:nvPr/>
          </p:nvSpPr>
          <p:spPr bwMode="auto">
            <a:xfrm>
              <a:off x="3868618" y="2419618"/>
              <a:ext cx="1287873" cy="1357113"/>
            </a:xfrm>
            <a:prstGeom prst="rect">
              <a:avLst/>
            </a:prstGeom>
            <a:solidFill>
              <a:schemeClr val="accent1">
                <a:lumMod val="60000"/>
                <a:lumOff val="40000"/>
              </a:schemeClr>
            </a:solidFill>
            <a:ln>
              <a:noFill/>
            </a:ln>
            <a:effectLst/>
          </p:spPr>
          <p:txBody>
            <a:bodyPr tIns="216000" anchor="t" anchorCtr="0"/>
            <a:lstStyle/>
            <a:p>
              <a:pPr algn="ctr"/>
              <a:r>
                <a:rPr lang="en-US" altLang="zh-CN" sz="3200" spc="100" dirty="0">
                  <a:solidFill>
                    <a:schemeClr val="bg1"/>
                  </a:solidFill>
                  <a:latin typeface="Impact" panose="020B0806030902050204" pitchFamily="34" charset="0"/>
                </a:rPr>
                <a:t>02</a:t>
              </a:r>
              <a:endParaRPr sz="3200" spc="100" dirty="0">
                <a:solidFill>
                  <a:schemeClr val="bg1"/>
                </a:solidFill>
                <a:latin typeface="Impact" panose="020B0806030902050204" pitchFamily="34" charset="0"/>
              </a:endParaRPr>
            </a:p>
          </p:txBody>
        </p:sp>
        <p:sp>
          <p:nvSpPr>
            <p:cNvPr id="60" name="iŝļïďê">
              <a:extLst>
                <a:ext uri="{FF2B5EF4-FFF2-40B4-BE49-F238E27FC236}">
                  <a16:creationId xmlns:a16="http://schemas.microsoft.com/office/drawing/2014/main" id="{61D1112F-3E56-4584-A52E-63F8815621AD}"/>
                </a:ext>
              </a:extLst>
            </p:cNvPr>
            <p:cNvSpPr/>
            <p:nvPr/>
          </p:nvSpPr>
          <p:spPr>
            <a:xfrm>
              <a:off x="3858800" y="3458040"/>
              <a:ext cx="1297691" cy="49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1" name="iṥľîḓe">
            <a:extLst>
              <a:ext uri="{FF2B5EF4-FFF2-40B4-BE49-F238E27FC236}">
                <a16:creationId xmlns:a16="http://schemas.microsoft.com/office/drawing/2014/main" id="{74DEAEF7-144A-41CD-8B59-567F5974B716}"/>
              </a:ext>
            </a:extLst>
          </p:cNvPr>
          <p:cNvSpPr/>
          <p:nvPr/>
        </p:nvSpPr>
        <p:spPr bwMode="auto">
          <a:xfrm>
            <a:off x="6340761" y="4043413"/>
            <a:ext cx="2421816" cy="192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just">
              <a:lnSpc>
                <a:spcPct val="150000"/>
              </a:lnSpc>
            </a:pPr>
            <a:r>
              <a:rPr lang="zh-CN" altLang="en-US" sz="1600" spc="100" dirty="0" smtClean="0">
                <a:solidFill>
                  <a:schemeClr val="tx1">
                    <a:lumMod val="65000"/>
                    <a:lumOff val="35000"/>
                  </a:schemeClr>
                </a:solidFill>
              </a:rPr>
              <a:t>为</a:t>
            </a:r>
            <a:r>
              <a:rPr lang="zh-CN" altLang="en-US" sz="1600" spc="100" dirty="0">
                <a:solidFill>
                  <a:schemeClr val="tx1">
                    <a:lumMod val="65000"/>
                    <a:lumOff val="35000"/>
                  </a:schemeClr>
                </a:solidFill>
              </a:rPr>
              <a:t>给定任务提出适当的损失函数。</a:t>
            </a:r>
            <a:endParaRPr lang="en-US" altLang="zh-CN" sz="1600" spc="100" dirty="0">
              <a:solidFill>
                <a:schemeClr val="tx1">
                  <a:lumMod val="65000"/>
                  <a:lumOff val="35000"/>
                </a:schemeClr>
              </a:solidFill>
            </a:endParaRPr>
          </a:p>
        </p:txBody>
      </p:sp>
      <p:sp>
        <p:nvSpPr>
          <p:cNvPr id="62" name="iṡľídè">
            <a:extLst>
              <a:ext uri="{FF2B5EF4-FFF2-40B4-BE49-F238E27FC236}">
                <a16:creationId xmlns:a16="http://schemas.microsoft.com/office/drawing/2014/main" id="{95E0A2E1-712E-4526-8D7C-C1E42BDA8EF7}"/>
              </a:ext>
            </a:extLst>
          </p:cNvPr>
          <p:cNvSpPr txBox="1"/>
          <p:nvPr/>
        </p:nvSpPr>
        <p:spPr bwMode="auto">
          <a:xfrm>
            <a:off x="6340761" y="3550878"/>
            <a:ext cx="2421816" cy="41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chor="ctr">
            <a:normAutofit/>
          </a:bodyPr>
          <a:lstStyle/>
          <a:p>
            <a:pPr algn="ctr">
              <a:spcBef>
                <a:spcPct val="0"/>
              </a:spcBef>
            </a:pPr>
            <a:r>
              <a:rPr lang="zh-CN" altLang="en-US" sz="2000" b="1" spc="100" dirty="0" smtClean="0">
                <a:solidFill>
                  <a:schemeClr val="tx2">
                    <a:lumMod val="50000"/>
                  </a:schemeClr>
                </a:solidFill>
              </a:rPr>
              <a:t>损失函数</a:t>
            </a:r>
            <a:endParaRPr lang="en-US" altLang="zh-CN" sz="2000" b="1" spc="100" dirty="0">
              <a:solidFill>
                <a:schemeClr val="tx2">
                  <a:lumMod val="50000"/>
                </a:schemeClr>
              </a:solidFill>
            </a:endParaRPr>
          </a:p>
        </p:txBody>
      </p:sp>
      <p:sp>
        <p:nvSpPr>
          <p:cNvPr id="63" name="îṣḷidê">
            <a:extLst>
              <a:ext uri="{FF2B5EF4-FFF2-40B4-BE49-F238E27FC236}">
                <a16:creationId xmlns:a16="http://schemas.microsoft.com/office/drawing/2014/main" id="{5AEC89AC-D9A8-4C19-97AF-782940E0FC54}"/>
              </a:ext>
            </a:extLst>
          </p:cNvPr>
          <p:cNvSpPr/>
          <p:nvPr/>
        </p:nvSpPr>
        <p:spPr>
          <a:xfrm>
            <a:off x="9616547" y="2972196"/>
            <a:ext cx="1287873" cy="49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椭圆 42">
            <a:extLst>
              <a:ext uri="{FF2B5EF4-FFF2-40B4-BE49-F238E27FC236}">
                <a16:creationId xmlns:a16="http://schemas.microsoft.com/office/drawing/2014/main" id="{5BF18F6E-B8EF-49C9-846F-2105F7B6E4DD}"/>
              </a:ext>
            </a:extLst>
          </p:cNvPr>
          <p:cNvSpPr/>
          <p:nvPr/>
        </p:nvSpPr>
        <p:spPr>
          <a:xfrm>
            <a:off x="4454830" y="3681047"/>
            <a:ext cx="422290" cy="422290"/>
          </a:xfrm>
          <a:prstGeom prst="ellipse">
            <a:avLst/>
          </a:prstGeom>
          <a:solidFill>
            <a:srgbClr val="497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growth_304631">
            <a:extLst>
              <a:ext uri="{FF2B5EF4-FFF2-40B4-BE49-F238E27FC236}">
                <a16:creationId xmlns:a16="http://schemas.microsoft.com/office/drawing/2014/main" id="{5B26E170-25D9-4A66-8633-4E39F0141D9A}"/>
              </a:ext>
            </a:extLst>
          </p:cNvPr>
          <p:cNvSpPr>
            <a:spLocks noChangeAspect="1"/>
          </p:cNvSpPr>
          <p:nvPr/>
        </p:nvSpPr>
        <p:spPr bwMode="auto">
          <a:xfrm>
            <a:off x="4530114" y="3805554"/>
            <a:ext cx="287339" cy="168479"/>
          </a:xfrm>
          <a:custGeom>
            <a:avLst/>
            <a:gdLst>
              <a:gd name="T0" fmla="*/ 263525 w 607614"/>
              <a:gd name="T1" fmla="*/ 263525 w 607614"/>
              <a:gd name="T2" fmla="*/ 485433 h 606761"/>
              <a:gd name="T3" fmla="*/ 485433 h 606761"/>
              <a:gd name="T4" fmla="*/ 485433 h 606761"/>
              <a:gd name="T5" fmla="*/ 485433 h 606761"/>
              <a:gd name="T6" fmla="*/ 485433 h 606761"/>
              <a:gd name="T7" fmla="*/ 485433 h 606761"/>
              <a:gd name="T8" fmla="*/ 485433 h 606761"/>
              <a:gd name="T9" fmla="*/ 485433 h 606761"/>
              <a:gd name="T10" fmla="*/ 485433 h 606761"/>
              <a:gd name="T11" fmla="*/ 485433 h 606761"/>
              <a:gd name="T12" fmla="*/ 485433 h 606761"/>
              <a:gd name="T13" fmla="*/ 485433 h 606761"/>
              <a:gd name="T14" fmla="*/ 485433 h 606761"/>
              <a:gd name="T15" fmla="*/ 485433 h 606761"/>
              <a:gd name="T16" fmla="*/ 485433 h 606761"/>
              <a:gd name="T17" fmla="*/ 485433 h 606761"/>
              <a:gd name="T18" fmla="*/ 485433 h 606761"/>
              <a:gd name="T19" fmla="*/ 485433 h 606761"/>
              <a:gd name="T20" fmla="*/ 485433 h 606761"/>
              <a:gd name="T21" fmla="*/ 485433 h 606761"/>
              <a:gd name="T22" fmla="*/ 485433 h 606761"/>
              <a:gd name="T23" fmla="*/ 485433 h 606761"/>
              <a:gd name="T24" fmla="*/ 485433 h 606761"/>
              <a:gd name="T25" fmla="*/ 485433 h 606761"/>
              <a:gd name="T26" fmla="*/ 485433 h 606761"/>
              <a:gd name="T27" fmla="*/ 485433 h 606761"/>
              <a:gd name="T28" fmla="*/ 485433 h 606761"/>
              <a:gd name="T29" fmla="*/ 485433 h 606761"/>
              <a:gd name="T30" fmla="*/ 485433 h 606761"/>
              <a:gd name="T31" fmla="*/ 485433 h 606761"/>
              <a:gd name="T32" fmla="*/ 485433 h 606761"/>
              <a:gd name="T33" fmla="*/ 485433 h 606761"/>
              <a:gd name="T34" fmla="*/ 485433 h 606761"/>
              <a:gd name="T35" fmla="*/ 485433 h 606761"/>
              <a:gd name="T36" fmla="*/ 485433 h 606761"/>
              <a:gd name="T37" fmla="*/ 485433 h 606761"/>
              <a:gd name="T38" fmla="*/ 485433 h 606761"/>
              <a:gd name="T39" fmla="*/ 485433 h 606761"/>
              <a:gd name="T40" fmla="*/ 485433 h 606761"/>
              <a:gd name="T41" fmla="*/ 485433 h 606761"/>
              <a:gd name="T42" fmla="*/ 485433 h 606761"/>
              <a:gd name="T43" fmla="*/ 485433 h 606761"/>
              <a:gd name="T44" fmla="*/ 485433 h 606761"/>
              <a:gd name="T45" fmla="*/ 485433 h 606761"/>
              <a:gd name="T46" fmla="*/ 485433 h 606761"/>
              <a:gd name="T47" fmla="*/ 485433 h 606761"/>
              <a:gd name="T48" fmla="*/ 485433 h 606761"/>
              <a:gd name="T49" fmla="*/ 485433 h 606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27" h="4009">
                <a:moveTo>
                  <a:pt x="6028" y="0"/>
                </a:moveTo>
                <a:cubicBezTo>
                  <a:pt x="5587" y="0"/>
                  <a:pt x="5229" y="358"/>
                  <a:pt x="5229" y="799"/>
                </a:cubicBezTo>
                <a:cubicBezTo>
                  <a:pt x="5229" y="985"/>
                  <a:pt x="5293" y="1157"/>
                  <a:pt x="5401" y="1293"/>
                </a:cubicBezTo>
                <a:lnTo>
                  <a:pt x="4559" y="2460"/>
                </a:lnTo>
                <a:cubicBezTo>
                  <a:pt x="4387" y="2396"/>
                  <a:pt x="4191" y="2393"/>
                  <a:pt x="4010" y="2460"/>
                </a:cubicBezTo>
                <a:lnTo>
                  <a:pt x="3169" y="1293"/>
                </a:lnTo>
                <a:cubicBezTo>
                  <a:pt x="3276" y="1157"/>
                  <a:pt x="3341" y="985"/>
                  <a:pt x="3341" y="799"/>
                </a:cubicBezTo>
                <a:cubicBezTo>
                  <a:pt x="3341" y="358"/>
                  <a:pt x="2982" y="0"/>
                  <a:pt x="2542" y="0"/>
                </a:cubicBezTo>
                <a:cubicBezTo>
                  <a:pt x="2101" y="0"/>
                  <a:pt x="1743" y="358"/>
                  <a:pt x="1743" y="799"/>
                </a:cubicBezTo>
                <a:cubicBezTo>
                  <a:pt x="1743" y="985"/>
                  <a:pt x="1807" y="1157"/>
                  <a:pt x="1915" y="1293"/>
                </a:cubicBezTo>
                <a:lnTo>
                  <a:pt x="1073" y="2460"/>
                </a:lnTo>
                <a:cubicBezTo>
                  <a:pt x="554" y="2269"/>
                  <a:pt x="0" y="2656"/>
                  <a:pt x="0" y="3210"/>
                </a:cubicBezTo>
                <a:cubicBezTo>
                  <a:pt x="0" y="3650"/>
                  <a:pt x="358" y="4009"/>
                  <a:pt x="799" y="4009"/>
                </a:cubicBezTo>
                <a:cubicBezTo>
                  <a:pt x="1239" y="4009"/>
                  <a:pt x="1598" y="3650"/>
                  <a:pt x="1598" y="3210"/>
                </a:cubicBezTo>
                <a:cubicBezTo>
                  <a:pt x="1598" y="3023"/>
                  <a:pt x="1533" y="2852"/>
                  <a:pt x="1426" y="2716"/>
                </a:cubicBezTo>
                <a:lnTo>
                  <a:pt x="2267" y="1549"/>
                </a:lnTo>
                <a:cubicBezTo>
                  <a:pt x="2439" y="1612"/>
                  <a:pt x="2635" y="1615"/>
                  <a:pt x="2816" y="1549"/>
                </a:cubicBezTo>
                <a:lnTo>
                  <a:pt x="3658" y="2716"/>
                </a:lnTo>
                <a:cubicBezTo>
                  <a:pt x="3550" y="2852"/>
                  <a:pt x="3486" y="3023"/>
                  <a:pt x="3486" y="3210"/>
                </a:cubicBezTo>
                <a:cubicBezTo>
                  <a:pt x="3486" y="3650"/>
                  <a:pt x="3844" y="4009"/>
                  <a:pt x="4285" y="4009"/>
                </a:cubicBezTo>
                <a:cubicBezTo>
                  <a:pt x="4725" y="4009"/>
                  <a:pt x="5084" y="3650"/>
                  <a:pt x="5084" y="3210"/>
                </a:cubicBezTo>
                <a:cubicBezTo>
                  <a:pt x="5084" y="3023"/>
                  <a:pt x="5019" y="2852"/>
                  <a:pt x="4912" y="2716"/>
                </a:cubicBezTo>
                <a:lnTo>
                  <a:pt x="5753" y="1549"/>
                </a:lnTo>
                <a:cubicBezTo>
                  <a:pt x="6273" y="1740"/>
                  <a:pt x="6827" y="1353"/>
                  <a:pt x="6827" y="799"/>
                </a:cubicBezTo>
                <a:cubicBezTo>
                  <a:pt x="6827" y="358"/>
                  <a:pt x="6468" y="0"/>
                  <a:pt x="6028" y="0"/>
                </a:cubicBezTo>
                <a:close/>
              </a:path>
            </a:pathLst>
          </a:custGeom>
          <a:solidFill>
            <a:schemeClr val="bg1"/>
          </a:solidFill>
          <a:ln>
            <a:noFill/>
          </a:ln>
        </p:spPr>
      </p:sp>
    </p:spTree>
    <p:extLst>
      <p:ext uri="{BB962C8B-B14F-4D97-AF65-F5344CB8AC3E}">
        <p14:creationId xmlns:p14="http://schemas.microsoft.com/office/powerpoint/2010/main" val="1570482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网络架构概述</a:t>
            </a:r>
            <a:endParaRPr lang="zh-CN" altLang="en-US" dirty="0"/>
          </a:p>
        </p:txBody>
      </p:sp>
      <p:pic>
        <p:nvPicPr>
          <p:cNvPr id="5" name="图片 4"/>
          <p:cNvPicPr>
            <a:picLocks noChangeAspect="1"/>
          </p:cNvPicPr>
          <p:nvPr/>
        </p:nvPicPr>
        <p:blipFill>
          <a:blip r:embed="rId2"/>
          <a:stretch>
            <a:fillRect/>
          </a:stretch>
        </p:blipFill>
        <p:spPr>
          <a:xfrm>
            <a:off x="1462000" y="1055630"/>
            <a:ext cx="9268001" cy="2464166"/>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7BB28B02-4AC3-4E9D-ADA5-5653F9E27823}"/>
              </a:ext>
            </a:extLst>
          </p:cNvPr>
          <p:cNvSpPr txBox="1"/>
          <p:nvPr/>
        </p:nvSpPr>
        <p:spPr>
          <a:xfrm>
            <a:off x="4692518" y="3684638"/>
            <a:ext cx="861774" cy="400110"/>
          </a:xfrm>
          <a:prstGeom prst="rect">
            <a:avLst/>
          </a:prstGeom>
          <a:noFill/>
        </p:spPr>
        <p:txBody>
          <a:bodyPr wrap="none" lIns="0" rtlCol="0">
            <a:spAutoFit/>
          </a:bodyPr>
          <a:lstStyle/>
          <a:p>
            <a:r>
              <a:rPr lang="zh-CN" altLang="en-US" sz="2000" b="1" dirty="0" smtClean="0">
                <a:solidFill>
                  <a:schemeClr val="accent1"/>
                </a:solidFill>
              </a:rPr>
              <a:t>编码器</a:t>
            </a:r>
            <a:endParaRPr lang="zh-CN" altLang="en-US" sz="2000" b="1" dirty="0">
              <a:solidFill>
                <a:schemeClr val="accent1"/>
              </a:solidFill>
            </a:endParaRPr>
          </a:p>
        </p:txBody>
      </p:sp>
      <p:sp>
        <p:nvSpPr>
          <p:cNvPr id="14" name="矩形 13">
            <a:extLst>
              <a:ext uri="{FF2B5EF4-FFF2-40B4-BE49-F238E27FC236}">
                <a16:creationId xmlns:a16="http://schemas.microsoft.com/office/drawing/2014/main" id="{4BD21312-2AEA-4666-85B5-76F7C51C4B6A}"/>
              </a:ext>
            </a:extLst>
          </p:cNvPr>
          <p:cNvSpPr/>
          <p:nvPr/>
        </p:nvSpPr>
        <p:spPr>
          <a:xfrm>
            <a:off x="4692521" y="4110275"/>
            <a:ext cx="2811659"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020754" y="3684638"/>
            <a:ext cx="2811659" cy="497637"/>
            <a:chOff x="678286" y="999220"/>
            <a:chExt cx="2811659" cy="497637"/>
          </a:xfrm>
        </p:grpSpPr>
        <p:sp>
          <p:nvSpPr>
            <p:cNvPr id="7" name="文本框 6">
              <a:extLst>
                <a:ext uri="{FF2B5EF4-FFF2-40B4-BE49-F238E27FC236}">
                  <a16:creationId xmlns:a16="http://schemas.microsoft.com/office/drawing/2014/main" id="{079BAA9D-A132-4FE1-A3A1-C2ED7474FE8E}"/>
                </a:ext>
              </a:extLst>
            </p:cNvPr>
            <p:cNvSpPr txBox="1"/>
            <p:nvPr/>
          </p:nvSpPr>
          <p:spPr>
            <a:xfrm>
              <a:off x="678286" y="999220"/>
              <a:ext cx="1118255" cy="400110"/>
            </a:xfrm>
            <a:prstGeom prst="rect">
              <a:avLst/>
            </a:prstGeom>
            <a:noFill/>
          </p:spPr>
          <p:txBody>
            <a:bodyPr wrap="none" lIns="0" rtlCol="0">
              <a:spAutoFit/>
            </a:bodyPr>
            <a:lstStyle/>
            <a:p>
              <a:r>
                <a:rPr lang="zh-CN" altLang="en-US" sz="2000" b="1" dirty="0" smtClean="0">
                  <a:solidFill>
                    <a:schemeClr val="accent1"/>
                  </a:solidFill>
                </a:rPr>
                <a:t>网络架构</a:t>
              </a:r>
              <a:endParaRPr lang="zh-CN" altLang="en-US" sz="2000" b="1" dirty="0">
                <a:solidFill>
                  <a:schemeClr val="accent1"/>
                </a:solidFill>
              </a:endParaRPr>
            </a:p>
          </p:txBody>
        </p:sp>
        <p:sp>
          <p:nvSpPr>
            <p:cNvPr id="11" name="矩形 10">
              <a:extLst>
                <a:ext uri="{FF2B5EF4-FFF2-40B4-BE49-F238E27FC236}">
                  <a16:creationId xmlns:a16="http://schemas.microsoft.com/office/drawing/2014/main" id="{3ACC8E73-0A8E-451A-ABDA-84C2C4A07AF4}"/>
                </a:ext>
              </a:extLst>
            </p:cNvPr>
            <p:cNvSpPr/>
            <p:nvPr/>
          </p:nvSpPr>
          <p:spPr>
            <a:xfrm>
              <a:off x="678286" y="1424857"/>
              <a:ext cx="2811659"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364288" y="3684638"/>
            <a:ext cx="2816359" cy="497637"/>
            <a:chOff x="8702056" y="999220"/>
            <a:chExt cx="2816359" cy="497637"/>
          </a:xfrm>
        </p:grpSpPr>
        <p:sp>
          <p:nvSpPr>
            <p:cNvPr id="9" name="文本框 8">
              <a:extLst>
                <a:ext uri="{FF2B5EF4-FFF2-40B4-BE49-F238E27FC236}">
                  <a16:creationId xmlns:a16="http://schemas.microsoft.com/office/drawing/2014/main" id="{82D58E76-76CB-42CF-8F6D-7EC34762630C}"/>
                </a:ext>
              </a:extLst>
            </p:cNvPr>
            <p:cNvSpPr txBox="1"/>
            <p:nvPr/>
          </p:nvSpPr>
          <p:spPr>
            <a:xfrm>
              <a:off x="8702056" y="999220"/>
              <a:ext cx="861774" cy="400110"/>
            </a:xfrm>
            <a:prstGeom prst="rect">
              <a:avLst/>
            </a:prstGeom>
            <a:noFill/>
          </p:spPr>
          <p:txBody>
            <a:bodyPr wrap="none" lIns="0" rtlCol="0">
              <a:spAutoFit/>
            </a:bodyPr>
            <a:lstStyle/>
            <a:p>
              <a:r>
                <a:rPr lang="zh-CN" altLang="en-US" sz="2000" b="1" dirty="0" smtClean="0">
                  <a:solidFill>
                    <a:schemeClr val="accent1"/>
                  </a:solidFill>
                </a:rPr>
                <a:t>解码器</a:t>
              </a:r>
              <a:endParaRPr lang="zh-CN" altLang="en-US" sz="2000" b="1" dirty="0">
                <a:solidFill>
                  <a:schemeClr val="accent1"/>
                </a:solidFill>
              </a:endParaRPr>
            </a:p>
          </p:txBody>
        </p:sp>
        <p:sp>
          <p:nvSpPr>
            <p:cNvPr id="17" name="矩形 16">
              <a:extLst>
                <a:ext uri="{FF2B5EF4-FFF2-40B4-BE49-F238E27FC236}">
                  <a16:creationId xmlns:a16="http://schemas.microsoft.com/office/drawing/2014/main" id="{E36F7C01-035B-4AA9-A145-3DE2DB99BC57}"/>
                </a:ext>
              </a:extLst>
            </p:cNvPr>
            <p:cNvSpPr/>
            <p:nvPr/>
          </p:nvSpPr>
          <p:spPr>
            <a:xfrm>
              <a:off x="8706756" y="1424857"/>
              <a:ext cx="2811659"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1016051" y="4182275"/>
            <a:ext cx="2811659" cy="1287532"/>
          </a:xfrm>
          <a:prstGeom prst="rect">
            <a:avLst/>
          </a:prstGeom>
          <a:noFill/>
        </p:spPr>
        <p:txBody>
          <a:bodyPr wrap="square" rtlCol="0">
            <a:spAutoFit/>
          </a:bodyPr>
          <a:lstStyle/>
          <a:p>
            <a:pPr>
              <a:lnSpc>
                <a:spcPct val="150000"/>
              </a:lnSpc>
            </a:pPr>
            <a:r>
              <a:rPr lang="zh-CN" altLang="en-US" spc="100" dirty="0">
                <a:solidFill>
                  <a:schemeClr val="tx1">
                    <a:lumMod val="65000"/>
                    <a:lumOff val="35000"/>
                  </a:schemeClr>
                </a:solidFill>
              </a:rPr>
              <a:t>采用具有跳过连接的直接编码器</a:t>
            </a:r>
            <a:r>
              <a:rPr lang="en-US" altLang="zh-CN" spc="100" dirty="0">
                <a:solidFill>
                  <a:schemeClr val="tx1">
                    <a:lumMod val="65000"/>
                    <a:lumOff val="35000"/>
                  </a:schemeClr>
                </a:solidFill>
              </a:rPr>
              <a:t>-</a:t>
            </a:r>
            <a:r>
              <a:rPr lang="zh-CN" altLang="en-US" spc="100" dirty="0">
                <a:solidFill>
                  <a:schemeClr val="tx1">
                    <a:lumMod val="65000"/>
                    <a:lumOff val="35000"/>
                  </a:schemeClr>
                </a:solidFill>
              </a:rPr>
              <a:t>解码器架构。</a:t>
            </a:r>
          </a:p>
          <a:p>
            <a:pPr>
              <a:lnSpc>
                <a:spcPct val="150000"/>
              </a:lnSpc>
            </a:pPr>
            <a:endParaRPr lang="zh-CN" altLang="en-US" dirty="0"/>
          </a:p>
        </p:txBody>
      </p:sp>
      <p:sp>
        <p:nvSpPr>
          <p:cNvPr id="26" name="文本框 25"/>
          <p:cNvSpPr txBox="1"/>
          <p:nvPr/>
        </p:nvSpPr>
        <p:spPr>
          <a:xfrm>
            <a:off x="4692519" y="4187416"/>
            <a:ext cx="2811662" cy="1754326"/>
          </a:xfrm>
          <a:prstGeom prst="rect">
            <a:avLst/>
          </a:prstGeom>
          <a:noFill/>
        </p:spPr>
        <p:txBody>
          <a:bodyPr wrap="square" rtlCol="0">
            <a:spAutoFit/>
          </a:bodyPr>
          <a:lstStyle/>
          <a:p>
            <a:pPr algn="just">
              <a:lnSpc>
                <a:spcPct val="150000"/>
              </a:lnSpc>
            </a:pPr>
            <a:r>
              <a:rPr lang="zh-CN" altLang="en-US" spc="100" dirty="0">
                <a:solidFill>
                  <a:schemeClr val="tx1">
                    <a:lumMod val="65000"/>
                    <a:lumOff val="35000"/>
                  </a:schemeClr>
                </a:solidFill>
              </a:rPr>
              <a:t>编码器部分是一个预先训练的截断</a:t>
            </a:r>
            <a:r>
              <a:rPr lang="zh-CN" altLang="en-US" spc="100" dirty="0" smtClean="0">
                <a:solidFill>
                  <a:schemeClr val="tx1">
                    <a:lumMod val="65000"/>
                    <a:lumOff val="35000"/>
                  </a:schemeClr>
                </a:solidFill>
              </a:rPr>
              <a:t>的</a:t>
            </a:r>
            <a:r>
              <a:rPr lang="en-US" altLang="zh-CN" spc="100" dirty="0">
                <a:solidFill>
                  <a:schemeClr val="tx1">
                    <a:lumMod val="65000"/>
                    <a:lumOff val="35000"/>
                  </a:schemeClr>
                </a:solidFill>
              </a:rPr>
              <a:t>DenseNet-169</a:t>
            </a:r>
            <a:r>
              <a:rPr lang="zh-CN" altLang="en-US" spc="100" dirty="0" smtClean="0">
                <a:solidFill>
                  <a:schemeClr val="tx1">
                    <a:lumMod val="65000"/>
                    <a:lumOff val="35000"/>
                  </a:schemeClr>
                </a:solidFill>
              </a:rPr>
              <a:t>，</a:t>
            </a:r>
            <a:r>
              <a:rPr lang="zh-CN" altLang="en-US" spc="100" dirty="0">
                <a:solidFill>
                  <a:schemeClr val="tx1">
                    <a:lumMod val="65000"/>
                    <a:lumOff val="35000"/>
                  </a:schemeClr>
                </a:solidFill>
              </a:rPr>
              <a:t>没有额外的修改。</a:t>
            </a:r>
          </a:p>
        </p:txBody>
      </p:sp>
      <p:sp>
        <p:nvSpPr>
          <p:cNvPr id="27" name="文本框 26"/>
          <p:cNvSpPr txBox="1"/>
          <p:nvPr/>
        </p:nvSpPr>
        <p:spPr>
          <a:xfrm>
            <a:off x="8364287" y="4188337"/>
            <a:ext cx="2950371" cy="2169825"/>
          </a:xfrm>
          <a:prstGeom prst="rect">
            <a:avLst/>
          </a:prstGeom>
          <a:noFill/>
        </p:spPr>
        <p:txBody>
          <a:bodyPr wrap="square" rtlCol="0">
            <a:spAutoFit/>
          </a:bodyPr>
          <a:lstStyle/>
          <a:p>
            <a:pPr algn="just">
              <a:lnSpc>
                <a:spcPct val="150000"/>
              </a:lnSpc>
            </a:pPr>
            <a:r>
              <a:rPr lang="zh-CN" altLang="en-US" spc="100" dirty="0">
                <a:solidFill>
                  <a:schemeClr val="tx1">
                    <a:lumMod val="65000"/>
                    <a:lumOff val="35000"/>
                  </a:schemeClr>
                </a:solidFill>
              </a:rPr>
              <a:t>解码器由卷积层的基本块组成，卷积层应用</a:t>
            </a:r>
            <a:r>
              <a:rPr lang="zh-CN" altLang="en-US" spc="100" dirty="0" smtClean="0">
                <a:solidFill>
                  <a:schemeClr val="tx1">
                    <a:lumMod val="65000"/>
                    <a:lumOff val="35000"/>
                  </a:schemeClr>
                </a:solidFill>
              </a:rPr>
              <a:t>于</a:t>
            </a:r>
            <a:r>
              <a:rPr lang="en-US" altLang="zh-CN" spc="100" dirty="0" smtClean="0">
                <a:solidFill>
                  <a:schemeClr val="tx1">
                    <a:lumMod val="65000"/>
                    <a:lumOff val="35000"/>
                  </a:schemeClr>
                </a:solidFill>
              </a:rPr>
              <a:t>2*</a:t>
            </a:r>
            <a:r>
              <a:rPr lang="zh-CN" altLang="en-US" spc="100" dirty="0" smtClean="0">
                <a:solidFill>
                  <a:schemeClr val="tx1">
                    <a:lumMod val="65000"/>
                    <a:lumOff val="35000"/>
                  </a:schemeClr>
                </a:solidFill>
              </a:rPr>
              <a:t>前</a:t>
            </a:r>
            <a:r>
              <a:rPr lang="zh-CN" altLang="en-US" spc="100" dirty="0">
                <a:solidFill>
                  <a:schemeClr val="tx1">
                    <a:lumMod val="65000"/>
                    <a:lumOff val="35000"/>
                  </a:schemeClr>
                </a:solidFill>
              </a:rPr>
              <a:t>一块的双线性上采样与编码器中的块之后，在上采样后具有相同的空间大小。</a:t>
            </a:r>
          </a:p>
        </p:txBody>
      </p:sp>
    </p:spTree>
    <p:extLst>
      <p:ext uri="{BB962C8B-B14F-4D97-AF65-F5344CB8AC3E}">
        <p14:creationId xmlns:p14="http://schemas.microsoft.com/office/powerpoint/2010/main" val="3445976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lstStyle/>
          <a:p>
            <a:r>
              <a:rPr lang="zh-CN" altLang="en-US" dirty="0" smtClean="0"/>
              <a:t>复杂性与性能</a:t>
            </a:r>
            <a:endParaRPr lang="zh-CN" altLang="en-US" dirty="0"/>
          </a:p>
        </p:txBody>
      </p:sp>
      <p:sp>
        <p:nvSpPr>
          <p:cNvPr id="3" name="矩形 2">
            <a:extLst>
              <a:ext uri="{FF2B5EF4-FFF2-40B4-BE49-F238E27FC236}">
                <a16:creationId xmlns:a16="http://schemas.microsoft.com/office/drawing/2014/main" id="{D41E1A13-800A-4125-9D64-590DFCB0C3B9}"/>
              </a:ext>
            </a:extLst>
          </p:cNvPr>
          <p:cNvSpPr/>
          <p:nvPr/>
        </p:nvSpPr>
        <p:spPr>
          <a:xfrm>
            <a:off x="2435225" y="2359073"/>
            <a:ext cx="9083675" cy="2345642"/>
          </a:xfrm>
          <a:prstGeom prst="rect">
            <a:avLst/>
          </a:prstGeom>
        </p:spPr>
        <p:txBody>
          <a:bodyPr wrap="square" lIns="0" rIns="0">
            <a:spAutoFit/>
          </a:bodyPr>
          <a:lstStyle/>
          <a:p>
            <a:pPr indent="457200" algn="just">
              <a:lnSpc>
                <a:spcPct val="150000"/>
              </a:lnSpc>
            </a:pPr>
            <a:r>
              <a:rPr lang="zh-CN" altLang="en-US" sz="2000" spc="100" dirty="0" smtClean="0">
                <a:solidFill>
                  <a:schemeClr val="tx1">
                    <a:lumMod val="65000"/>
                    <a:lumOff val="35000"/>
                  </a:schemeClr>
                </a:solidFill>
              </a:rPr>
              <a:t>在</a:t>
            </a:r>
            <a:r>
              <a:rPr lang="zh-CN" altLang="en-US" sz="2000" spc="100" dirty="0">
                <a:solidFill>
                  <a:schemeClr val="tx1">
                    <a:lumMod val="65000"/>
                    <a:lumOff val="35000"/>
                  </a:schemeClr>
                </a:solidFill>
              </a:rPr>
              <a:t>用于深度估计的</a:t>
            </a:r>
            <a:r>
              <a:rPr lang="zh-CN" altLang="en-US" sz="2000" spc="100" dirty="0" smtClean="0">
                <a:solidFill>
                  <a:schemeClr val="tx1">
                    <a:lumMod val="65000"/>
                    <a:lumOff val="35000"/>
                  </a:schemeClr>
                </a:solidFill>
              </a:rPr>
              <a:t>编码器</a:t>
            </a:r>
            <a:r>
              <a:rPr lang="en-US" altLang="zh-CN" sz="2000" spc="100" dirty="0" smtClean="0">
                <a:solidFill>
                  <a:schemeClr val="tx1">
                    <a:lumMod val="65000"/>
                    <a:lumOff val="35000"/>
                  </a:schemeClr>
                </a:solidFill>
              </a:rPr>
              <a:t>-</a:t>
            </a:r>
            <a:r>
              <a:rPr lang="zh-CN" altLang="en-US" sz="2000" spc="100" dirty="0" smtClean="0">
                <a:solidFill>
                  <a:schemeClr val="tx1">
                    <a:lumMod val="65000"/>
                    <a:lumOff val="35000"/>
                  </a:schemeClr>
                </a:solidFill>
              </a:rPr>
              <a:t>解码器</a:t>
            </a:r>
            <a:r>
              <a:rPr lang="zh-CN" altLang="en-US" sz="2000" spc="100" dirty="0">
                <a:solidFill>
                  <a:schemeClr val="tx1">
                    <a:lumMod val="65000"/>
                    <a:lumOff val="35000"/>
                  </a:schemeClr>
                </a:solidFill>
              </a:rPr>
              <a:t>架构的设置中，具有表现出更高复杂度的卷积块的最近趋势</a:t>
            </a:r>
            <a:r>
              <a:rPr lang="zh-CN" altLang="en-US" sz="2000" b="1" spc="100" dirty="0">
                <a:solidFill>
                  <a:schemeClr val="accent1"/>
                </a:solidFill>
              </a:rPr>
              <a:t>不一定有助于性能</a:t>
            </a:r>
            <a:r>
              <a:rPr lang="zh-CN" altLang="en-US" sz="2000" spc="100" dirty="0">
                <a:solidFill>
                  <a:schemeClr val="tx1">
                    <a:lumMod val="65000"/>
                    <a:lumOff val="35000"/>
                  </a:schemeClr>
                </a:solidFill>
              </a:rPr>
              <a:t>。这</a:t>
            </a:r>
            <a:r>
              <a:rPr lang="zh-CN" altLang="en-US" sz="2000" spc="100" dirty="0" smtClean="0">
                <a:solidFill>
                  <a:schemeClr val="tx1">
                    <a:lumMod val="65000"/>
                    <a:lumOff val="35000"/>
                  </a:schemeClr>
                </a:solidFill>
              </a:rPr>
              <a:t>使在</a:t>
            </a:r>
            <a:r>
              <a:rPr lang="zh-CN" altLang="en-US" sz="2000" spc="100" dirty="0">
                <a:solidFill>
                  <a:schemeClr val="tx1">
                    <a:lumMod val="65000"/>
                    <a:lumOff val="35000"/>
                  </a:schemeClr>
                </a:solidFill>
              </a:rPr>
              <a:t>采用这种复杂的组件和架构时提倡进行更彻底的调查</a:t>
            </a:r>
            <a:r>
              <a:rPr lang="zh-CN" altLang="en-US" sz="2000" spc="100" dirty="0" smtClean="0">
                <a:solidFill>
                  <a:schemeClr val="tx1">
                    <a:lumMod val="65000"/>
                    <a:lumOff val="35000"/>
                  </a:schemeClr>
                </a:solidFill>
              </a:rPr>
              <a:t>。</a:t>
            </a:r>
            <a:endParaRPr lang="en-US" altLang="zh-CN" sz="2000" spc="100" dirty="0">
              <a:solidFill>
                <a:schemeClr val="tx1">
                  <a:lumMod val="65000"/>
                  <a:lumOff val="35000"/>
                </a:schemeClr>
              </a:solidFill>
            </a:endParaRPr>
          </a:p>
          <a:p>
            <a:pPr indent="457200" algn="just">
              <a:lnSpc>
                <a:spcPct val="150000"/>
              </a:lnSpc>
            </a:pPr>
            <a:r>
              <a:rPr lang="zh-CN" altLang="en-US" sz="2000" spc="100" dirty="0" smtClean="0">
                <a:solidFill>
                  <a:schemeClr val="tx1">
                    <a:lumMod val="65000"/>
                    <a:lumOff val="35000"/>
                  </a:schemeClr>
                </a:solidFill>
              </a:rPr>
              <a:t>我们</a:t>
            </a:r>
            <a:r>
              <a:rPr lang="zh-CN" altLang="en-US" sz="2000" spc="100" dirty="0">
                <a:solidFill>
                  <a:schemeClr val="tx1">
                    <a:lumMod val="65000"/>
                    <a:lumOff val="35000"/>
                  </a:schemeClr>
                </a:solidFill>
              </a:rPr>
              <a:t>的实验表明，</a:t>
            </a:r>
            <a:r>
              <a:rPr lang="zh-CN" altLang="en-US" sz="2000" spc="100" dirty="0" smtClean="0">
                <a:solidFill>
                  <a:schemeClr val="tx1">
                    <a:lumMod val="65000"/>
                    <a:lumOff val="35000"/>
                  </a:schemeClr>
                </a:solidFill>
              </a:rPr>
              <a:t>由</a:t>
            </a:r>
            <a:r>
              <a:rPr lang="en-US" altLang="zh-CN" sz="2000" b="1" spc="100" dirty="0" smtClean="0">
                <a:solidFill>
                  <a:schemeClr val="accent1"/>
                </a:solidFill>
              </a:rPr>
              <a:t>2*</a:t>
            </a:r>
            <a:r>
              <a:rPr lang="zh-CN" altLang="en-US" sz="2000" b="1" spc="100" dirty="0" smtClean="0">
                <a:solidFill>
                  <a:schemeClr val="accent1"/>
                </a:solidFill>
              </a:rPr>
              <a:t>双</a:t>
            </a:r>
            <a:r>
              <a:rPr lang="zh-CN" altLang="en-US" sz="2000" b="1" spc="100" dirty="0">
                <a:solidFill>
                  <a:schemeClr val="accent1"/>
                </a:solidFill>
              </a:rPr>
              <a:t>线性上采样步骤和两个标准卷积层组成的简单解码器</a:t>
            </a:r>
            <a:r>
              <a:rPr lang="zh-CN" altLang="en-US" sz="2000" spc="100" dirty="0">
                <a:solidFill>
                  <a:schemeClr val="tx1">
                    <a:lumMod val="65000"/>
                    <a:lumOff val="35000"/>
                  </a:schemeClr>
                </a:solidFill>
              </a:rPr>
              <a:t>表现非常好。</a:t>
            </a:r>
          </a:p>
        </p:txBody>
      </p:sp>
      <p:sp>
        <p:nvSpPr>
          <p:cNvPr id="5" name="quotation-marks_897">
            <a:extLst>
              <a:ext uri="{FF2B5EF4-FFF2-40B4-BE49-F238E27FC236}">
                <a16:creationId xmlns:a16="http://schemas.microsoft.com/office/drawing/2014/main" id="{1B70D619-7EB3-4055-88E4-09FCCE1A0B8B}"/>
              </a:ext>
            </a:extLst>
          </p:cNvPr>
          <p:cNvSpPr>
            <a:spLocks noChangeAspect="1"/>
          </p:cNvSpPr>
          <p:nvPr/>
        </p:nvSpPr>
        <p:spPr bwMode="auto">
          <a:xfrm>
            <a:off x="666708" y="1815277"/>
            <a:ext cx="983021" cy="842197"/>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schemeClr>
          </a:solidFill>
          <a:ln>
            <a:noFill/>
          </a:ln>
        </p:spPr>
      </p:sp>
      <p:sp>
        <p:nvSpPr>
          <p:cNvPr id="7" name="矩形 6">
            <a:extLst>
              <a:ext uri="{FF2B5EF4-FFF2-40B4-BE49-F238E27FC236}">
                <a16:creationId xmlns:a16="http://schemas.microsoft.com/office/drawing/2014/main" id="{8C0B2FA3-9EC3-4653-884D-9814A8F60AB3}"/>
              </a:ext>
            </a:extLst>
          </p:cNvPr>
          <p:cNvSpPr/>
          <p:nvPr/>
        </p:nvSpPr>
        <p:spPr>
          <a:xfrm>
            <a:off x="2435225" y="4846866"/>
            <a:ext cx="9083675" cy="72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06951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lstStyle/>
          <a:p>
            <a:r>
              <a:rPr lang="zh-CN" altLang="en-US" dirty="0" smtClean="0"/>
              <a:t>损失函数</a:t>
            </a:r>
            <a:endParaRPr lang="zh-CN" altLang="en-US" dirty="0"/>
          </a:p>
        </p:txBody>
      </p:sp>
      <p:sp>
        <p:nvSpPr>
          <p:cNvPr id="5" name="quotation-marks_897">
            <a:extLst>
              <a:ext uri="{FF2B5EF4-FFF2-40B4-BE49-F238E27FC236}">
                <a16:creationId xmlns:a16="http://schemas.microsoft.com/office/drawing/2014/main" id="{1B70D619-7EB3-4055-88E4-09FCCE1A0B8B}"/>
              </a:ext>
            </a:extLst>
          </p:cNvPr>
          <p:cNvSpPr>
            <a:spLocks noChangeAspect="1"/>
          </p:cNvSpPr>
          <p:nvPr/>
        </p:nvSpPr>
        <p:spPr bwMode="auto">
          <a:xfrm>
            <a:off x="666708" y="1815277"/>
            <a:ext cx="983021" cy="842197"/>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schemeClr>
          </a:solidFill>
          <a:ln>
            <a:noFill/>
          </a:ln>
        </p:spPr>
      </p:sp>
      <p:sp>
        <p:nvSpPr>
          <p:cNvPr id="6" name="矩形 5">
            <a:extLst>
              <a:ext uri="{FF2B5EF4-FFF2-40B4-BE49-F238E27FC236}">
                <a16:creationId xmlns:a16="http://schemas.microsoft.com/office/drawing/2014/main" id="{8C0B2FA3-9EC3-4653-884D-9814A8F60AB3}"/>
              </a:ext>
            </a:extLst>
          </p:cNvPr>
          <p:cNvSpPr/>
          <p:nvPr/>
        </p:nvSpPr>
        <p:spPr>
          <a:xfrm>
            <a:off x="2435225" y="4846866"/>
            <a:ext cx="9083675" cy="72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435224" y="2392447"/>
            <a:ext cx="9083675" cy="2400657"/>
            <a:chOff x="2435223" y="2228671"/>
            <a:chExt cx="9083675" cy="2400657"/>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41E1A13-800A-4125-9D64-590DFCB0C3B9}"/>
                    </a:ext>
                  </a:extLst>
                </p:cNvPr>
                <p:cNvSpPr/>
                <p:nvPr/>
              </p:nvSpPr>
              <p:spPr>
                <a:xfrm>
                  <a:off x="2435223" y="2228671"/>
                  <a:ext cx="9083675" cy="2400657"/>
                </a:xfrm>
                <a:prstGeom prst="rect">
                  <a:avLst/>
                </a:prstGeom>
              </p:spPr>
              <p:txBody>
                <a:bodyPr wrap="square" lIns="0" rIns="0">
                  <a:spAutoFit/>
                </a:bodyPr>
                <a:lstStyle/>
                <a:p>
                  <a:pPr indent="457200" algn="just">
                    <a:lnSpc>
                      <a:spcPct val="150000"/>
                    </a:lnSpc>
                  </a:pPr>
                  <a:r>
                    <a:rPr lang="zh-CN" altLang="en-US" sz="2000" spc="100" dirty="0">
                      <a:solidFill>
                        <a:schemeClr val="tx1">
                          <a:lumMod val="65000"/>
                          <a:lumOff val="35000"/>
                        </a:schemeClr>
                      </a:solidFill>
                    </a:rPr>
                    <a:t>深度回归问题的标准损失函数考虑了</a:t>
                  </a:r>
                  <a:r>
                    <a:rPr lang="zh-CN" altLang="en-US" sz="2000" b="1" spc="100" dirty="0" smtClean="0">
                      <a:solidFill>
                        <a:schemeClr val="accent1"/>
                      </a:solidFill>
                    </a:rPr>
                    <a:t>地面深度图</a:t>
                  </a:r>
                  <a14:m>
                    <m:oMath xmlns:m="http://schemas.openxmlformats.org/officeDocument/2006/math">
                      <m:r>
                        <a:rPr lang="en-US" altLang="zh-CN" sz="2000" b="1" i="1" spc="100" dirty="0" smtClean="0">
                          <a:solidFill>
                            <a:schemeClr val="accent1"/>
                          </a:solidFill>
                          <a:latin typeface="Cambria Math" panose="02040503050406030204" pitchFamily="18" charset="0"/>
                        </a:rPr>
                        <m:t>𝒚</m:t>
                      </m:r>
                    </m:oMath>
                  </a14:m>
                  <a:r>
                    <a:rPr lang="zh-CN" altLang="en-US" sz="2000" b="1" spc="100" dirty="0">
                      <a:solidFill>
                        <a:schemeClr val="accent1"/>
                      </a:solidFill>
                    </a:rPr>
                    <a:t>与深度回归</a:t>
                  </a:r>
                  <a:r>
                    <a:rPr lang="zh-CN" altLang="en-US" sz="2000" b="1" spc="100" dirty="0" smtClean="0">
                      <a:solidFill>
                        <a:schemeClr val="accent1"/>
                      </a:solidFill>
                    </a:rPr>
                    <a:t>网络  的</a:t>
                  </a:r>
                  <a:r>
                    <a:rPr lang="zh-CN" altLang="en-US" sz="2000" spc="100" dirty="0">
                      <a:solidFill>
                        <a:schemeClr val="tx1">
                          <a:lumMod val="65000"/>
                          <a:lumOff val="35000"/>
                        </a:schemeClr>
                      </a:solidFill>
                    </a:rPr>
                    <a:t>预测之间的差异</a:t>
                  </a:r>
                  <a:r>
                    <a:rPr lang="zh-CN" altLang="en-US" sz="2000" spc="100" dirty="0" smtClean="0">
                      <a:solidFill>
                        <a:schemeClr val="tx1">
                          <a:lumMod val="65000"/>
                          <a:lumOff val="35000"/>
                        </a:schemeClr>
                      </a:solidFill>
                    </a:rPr>
                    <a:t>。</a:t>
                  </a:r>
                  <a:endParaRPr lang="en-US" altLang="zh-CN" sz="2000" spc="100" dirty="0" smtClean="0">
                    <a:solidFill>
                      <a:schemeClr val="tx1">
                        <a:lumMod val="65000"/>
                        <a:lumOff val="35000"/>
                      </a:schemeClr>
                    </a:solidFill>
                  </a:endParaRPr>
                </a:p>
                <a:p>
                  <a:pPr indent="457200" algn="just">
                    <a:lnSpc>
                      <a:spcPct val="150000"/>
                    </a:lnSpc>
                  </a:pPr>
                  <a:r>
                    <a:rPr lang="zh-CN" altLang="en-US" sz="2000" spc="100" dirty="0" smtClean="0">
                      <a:solidFill>
                        <a:schemeClr val="tx1">
                          <a:lumMod val="65000"/>
                          <a:lumOff val="35000"/>
                        </a:schemeClr>
                      </a:solidFill>
                    </a:rPr>
                    <a:t>在本文中，作者寻求</a:t>
                  </a:r>
                  <a:r>
                    <a:rPr lang="zh-CN" altLang="en-US" sz="2000" spc="100" dirty="0">
                      <a:solidFill>
                        <a:schemeClr val="tx1">
                          <a:lumMod val="65000"/>
                          <a:lumOff val="35000"/>
                        </a:schemeClr>
                      </a:solidFill>
                    </a:rPr>
                    <a:t>通过</a:t>
                  </a:r>
                  <a:r>
                    <a:rPr lang="zh-CN" altLang="en-US" sz="2000" b="1" spc="100" dirty="0">
                      <a:solidFill>
                        <a:schemeClr val="accent1"/>
                      </a:solidFill>
                    </a:rPr>
                    <a:t>最小化深度值的差异</a:t>
                  </a:r>
                  <a:r>
                    <a:rPr lang="zh-CN" altLang="en-US" sz="2000" spc="100" dirty="0">
                      <a:solidFill>
                        <a:schemeClr val="tx1">
                          <a:lumMod val="65000"/>
                          <a:lumOff val="35000"/>
                        </a:schemeClr>
                      </a:solidFill>
                    </a:rPr>
                    <a:t>来定义在</a:t>
                  </a:r>
                  <a:r>
                    <a:rPr lang="zh-CN" altLang="en-US" sz="2000" b="1" spc="100" dirty="0">
                      <a:solidFill>
                        <a:schemeClr val="accent1"/>
                      </a:solidFill>
                    </a:rPr>
                    <a:t>重建深度图像之间平衡的损失函数</a:t>
                  </a:r>
                  <a:r>
                    <a:rPr lang="zh-CN" altLang="en-US" sz="2000" spc="100" dirty="0">
                      <a:solidFill>
                        <a:schemeClr val="tx1">
                          <a:lumMod val="65000"/>
                          <a:lumOff val="35000"/>
                        </a:schemeClr>
                      </a:solidFill>
                    </a:rPr>
                    <a:t>，同时</a:t>
                  </a:r>
                  <a:r>
                    <a:rPr lang="zh-CN" altLang="en-US" sz="2000" spc="100" dirty="0" smtClean="0">
                      <a:solidFill>
                        <a:schemeClr val="tx1">
                          <a:lumMod val="65000"/>
                          <a:lumOff val="35000"/>
                        </a:schemeClr>
                      </a:solidFill>
                    </a:rPr>
                    <a:t>还</a:t>
                  </a:r>
                  <a:r>
                    <a:rPr lang="zh-CN" altLang="en-US" sz="2000" b="1" spc="100" dirty="0" smtClean="0">
                      <a:solidFill>
                        <a:schemeClr val="accent1"/>
                      </a:solidFill>
                    </a:rPr>
                    <a:t>处置深度</a:t>
                  </a:r>
                  <a:r>
                    <a:rPr lang="zh-CN" altLang="en-US" sz="2000" b="1" spc="100" dirty="0">
                      <a:solidFill>
                        <a:schemeClr val="accent1"/>
                      </a:solidFill>
                    </a:rPr>
                    <a:t>图</a:t>
                  </a:r>
                  <a:r>
                    <a:rPr lang="zh-CN" altLang="en-US" sz="2000" spc="100" dirty="0">
                      <a:solidFill>
                        <a:schemeClr val="tx1">
                          <a:lumMod val="65000"/>
                          <a:lumOff val="35000"/>
                        </a:schemeClr>
                      </a:solidFill>
                    </a:rPr>
                    <a:t>的图像域中的</a:t>
                  </a:r>
                  <a:r>
                    <a:rPr lang="zh-CN" altLang="en-US" sz="2000" b="1" spc="100" dirty="0">
                      <a:solidFill>
                        <a:schemeClr val="accent1"/>
                      </a:solidFill>
                    </a:rPr>
                    <a:t>高频细节的失真</a:t>
                  </a:r>
                  <a:r>
                    <a:rPr lang="zh-CN" altLang="en-US" sz="2000" spc="100" dirty="0">
                      <a:solidFill>
                        <a:schemeClr val="tx1">
                          <a:lumMod val="65000"/>
                          <a:lumOff val="35000"/>
                        </a:schemeClr>
                      </a:solidFill>
                    </a:rPr>
                    <a:t>。这些细节通常对应于场景中对象的边界。</a:t>
                  </a:r>
                </a:p>
              </p:txBody>
            </p:sp>
          </mc:Choice>
          <mc:Fallback xmlns="">
            <p:sp>
              <p:nvSpPr>
                <p:cNvPr id="3" name="矩形 2">
                  <a:extLst>
                    <a:ext uri="{FF2B5EF4-FFF2-40B4-BE49-F238E27FC236}">
                      <a16:creationId xmlns:a16="http://schemas.microsoft.com/office/drawing/2014/main" id="{D41E1A13-800A-4125-9D64-590DFCB0C3B9}"/>
                    </a:ext>
                  </a:extLst>
                </p:cNvPr>
                <p:cNvSpPr>
                  <a:spLocks noRot="1" noChangeAspect="1" noMove="1" noResize="1" noEditPoints="1" noAdjustHandles="1" noChangeArrowheads="1" noChangeShapeType="1" noTextEdit="1"/>
                </p:cNvSpPr>
                <p:nvPr/>
              </p:nvSpPr>
              <p:spPr>
                <a:xfrm>
                  <a:off x="2435223" y="2228671"/>
                  <a:ext cx="9083675" cy="2400657"/>
                </a:xfrm>
                <a:prstGeom prst="rect">
                  <a:avLst/>
                </a:prstGeom>
                <a:blipFill>
                  <a:blip r:embed="rId3"/>
                  <a:stretch>
                    <a:fillRect l="-1677" r="-1677" b="-1269"/>
                  </a:stretch>
                </a:blipFill>
              </p:spPr>
              <p:txBody>
                <a:bodyPr/>
                <a:lstStyle/>
                <a:p>
                  <a:r>
                    <a:rPr lang="zh-CN" altLang="en-US">
                      <a:noFill/>
                    </a:rPr>
                    <a:t> </a:t>
                  </a:r>
                </a:p>
              </p:txBody>
            </p:sp>
          </mc:Fallback>
        </mc:AlternateContent>
        <p:pic>
          <p:nvPicPr>
            <p:cNvPr id="1032" name="Picture 8" descr="http://static.tongtianta.site/paper_image/0b78f982-671c-11e9-9cd5-00163e08bb86/INNERLATEXT220.jp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06026" y="2384514"/>
              <a:ext cx="200696" cy="3172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521964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损失函数计算公式</a:t>
            </a:r>
            <a:endParaRPr lang="zh-CN" altLang="en-US" dirty="0"/>
          </a:p>
        </p:txBody>
      </p:sp>
      <p:grpSp>
        <p:nvGrpSpPr>
          <p:cNvPr id="9" name="组合 8">
            <a:extLst>
              <a:ext uri="{FF2B5EF4-FFF2-40B4-BE49-F238E27FC236}">
                <a16:creationId xmlns:a16="http://schemas.microsoft.com/office/drawing/2014/main" id="{FBBDEF9D-09E4-4787-8D18-54BA435A6872}"/>
              </a:ext>
            </a:extLst>
          </p:cNvPr>
          <p:cNvGrpSpPr/>
          <p:nvPr/>
        </p:nvGrpSpPr>
        <p:grpSpPr>
          <a:xfrm>
            <a:off x="942664" y="1278980"/>
            <a:ext cx="9412904" cy="1060574"/>
            <a:chOff x="759525" y="2036025"/>
            <a:chExt cx="9412904" cy="1060574"/>
          </a:xfrm>
        </p:grpSpPr>
        <p:sp>
          <p:nvSpPr>
            <p:cNvPr id="10" name="矩形 9">
              <a:extLst>
                <a:ext uri="{FF2B5EF4-FFF2-40B4-BE49-F238E27FC236}">
                  <a16:creationId xmlns:a16="http://schemas.microsoft.com/office/drawing/2014/main" id="{C26FDF4B-DF2A-42A0-AC9A-44EB3A58DC57}"/>
                </a:ext>
              </a:extLst>
            </p:cNvPr>
            <p:cNvSpPr/>
            <p:nvPr/>
          </p:nvSpPr>
          <p:spPr>
            <a:xfrm rot="16200000">
              <a:off x="1913318" y="2382517"/>
              <a:ext cx="770841" cy="77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D6F4000-594E-40D3-940D-643B631BB399}"/>
                </a:ext>
              </a:extLst>
            </p:cNvPr>
            <p:cNvSpPr txBox="1"/>
            <p:nvPr/>
          </p:nvSpPr>
          <p:spPr>
            <a:xfrm>
              <a:off x="759525" y="2221391"/>
              <a:ext cx="1169551" cy="400110"/>
            </a:xfrm>
            <a:prstGeom prst="rect">
              <a:avLst/>
            </a:prstGeom>
            <a:noFill/>
          </p:spPr>
          <p:txBody>
            <a:bodyPr wrap="none" lIns="0" rtlCol="0">
              <a:spAutoFit/>
            </a:bodyPr>
            <a:lstStyle/>
            <a:p>
              <a:r>
                <a:rPr lang="zh-CN" altLang="en-US" sz="2000" b="1" spc="100" dirty="0" smtClean="0">
                  <a:solidFill>
                    <a:schemeClr val="accent1"/>
                  </a:solidFill>
                </a:rPr>
                <a:t>损失函数</a:t>
              </a:r>
              <a:endParaRPr lang="zh-CN" altLang="en-US" sz="2000" b="1" spc="100" dirty="0">
                <a:solidFill>
                  <a:schemeClr val="accent1"/>
                </a:solidFill>
              </a:endParaRPr>
            </a:p>
          </p:txBody>
        </p:sp>
        <p:sp>
          <p:nvSpPr>
            <p:cNvPr id="12" name="文本框 11">
              <a:extLst>
                <a:ext uri="{FF2B5EF4-FFF2-40B4-BE49-F238E27FC236}">
                  <a16:creationId xmlns:a16="http://schemas.microsoft.com/office/drawing/2014/main" id="{D3C07288-9E2C-41A0-9BD8-FC6941580CF1}"/>
                </a:ext>
              </a:extLst>
            </p:cNvPr>
            <p:cNvSpPr txBox="1"/>
            <p:nvPr/>
          </p:nvSpPr>
          <p:spPr>
            <a:xfrm>
              <a:off x="2824265" y="2036026"/>
              <a:ext cx="7348164" cy="1060573"/>
            </a:xfrm>
            <a:prstGeom prst="rect">
              <a:avLst/>
            </a:prstGeom>
            <a:noFill/>
          </p:spPr>
          <p:txBody>
            <a:bodyPr wrap="square" lIns="0" rtlCol="0">
              <a:normAutofit/>
            </a:bodyPr>
            <a:lstStyle/>
            <a:p>
              <a:pPr algn="just">
                <a:lnSpc>
                  <a:spcPct val="150000"/>
                </a:lnSpc>
              </a:pPr>
              <a:r>
                <a:rPr lang="zh-CN" altLang="en-US" sz="1600" spc="100" dirty="0" smtClean="0">
                  <a:solidFill>
                    <a:schemeClr val="tx1">
                      <a:lumMod val="65000"/>
                      <a:lumOff val="35000"/>
                    </a:schemeClr>
                  </a:solidFill>
                </a:rPr>
                <a:t>将</a:t>
              </a:r>
              <a:r>
                <a:rPr lang="en-US" altLang="zh-CN" sz="1600" spc="100" dirty="0">
                  <a:solidFill>
                    <a:schemeClr val="tx1">
                      <a:lumMod val="65000"/>
                      <a:lumOff val="35000"/>
                    </a:schemeClr>
                  </a:solidFill>
                </a:rPr>
                <a:t>y</a:t>
              </a:r>
              <a:r>
                <a:rPr lang="zh-CN" altLang="en-US" sz="1600" spc="100" dirty="0" smtClean="0">
                  <a:solidFill>
                    <a:schemeClr val="tx1">
                      <a:lumMod val="65000"/>
                      <a:lumOff val="35000"/>
                    </a:schemeClr>
                  </a:solidFill>
                </a:rPr>
                <a:t>和  之间</a:t>
              </a:r>
              <a:r>
                <a:rPr lang="zh-CN" altLang="en-US" sz="1600" spc="100" dirty="0">
                  <a:solidFill>
                    <a:schemeClr val="tx1">
                      <a:lumMod val="65000"/>
                      <a:lumOff val="35000"/>
                    </a:schemeClr>
                  </a:solidFill>
                </a:rPr>
                <a:t>的损失</a:t>
              </a:r>
              <a:r>
                <a:rPr lang="en-US" altLang="zh-CN" sz="1600" spc="100" dirty="0">
                  <a:solidFill>
                    <a:schemeClr val="tx1">
                      <a:lumMod val="65000"/>
                      <a:lumOff val="35000"/>
                    </a:schemeClr>
                  </a:solidFill>
                </a:rPr>
                <a:t>L</a:t>
              </a:r>
              <a:r>
                <a:rPr lang="zh-CN" altLang="en-US" sz="1600" spc="100" dirty="0">
                  <a:solidFill>
                    <a:schemeClr val="tx1">
                      <a:lumMod val="65000"/>
                      <a:lumOff val="35000"/>
                    </a:schemeClr>
                  </a:solidFill>
                </a:rPr>
                <a:t>定义为三个损失函数的加权</a:t>
              </a:r>
              <a:r>
                <a:rPr lang="zh-CN" altLang="en-US" sz="1600" spc="100" dirty="0" smtClean="0">
                  <a:solidFill>
                    <a:schemeClr val="tx1">
                      <a:lumMod val="65000"/>
                      <a:lumOff val="35000"/>
                    </a:schemeClr>
                  </a:solidFill>
                </a:rPr>
                <a:t>和：</a:t>
              </a:r>
              <a:endParaRPr lang="zh-CN" altLang="en-US" sz="1600" spc="100" dirty="0">
                <a:solidFill>
                  <a:schemeClr val="tx1">
                    <a:lumMod val="65000"/>
                    <a:lumOff val="35000"/>
                  </a:schemeClr>
                </a:solidFill>
              </a:endParaRPr>
            </a:p>
          </p:txBody>
        </p:sp>
      </p:grpSp>
      <p:pic>
        <p:nvPicPr>
          <p:cNvPr id="13" name="图片 12"/>
          <p:cNvPicPr>
            <a:picLocks noChangeAspect="1"/>
          </p:cNvPicPr>
          <p:nvPr/>
        </p:nvPicPr>
        <p:blipFill>
          <a:blip r:embed="rId2"/>
          <a:stretch>
            <a:fillRect/>
          </a:stretch>
        </p:blipFill>
        <p:spPr>
          <a:xfrm>
            <a:off x="3007404" y="1735536"/>
            <a:ext cx="4428571" cy="314286"/>
          </a:xfrm>
          <a:prstGeom prst="rect">
            <a:avLst/>
          </a:prstGeom>
          <a:ln>
            <a:noFill/>
          </a:ln>
          <a:effectLst>
            <a:outerShdw blurRad="292100" dist="139700" dir="2700000" algn="tl" rotWithShape="0">
              <a:srgbClr val="333333">
                <a:alpha val="65000"/>
              </a:srgbClr>
            </a:outerShdw>
          </a:effectLst>
        </p:spPr>
      </p:pic>
      <p:pic>
        <p:nvPicPr>
          <p:cNvPr id="2050" name="Picture 2" descr="http://static.tongtianta.site/paper_image/0b78f982-671c-11e9-9cd5-00163e08bb86/INNERLATEXT2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719" y="1392698"/>
            <a:ext cx="156292" cy="24704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p:cNvGrpSpPr/>
          <p:nvPr/>
        </p:nvGrpSpPr>
        <p:grpSpPr>
          <a:xfrm>
            <a:off x="942664" y="2411201"/>
            <a:ext cx="9412904" cy="1268923"/>
            <a:chOff x="942664" y="2411201"/>
            <a:chExt cx="9412904" cy="1268923"/>
          </a:xfrm>
        </p:grpSpPr>
        <p:grpSp>
          <p:nvGrpSpPr>
            <p:cNvPr id="19" name="组合 18">
              <a:extLst>
                <a:ext uri="{FF2B5EF4-FFF2-40B4-BE49-F238E27FC236}">
                  <a16:creationId xmlns:a16="http://schemas.microsoft.com/office/drawing/2014/main" id="{FBBDEF9D-09E4-4787-8D18-54BA435A6872}"/>
                </a:ext>
              </a:extLst>
            </p:cNvPr>
            <p:cNvGrpSpPr/>
            <p:nvPr/>
          </p:nvGrpSpPr>
          <p:grpSpPr>
            <a:xfrm>
              <a:off x="942664" y="2411201"/>
              <a:ext cx="9412904" cy="1268923"/>
              <a:chOff x="759525" y="1917866"/>
              <a:chExt cx="9412904" cy="1268923"/>
            </a:xfrm>
          </p:grpSpPr>
          <p:sp>
            <p:nvSpPr>
              <p:cNvPr id="20" name="矩形 19">
                <a:extLst>
                  <a:ext uri="{FF2B5EF4-FFF2-40B4-BE49-F238E27FC236}">
                    <a16:creationId xmlns:a16="http://schemas.microsoft.com/office/drawing/2014/main" id="{C26FDF4B-DF2A-42A0-AC9A-44EB3A58DC57}"/>
                  </a:ext>
                </a:extLst>
              </p:cNvPr>
              <p:cNvSpPr/>
              <p:nvPr/>
            </p:nvSpPr>
            <p:spPr>
              <a:xfrm rot="16200000">
                <a:off x="1913318" y="2382517"/>
                <a:ext cx="770841" cy="77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D6F4000-594E-40D3-940D-643B631BB399}"/>
                  </a:ext>
                </a:extLst>
              </p:cNvPr>
              <p:cNvSpPr txBox="1"/>
              <p:nvPr/>
            </p:nvSpPr>
            <p:spPr>
              <a:xfrm>
                <a:off x="759525" y="2221391"/>
                <a:ext cx="1169551" cy="400110"/>
              </a:xfrm>
              <a:prstGeom prst="rect">
                <a:avLst/>
              </a:prstGeom>
              <a:noFill/>
            </p:spPr>
            <p:txBody>
              <a:bodyPr wrap="none" lIns="0" rtlCol="0">
                <a:spAutoFit/>
              </a:bodyPr>
              <a:lstStyle/>
              <a:p>
                <a:r>
                  <a:rPr lang="zh-CN" altLang="en-US" sz="2000" b="1" spc="100" dirty="0" smtClean="0">
                    <a:solidFill>
                      <a:schemeClr val="accent1"/>
                    </a:solidFill>
                  </a:rPr>
                  <a:t>深度</a:t>
                </a:r>
                <a:r>
                  <a:rPr lang="zh-CN" altLang="en-US" sz="2000" b="1" spc="100" dirty="0">
                    <a:solidFill>
                      <a:schemeClr val="accent1"/>
                    </a:solidFill>
                  </a:rPr>
                  <a:t>损失</a:t>
                </a:r>
              </a:p>
            </p:txBody>
          </p:sp>
          <p:sp>
            <p:nvSpPr>
              <p:cNvPr id="22" name="文本框 21">
                <a:extLst>
                  <a:ext uri="{FF2B5EF4-FFF2-40B4-BE49-F238E27FC236}">
                    <a16:creationId xmlns:a16="http://schemas.microsoft.com/office/drawing/2014/main" id="{D3C07288-9E2C-41A0-9BD8-FC6941580CF1}"/>
                  </a:ext>
                </a:extLst>
              </p:cNvPr>
              <p:cNvSpPr txBox="1"/>
              <p:nvPr/>
            </p:nvSpPr>
            <p:spPr>
              <a:xfrm>
                <a:off x="2824265" y="1917866"/>
                <a:ext cx="7348164" cy="1268923"/>
              </a:xfrm>
              <a:prstGeom prst="rect">
                <a:avLst/>
              </a:prstGeom>
              <a:noFill/>
            </p:spPr>
            <p:txBody>
              <a:bodyPr wrap="square" lIns="0" rtlCol="0">
                <a:normAutofit/>
              </a:bodyPr>
              <a:lstStyle/>
              <a:p>
                <a:pPr algn="just">
                  <a:lnSpc>
                    <a:spcPct val="150000"/>
                  </a:lnSpc>
                </a:pPr>
                <a:endParaRPr lang="zh-CN" altLang="en-US" sz="1600" spc="100" dirty="0">
                  <a:solidFill>
                    <a:schemeClr val="tx1">
                      <a:lumMod val="65000"/>
                      <a:lumOff val="35000"/>
                    </a:schemeClr>
                  </a:solidFill>
                </a:endParaRPr>
              </a:p>
            </p:txBody>
          </p:sp>
        </p:grpSp>
        <p:sp>
          <p:nvSpPr>
            <p:cNvPr id="30" name="矩形 29"/>
            <p:cNvSpPr/>
            <p:nvPr/>
          </p:nvSpPr>
          <p:spPr>
            <a:xfrm>
              <a:off x="2989500" y="2454477"/>
              <a:ext cx="5721438" cy="338554"/>
            </a:xfrm>
            <a:prstGeom prst="rect">
              <a:avLst/>
            </a:prstGeom>
          </p:spPr>
          <p:txBody>
            <a:bodyPr wrap="none">
              <a:spAutoFit/>
            </a:bodyPr>
            <a:lstStyle/>
            <a:p>
              <a:r>
                <a:rPr lang="zh-CN" altLang="en-US" sz="1600" spc="100" dirty="0">
                  <a:solidFill>
                    <a:schemeClr val="tx1">
                      <a:lumMod val="65000"/>
                      <a:lumOff val="35000"/>
                    </a:schemeClr>
                  </a:solidFill>
                </a:rPr>
                <a:t>第一个损失</a:t>
              </a:r>
              <a:r>
                <a:rPr lang="zh-CN" altLang="en-US" sz="1600" spc="100" dirty="0" smtClean="0">
                  <a:solidFill>
                    <a:schemeClr val="tx1">
                      <a:lumMod val="65000"/>
                      <a:lumOff val="35000"/>
                    </a:schemeClr>
                  </a:solidFill>
                </a:rPr>
                <a:t>项</a:t>
              </a:r>
              <a:r>
                <a:rPr lang="zh-CN" altLang="en-US" sz="1600" spc="100" dirty="0">
                  <a:solidFill>
                    <a:schemeClr val="tx1">
                      <a:lumMod val="65000"/>
                      <a:lumOff val="35000"/>
                    </a:schemeClr>
                  </a:solidFill>
                </a:rPr>
                <a:t> </a:t>
              </a:r>
              <a:r>
                <a:rPr lang="zh-CN" altLang="en-US" sz="1600" spc="100" dirty="0" smtClean="0">
                  <a:solidFill>
                    <a:schemeClr val="tx1">
                      <a:lumMod val="65000"/>
                      <a:lumOff val="35000"/>
                    </a:schemeClr>
                  </a:solidFill>
                </a:rPr>
                <a:t>         是</a:t>
              </a:r>
              <a:r>
                <a:rPr lang="zh-CN" altLang="en-US" sz="1600" spc="100" dirty="0">
                  <a:solidFill>
                    <a:schemeClr val="tx1">
                      <a:lumMod val="65000"/>
                      <a:lumOff val="35000"/>
                    </a:schemeClr>
                  </a:solidFill>
                </a:rPr>
                <a:t>按点方向对深度值定义的</a:t>
              </a:r>
              <a:r>
                <a:rPr lang="en-US" altLang="zh-CN" sz="1600" spc="100" dirty="0">
                  <a:solidFill>
                    <a:schemeClr val="tx1">
                      <a:lumMod val="65000"/>
                      <a:lumOff val="35000"/>
                    </a:schemeClr>
                  </a:solidFill>
                </a:rPr>
                <a:t>L1</a:t>
              </a:r>
              <a:r>
                <a:rPr lang="zh-CN" altLang="en-US" sz="1600" spc="100" dirty="0" smtClean="0">
                  <a:solidFill>
                    <a:schemeClr val="tx1">
                      <a:lumMod val="65000"/>
                      <a:lumOff val="35000"/>
                    </a:schemeClr>
                  </a:solidFill>
                </a:rPr>
                <a:t>损失：</a:t>
              </a:r>
              <a:endParaRPr lang="zh-CN" altLang="en-US" sz="1600" spc="100" dirty="0">
                <a:solidFill>
                  <a:schemeClr val="tx1">
                    <a:lumMod val="65000"/>
                    <a:lumOff val="35000"/>
                  </a:schemeClr>
                </a:solidFill>
              </a:endParaRPr>
            </a:p>
          </p:txBody>
        </p:sp>
      </p:grpSp>
      <p:pic>
        <p:nvPicPr>
          <p:cNvPr id="14" name="图片 13"/>
          <p:cNvPicPr>
            <a:picLocks noChangeAspect="1"/>
          </p:cNvPicPr>
          <p:nvPr/>
        </p:nvPicPr>
        <p:blipFill>
          <a:blip r:embed="rId4"/>
          <a:stretch>
            <a:fillRect/>
          </a:stretch>
        </p:blipFill>
        <p:spPr>
          <a:xfrm>
            <a:off x="3007404" y="2822393"/>
            <a:ext cx="2609524" cy="619048"/>
          </a:xfrm>
          <a:prstGeom prst="rect">
            <a:avLst/>
          </a:prstGeom>
          <a:ln>
            <a:noFill/>
          </a:ln>
          <a:effectLst>
            <a:outerShdw blurRad="292100" dist="139700" dir="2700000" algn="tl" rotWithShape="0">
              <a:srgbClr val="333333">
                <a:alpha val="65000"/>
              </a:srgbClr>
            </a:outerShdw>
          </a:effectLst>
        </p:spPr>
      </p:pic>
      <p:grpSp>
        <p:nvGrpSpPr>
          <p:cNvPr id="23" name="组合 22">
            <a:extLst>
              <a:ext uri="{FF2B5EF4-FFF2-40B4-BE49-F238E27FC236}">
                <a16:creationId xmlns:a16="http://schemas.microsoft.com/office/drawing/2014/main" id="{FBBDEF9D-09E4-4787-8D18-54BA435A6872}"/>
              </a:ext>
            </a:extLst>
          </p:cNvPr>
          <p:cNvGrpSpPr/>
          <p:nvPr/>
        </p:nvGrpSpPr>
        <p:grpSpPr>
          <a:xfrm>
            <a:off x="942664" y="3548701"/>
            <a:ext cx="9395000" cy="1477998"/>
            <a:chOff x="759525" y="1845368"/>
            <a:chExt cx="9395000" cy="1477998"/>
          </a:xfrm>
        </p:grpSpPr>
        <p:sp>
          <p:nvSpPr>
            <p:cNvPr id="24" name="矩形 23">
              <a:extLst>
                <a:ext uri="{FF2B5EF4-FFF2-40B4-BE49-F238E27FC236}">
                  <a16:creationId xmlns:a16="http://schemas.microsoft.com/office/drawing/2014/main" id="{C26FDF4B-DF2A-42A0-AC9A-44EB3A58DC57}"/>
                </a:ext>
              </a:extLst>
            </p:cNvPr>
            <p:cNvSpPr/>
            <p:nvPr/>
          </p:nvSpPr>
          <p:spPr>
            <a:xfrm rot="16200000">
              <a:off x="1913318" y="2382517"/>
              <a:ext cx="770841" cy="77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D6F4000-594E-40D3-940D-643B631BB399}"/>
                </a:ext>
              </a:extLst>
            </p:cNvPr>
            <p:cNvSpPr txBox="1"/>
            <p:nvPr/>
          </p:nvSpPr>
          <p:spPr>
            <a:xfrm>
              <a:off x="759525" y="2221391"/>
              <a:ext cx="1169551" cy="400110"/>
            </a:xfrm>
            <a:prstGeom prst="rect">
              <a:avLst/>
            </a:prstGeom>
            <a:noFill/>
          </p:spPr>
          <p:txBody>
            <a:bodyPr wrap="none" lIns="0" rtlCol="0">
              <a:spAutoFit/>
            </a:bodyPr>
            <a:lstStyle/>
            <a:p>
              <a:r>
                <a:rPr lang="zh-CN" altLang="en-US" sz="2000" b="1" spc="100" dirty="0" smtClean="0">
                  <a:solidFill>
                    <a:schemeClr val="accent1"/>
                  </a:solidFill>
                </a:rPr>
                <a:t>梯度</a:t>
              </a:r>
              <a:r>
                <a:rPr lang="zh-CN" altLang="en-US" sz="2000" b="1" spc="100" dirty="0">
                  <a:solidFill>
                    <a:schemeClr val="accent1"/>
                  </a:solidFill>
                </a:rPr>
                <a:t>损失</a:t>
              </a:r>
            </a:p>
          </p:txBody>
        </p:sp>
        <p:sp>
          <p:nvSpPr>
            <p:cNvPr id="26" name="文本框 25">
              <a:extLst>
                <a:ext uri="{FF2B5EF4-FFF2-40B4-BE49-F238E27FC236}">
                  <a16:creationId xmlns:a16="http://schemas.microsoft.com/office/drawing/2014/main" id="{D3C07288-9E2C-41A0-9BD8-FC6941580CF1}"/>
                </a:ext>
              </a:extLst>
            </p:cNvPr>
            <p:cNvSpPr txBox="1"/>
            <p:nvPr/>
          </p:nvSpPr>
          <p:spPr>
            <a:xfrm>
              <a:off x="2806361" y="1845368"/>
              <a:ext cx="7348164" cy="1477998"/>
            </a:xfrm>
            <a:prstGeom prst="rect">
              <a:avLst/>
            </a:prstGeom>
            <a:noFill/>
          </p:spPr>
          <p:txBody>
            <a:bodyPr wrap="square" lIns="0" rtlCol="0">
              <a:normAutofit lnSpcReduction="10000"/>
            </a:bodyPr>
            <a:lstStyle/>
            <a:p>
              <a:pPr algn="just">
                <a:lnSpc>
                  <a:spcPct val="150000"/>
                </a:lnSpc>
              </a:pPr>
              <a:r>
                <a:rPr lang="zh-CN" altLang="en-US" sz="1600" spc="100" dirty="0">
                  <a:solidFill>
                    <a:schemeClr val="tx1">
                      <a:lumMod val="65000"/>
                      <a:lumOff val="35000"/>
                    </a:schemeClr>
                  </a:solidFill>
                </a:rPr>
                <a:t>第二个损失项          </a:t>
              </a:r>
              <a:r>
                <a:rPr lang="zh-CN" altLang="en-US" sz="1600" spc="100" dirty="0" smtClean="0">
                  <a:solidFill>
                    <a:schemeClr val="tx1">
                      <a:lumMod val="65000"/>
                      <a:lumOff val="35000"/>
                    </a:schemeClr>
                  </a:solidFill>
                </a:rPr>
                <a:t>是</a:t>
              </a:r>
              <a:r>
                <a:rPr lang="zh-CN" altLang="en-US" sz="1600" spc="100" dirty="0">
                  <a:solidFill>
                    <a:schemeClr val="tx1">
                      <a:lumMod val="65000"/>
                      <a:lumOff val="35000"/>
                    </a:schemeClr>
                  </a:solidFill>
                </a:rPr>
                <a:t>在深度图像的图像梯度</a:t>
              </a:r>
              <a:r>
                <a:rPr lang="en-US" altLang="zh-CN" sz="1600" spc="100" dirty="0">
                  <a:solidFill>
                    <a:schemeClr val="tx1">
                      <a:lumMod val="65000"/>
                      <a:lumOff val="35000"/>
                    </a:schemeClr>
                  </a:solidFill>
                </a:rPr>
                <a:t>g</a:t>
              </a:r>
              <a:r>
                <a:rPr lang="zh-CN" altLang="en-US" sz="1600" spc="100" dirty="0">
                  <a:solidFill>
                    <a:schemeClr val="tx1">
                      <a:lumMod val="65000"/>
                      <a:lumOff val="35000"/>
                    </a:schemeClr>
                  </a:solidFill>
                </a:rPr>
                <a:t>上定义的</a:t>
              </a:r>
              <a:r>
                <a:rPr lang="en-US" altLang="zh-CN" sz="1600" spc="100" dirty="0">
                  <a:solidFill>
                    <a:schemeClr val="tx1">
                      <a:lumMod val="65000"/>
                      <a:lumOff val="35000"/>
                    </a:schemeClr>
                  </a:solidFill>
                </a:rPr>
                <a:t>L1</a:t>
              </a:r>
              <a:r>
                <a:rPr lang="zh-CN" altLang="en-US" sz="1600" spc="100" dirty="0">
                  <a:solidFill>
                    <a:schemeClr val="tx1">
                      <a:lumMod val="65000"/>
                      <a:lumOff val="35000"/>
                    </a:schemeClr>
                  </a:solidFill>
                </a:rPr>
                <a:t>损耗</a:t>
              </a:r>
              <a:r>
                <a:rPr lang="zh-CN" altLang="en-US" sz="1600" spc="100" dirty="0" smtClean="0">
                  <a:solidFill>
                    <a:schemeClr val="tx1">
                      <a:lumMod val="65000"/>
                      <a:lumOff val="35000"/>
                    </a:schemeClr>
                  </a:solidFill>
                </a:rPr>
                <a:t>：</a:t>
              </a:r>
              <a:endParaRPr lang="en-US" altLang="zh-CN" sz="1600" spc="100" dirty="0" smtClean="0">
                <a:solidFill>
                  <a:schemeClr val="tx1">
                    <a:lumMod val="65000"/>
                    <a:lumOff val="35000"/>
                  </a:schemeClr>
                </a:solidFill>
              </a:endParaRPr>
            </a:p>
            <a:p>
              <a:pPr algn="just">
                <a:lnSpc>
                  <a:spcPct val="150000"/>
                </a:lnSpc>
              </a:pPr>
              <a:endParaRPr lang="en-US" altLang="zh-CN" sz="1600" spc="100" dirty="0">
                <a:solidFill>
                  <a:schemeClr val="tx1">
                    <a:lumMod val="65000"/>
                    <a:lumOff val="35000"/>
                  </a:schemeClr>
                </a:solidFill>
              </a:endParaRPr>
            </a:p>
            <a:p>
              <a:pPr algn="just">
                <a:lnSpc>
                  <a:spcPct val="150000"/>
                </a:lnSpc>
              </a:pPr>
              <a:endParaRPr lang="en-US" altLang="zh-CN" sz="1600" spc="100" dirty="0">
                <a:solidFill>
                  <a:schemeClr val="tx1">
                    <a:lumMod val="65000"/>
                    <a:lumOff val="35000"/>
                  </a:schemeClr>
                </a:solidFill>
              </a:endParaRPr>
            </a:p>
            <a:p>
              <a:pPr algn="just">
                <a:lnSpc>
                  <a:spcPct val="150000"/>
                </a:lnSpc>
              </a:pPr>
              <a:r>
                <a:rPr lang="zh-CN" altLang="en-US" sz="1600" spc="100" dirty="0" smtClean="0">
                  <a:solidFill>
                    <a:schemeClr val="tx1">
                      <a:lumMod val="65000"/>
                      <a:lumOff val="35000"/>
                    </a:schemeClr>
                  </a:solidFill>
                </a:rPr>
                <a:t>其中    和    分别</a:t>
              </a:r>
              <a:r>
                <a:rPr lang="zh-CN" altLang="en-US" sz="1600" spc="100" dirty="0">
                  <a:solidFill>
                    <a:schemeClr val="tx1">
                      <a:lumMod val="65000"/>
                      <a:lumOff val="35000"/>
                    </a:schemeClr>
                  </a:solidFill>
                </a:rPr>
                <a:t>计算</a:t>
              </a:r>
              <a:r>
                <a:rPr lang="en-US" altLang="zh-CN" sz="1600" spc="100" dirty="0">
                  <a:solidFill>
                    <a:schemeClr val="tx1">
                      <a:lumMod val="65000"/>
                      <a:lumOff val="35000"/>
                    </a:schemeClr>
                  </a:solidFill>
                </a:rPr>
                <a:t>y</a:t>
              </a:r>
              <a:r>
                <a:rPr lang="zh-CN" altLang="en-US" sz="1600" spc="100" dirty="0" smtClean="0">
                  <a:solidFill>
                    <a:schemeClr val="tx1">
                      <a:lumMod val="65000"/>
                      <a:lumOff val="35000"/>
                    </a:schemeClr>
                  </a:solidFill>
                </a:rPr>
                <a:t>和   的</a:t>
              </a:r>
              <a:r>
                <a:rPr lang="zh-CN" altLang="en-US" sz="1600" spc="100" dirty="0">
                  <a:solidFill>
                    <a:schemeClr val="tx1">
                      <a:lumMod val="65000"/>
                      <a:lumOff val="35000"/>
                    </a:schemeClr>
                  </a:solidFill>
                </a:rPr>
                <a:t>深度图像梯度的</a:t>
              </a:r>
              <a:r>
                <a:rPr lang="en-US" altLang="zh-CN" sz="1600" spc="100" dirty="0">
                  <a:solidFill>
                    <a:schemeClr val="tx1">
                      <a:lumMod val="65000"/>
                      <a:lumOff val="35000"/>
                    </a:schemeClr>
                  </a:solidFill>
                </a:rPr>
                <a:t>x</a:t>
              </a:r>
              <a:r>
                <a:rPr lang="zh-CN" altLang="en-US" sz="1600" spc="100" dirty="0">
                  <a:solidFill>
                    <a:schemeClr val="tx1">
                      <a:lumMod val="65000"/>
                      <a:lumOff val="35000"/>
                    </a:schemeClr>
                  </a:solidFill>
                </a:rPr>
                <a:t>和</a:t>
              </a:r>
              <a:r>
                <a:rPr lang="en-US" altLang="zh-CN" sz="1600" spc="100" dirty="0">
                  <a:solidFill>
                    <a:schemeClr val="tx1">
                      <a:lumMod val="65000"/>
                      <a:lumOff val="35000"/>
                    </a:schemeClr>
                  </a:solidFill>
                </a:rPr>
                <a:t>y</a:t>
              </a:r>
              <a:r>
                <a:rPr lang="zh-CN" altLang="en-US" sz="1600" spc="100" dirty="0">
                  <a:solidFill>
                    <a:schemeClr val="tx1">
                      <a:lumMod val="65000"/>
                      <a:lumOff val="35000"/>
                    </a:schemeClr>
                  </a:solidFill>
                </a:rPr>
                <a:t>分量的差异。</a:t>
              </a:r>
            </a:p>
          </p:txBody>
        </p:sp>
      </p:grpSp>
      <p:pic>
        <p:nvPicPr>
          <p:cNvPr id="15" name="图片 14"/>
          <p:cNvPicPr>
            <a:picLocks noChangeAspect="1"/>
          </p:cNvPicPr>
          <p:nvPr/>
        </p:nvPicPr>
        <p:blipFill>
          <a:blip r:embed="rId5"/>
          <a:stretch>
            <a:fillRect/>
          </a:stretch>
        </p:blipFill>
        <p:spPr>
          <a:xfrm>
            <a:off x="2989500" y="3990484"/>
            <a:ext cx="3733333" cy="628571"/>
          </a:xfrm>
          <a:prstGeom prst="rect">
            <a:avLst/>
          </a:prstGeom>
          <a:ln>
            <a:noFill/>
          </a:ln>
          <a:effectLst>
            <a:outerShdw blurRad="292100" dist="139700" dir="2700000" algn="tl" rotWithShape="0">
              <a:srgbClr val="333333">
                <a:alpha val="65000"/>
              </a:srgbClr>
            </a:outerShdw>
          </a:effectLst>
        </p:spPr>
      </p:pic>
      <p:pic>
        <p:nvPicPr>
          <p:cNvPr id="2052" name="Picture 4" descr="http://static.tongtianta.site/paper_image/0b78f982-671c-11e9-9cd5-00163e08bb86/INNERLATEXT22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166" y="3681697"/>
            <a:ext cx="617324" cy="258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atic.tongtianta.site/paper_image/0b78f982-671c-11e9-9cd5-00163e08bb86/INNERLATEXT22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1153" y="4684484"/>
            <a:ext cx="260383" cy="24667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static.tongtianta.site/paper_image/0b78f982-671c-11e9-9cd5-00163e08bb86/INNERLATEXT224.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3753" y="4684484"/>
            <a:ext cx="260383" cy="2466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atic.tongtianta.site/paper_image/0b78f982-671c-11e9-9cd5-00163e08bb86/INNERLATEXT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373" y="4693677"/>
            <a:ext cx="141611" cy="223838"/>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p:cNvPicPr>
            <a:picLocks noChangeAspect="1"/>
          </p:cNvPicPr>
          <p:nvPr/>
        </p:nvPicPr>
        <p:blipFill>
          <a:blip r:embed="rId9"/>
          <a:stretch>
            <a:fillRect/>
          </a:stretch>
        </p:blipFill>
        <p:spPr>
          <a:xfrm>
            <a:off x="4398387" y="2481591"/>
            <a:ext cx="695865" cy="317412"/>
          </a:xfrm>
          <a:prstGeom prst="rect">
            <a:avLst/>
          </a:prstGeom>
        </p:spPr>
      </p:pic>
      <p:grpSp>
        <p:nvGrpSpPr>
          <p:cNvPr id="37" name="组合 36">
            <a:extLst>
              <a:ext uri="{FF2B5EF4-FFF2-40B4-BE49-F238E27FC236}">
                <a16:creationId xmlns:a16="http://schemas.microsoft.com/office/drawing/2014/main" id="{FBBDEF9D-09E4-4787-8D18-54BA435A6872}"/>
              </a:ext>
            </a:extLst>
          </p:cNvPr>
          <p:cNvGrpSpPr/>
          <p:nvPr/>
        </p:nvGrpSpPr>
        <p:grpSpPr>
          <a:xfrm>
            <a:off x="942664" y="5121234"/>
            <a:ext cx="10726172" cy="1638421"/>
            <a:chOff x="759525" y="2036025"/>
            <a:chExt cx="10726172" cy="1638421"/>
          </a:xfrm>
        </p:grpSpPr>
        <p:sp>
          <p:nvSpPr>
            <p:cNvPr id="38" name="矩形 37">
              <a:extLst>
                <a:ext uri="{FF2B5EF4-FFF2-40B4-BE49-F238E27FC236}">
                  <a16:creationId xmlns:a16="http://schemas.microsoft.com/office/drawing/2014/main" id="{C26FDF4B-DF2A-42A0-AC9A-44EB3A58DC57}"/>
                </a:ext>
              </a:extLst>
            </p:cNvPr>
            <p:cNvSpPr/>
            <p:nvPr/>
          </p:nvSpPr>
          <p:spPr>
            <a:xfrm rot="16200000">
              <a:off x="1913318" y="2382517"/>
              <a:ext cx="770841" cy="77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BD6F4000-594E-40D3-940D-643B631BB399}"/>
                </a:ext>
              </a:extLst>
            </p:cNvPr>
            <p:cNvSpPr txBox="1"/>
            <p:nvPr/>
          </p:nvSpPr>
          <p:spPr>
            <a:xfrm>
              <a:off x="759525" y="2221391"/>
              <a:ext cx="1309013" cy="400110"/>
            </a:xfrm>
            <a:prstGeom prst="rect">
              <a:avLst/>
            </a:prstGeom>
            <a:noFill/>
          </p:spPr>
          <p:txBody>
            <a:bodyPr wrap="none" lIns="0" rtlCol="0">
              <a:spAutoFit/>
            </a:bodyPr>
            <a:lstStyle/>
            <a:p>
              <a:r>
                <a:rPr lang="en-US" altLang="zh-CN" sz="2000" b="1" spc="100" dirty="0" smtClean="0">
                  <a:solidFill>
                    <a:schemeClr val="accent1"/>
                  </a:solidFill>
                </a:rPr>
                <a:t>SSIM</a:t>
              </a:r>
              <a:r>
                <a:rPr lang="zh-CN" altLang="en-US" sz="2000" b="1" spc="100" dirty="0" smtClean="0">
                  <a:solidFill>
                    <a:schemeClr val="accent1"/>
                  </a:solidFill>
                </a:rPr>
                <a:t>损失</a:t>
              </a:r>
              <a:endParaRPr lang="zh-CN" altLang="en-US" sz="2000" b="1" spc="100" dirty="0">
                <a:solidFill>
                  <a:schemeClr val="accent1"/>
                </a:solidFill>
              </a:endParaRPr>
            </a:p>
          </p:txBody>
        </p:sp>
        <p:sp>
          <p:nvSpPr>
            <p:cNvPr id="40" name="文本框 39">
              <a:extLst>
                <a:ext uri="{FF2B5EF4-FFF2-40B4-BE49-F238E27FC236}">
                  <a16:creationId xmlns:a16="http://schemas.microsoft.com/office/drawing/2014/main" id="{D3C07288-9E2C-41A0-9BD8-FC6941580CF1}"/>
                </a:ext>
              </a:extLst>
            </p:cNvPr>
            <p:cNvSpPr txBox="1"/>
            <p:nvPr/>
          </p:nvSpPr>
          <p:spPr>
            <a:xfrm>
              <a:off x="2824265" y="2036025"/>
              <a:ext cx="8661432" cy="1638421"/>
            </a:xfrm>
            <a:prstGeom prst="rect">
              <a:avLst/>
            </a:prstGeom>
            <a:noFill/>
          </p:spPr>
          <p:txBody>
            <a:bodyPr wrap="square" lIns="0" rtlCol="0">
              <a:normAutofit/>
            </a:bodyPr>
            <a:lstStyle/>
            <a:p>
              <a:pPr algn="just">
                <a:lnSpc>
                  <a:spcPct val="150000"/>
                </a:lnSpc>
              </a:pPr>
              <a:r>
                <a:rPr lang="zh-CN" altLang="en-US" sz="1600" spc="100" dirty="0" smtClean="0">
                  <a:solidFill>
                    <a:schemeClr val="tx1">
                      <a:lumMod val="65000"/>
                      <a:lumOff val="35000"/>
                    </a:schemeClr>
                  </a:solidFill>
                </a:rPr>
                <a:t>             是</a:t>
              </a:r>
              <a:r>
                <a:rPr lang="zh-CN" altLang="en-US" sz="1600" spc="100" dirty="0">
                  <a:solidFill>
                    <a:schemeClr val="tx1">
                      <a:lumMod val="65000"/>
                      <a:lumOff val="35000"/>
                    </a:schemeClr>
                  </a:solidFill>
                </a:rPr>
                <a:t>图像重建任务的常用</a:t>
              </a:r>
              <a:r>
                <a:rPr lang="zh-CN" altLang="en-US" sz="1600" spc="100" dirty="0" smtClean="0">
                  <a:solidFill>
                    <a:schemeClr val="tx1">
                      <a:lumMod val="65000"/>
                      <a:lumOff val="35000"/>
                    </a:schemeClr>
                  </a:solidFill>
                </a:rPr>
                <a:t>度量，是</a:t>
              </a:r>
              <a:r>
                <a:rPr lang="zh-CN" altLang="en-US" sz="1600" spc="100" dirty="0">
                  <a:solidFill>
                    <a:schemeClr val="tx1">
                      <a:lumMod val="65000"/>
                      <a:lumOff val="35000"/>
                    </a:schemeClr>
                  </a:solidFill>
                </a:rPr>
                <a:t>深度估计</a:t>
              </a:r>
              <a:r>
                <a:rPr lang="en-US" altLang="zh-CN" sz="1600" spc="100" dirty="0">
                  <a:solidFill>
                    <a:schemeClr val="tx1">
                      <a:lumMod val="65000"/>
                      <a:lumOff val="35000"/>
                    </a:schemeClr>
                  </a:solidFill>
                </a:rPr>
                <a:t>CNN</a:t>
              </a:r>
              <a:r>
                <a:rPr lang="zh-CN" altLang="en-US" sz="1600" spc="100" dirty="0">
                  <a:solidFill>
                    <a:schemeClr val="tx1">
                      <a:lumMod val="65000"/>
                      <a:lumOff val="35000"/>
                    </a:schemeClr>
                  </a:solidFill>
                </a:rPr>
                <a:t>的良好损失</a:t>
              </a:r>
              <a:r>
                <a:rPr lang="zh-CN" altLang="en-US" sz="1600" spc="100" dirty="0" smtClean="0">
                  <a:solidFill>
                    <a:schemeClr val="tx1">
                      <a:lumMod val="65000"/>
                      <a:lumOff val="35000"/>
                    </a:schemeClr>
                  </a:solidFill>
                </a:rPr>
                <a:t>项。由于</a:t>
              </a:r>
              <a:r>
                <a:rPr lang="en-US" altLang="zh-CN" sz="1600" spc="100" dirty="0">
                  <a:solidFill>
                    <a:schemeClr val="tx1">
                      <a:lumMod val="65000"/>
                      <a:lumOff val="35000"/>
                    </a:schemeClr>
                  </a:solidFill>
                </a:rPr>
                <a:t>SSIM</a:t>
              </a:r>
              <a:r>
                <a:rPr lang="zh-CN" altLang="en-US" sz="1600" spc="100" dirty="0">
                  <a:solidFill>
                    <a:schemeClr val="tx1">
                      <a:lumMod val="65000"/>
                      <a:lumOff val="35000"/>
                    </a:schemeClr>
                  </a:solidFill>
                </a:rPr>
                <a:t>的上限为</a:t>
              </a:r>
              <a:r>
                <a:rPr lang="en-US" altLang="zh-CN" sz="1600" spc="100" dirty="0">
                  <a:solidFill>
                    <a:schemeClr val="tx1">
                      <a:lumMod val="65000"/>
                      <a:lumOff val="35000"/>
                    </a:schemeClr>
                  </a:solidFill>
                </a:rPr>
                <a:t>1</a:t>
              </a:r>
              <a:r>
                <a:rPr lang="zh-CN" altLang="en-US" sz="1600" spc="100" dirty="0">
                  <a:solidFill>
                    <a:schemeClr val="tx1">
                      <a:lumMod val="65000"/>
                      <a:lumOff val="35000"/>
                    </a:schemeClr>
                  </a:solidFill>
                </a:rPr>
                <a:t>，将其定义为丢失定义</a:t>
              </a:r>
              <a:r>
                <a:rPr lang="zh-CN" altLang="en-US" sz="1600" spc="100" dirty="0" smtClean="0">
                  <a:solidFill>
                    <a:schemeClr val="tx1">
                      <a:lumMod val="65000"/>
                      <a:lumOff val="35000"/>
                    </a:schemeClr>
                  </a:solidFill>
                </a:rPr>
                <a:t>如下：</a:t>
              </a:r>
              <a:endParaRPr lang="zh-CN" altLang="en-US" sz="1600" spc="100" dirty="0">
                <a:solidFill>
                  <a:schemeClr val="tx1">
                    <a:lumMod val="65000"/>
                    <a:lumOff val="35000"/>
                  </a:schemeClr>
                </a:solidFill>
              </a:endParaRPr>
            </a:p>
          </p:txBody>
        </p:sp>
      </p:grpSp>
      <p:pic>
        <p:nvPicPr>
          <p:cNvPr id="16" name="图片 15"/>
          <p:cNvPicPr>
            <a:picLocks noChangeAspect="1"/>
          </p:cNvPicPr>
          <p:nvPr/>
        </p:nvPicPr>
        <p:blipFill>
          <a:blip r:embed="rId10"/>
          <a:stretch>
            <a:fillRect/>
          </a:stretch>
        </p:blipFill>
        <p:spPr>
          <a:xfrm>
            <a:off x="3002621" y="5898546"/>
            <a:ext cx="2742857" cy="523810"/>
          </a:xfrm>
          <a:prstGeom prst="rect">
            <a:avLst/>
          </a:prstGeom>
          <a:ln>
            <a:noFill/>
          </a:ln>
          <a:effectLst>
            <a:outerShdw blurRad="292100" dist="139700" dir="2700000" algn="tl" rotWithShape="0">
              <a:srgbClr val="333333">
                <a:alpha val="65000"/>
              </a:srgbClr>
            </a:outerShdw>
          </a:effectLst>
        </p:spPr>
      </p:pic>
      <p:pic>
        <p:nvPicPr>
          <p:cNvPr id="2058" name="Picture 10" descr="http://static.tongtianta.site/paper_image/0b78f982-671c-11e9-9cd5-00163e08bb86/INNERLATEXT226.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2218" y="5222751"/>
            <a:ext cx="846451" cy="28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391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80996A2D-6F8F-4BDB-BF80-2CAAC8837696}"/>
              </a:ext>
            </a:extLst>
          </p:cNvPr>
          <p:cNvSpPr txBox="1"/>
          <p:nvPr/>
        </p:nvSpPr>
        <p:spPr>
          <a:xfrm>
            <a:off x="6185539" y="1694409"/>
            <a:ext cx="1569660" cy="461665"/>
          </a:xfrm>
          <a:prstGeom prst="rect">
            <a:avLst/>
          </a:prstGeom>
          <a:noFill/>
        </p:spPr>
        <p:txBody>
          <a:bodyPr wrap="none" rtlCol="0">
            <a:spAutoFit/>
          </a:bodyPr>
          <a:lstStyle/>
          <a:p>
            <a:r>
              <a:rPr lang="zh-CN" altLang="en-US" sz="2400" spc="300" dirty="0">
                <a:solidFill>
                  <a:schemeClr val="tx2">
                    <a:lumMod val="50000"/>
                  </a:schemeClr>
                </a:solidFill>
                <a:latin typeface="+mj-ea"/>
                <a:ea typeface="+mj-ea"/>
              </a:rPr>
              <a:t>课题背景</a:t>
            </a:r>
          </a:p>
        </p:txBody>
      </p:sp>
      <p:sp>
        <p:nvSpPr>
          <p:cNvPr id="11" name="文本框 10">
            <a:extLst>
              <a:ext uri="{FF2B5EF4-FFF2-40B4-BE49-F238E27FC236}">
                <a16:creationId xmlns:a16="http://schemas.microsoft.com/office/drawing/2014/main" id="{65C4962F-6E74-4D33-A990-EC2DE600EA63}"/>
              </a:ext>
            </a:extLst>
          </p:cNvPr>
          <p:cNvSpPr txBox="1"/>
          <p:nvPr/>
        </p:nvSpPr>
        <p:spPr>
          <a:xfrm>
            <a:off x="6185539" y="2063806"/>
            <a:ext cx="2544286" cy="307777"/>
          </a:xfrm>
          <a:prstGeom prst="rect">
            <a:avLst/>
          </a:prstGeom>
          <a:noFill/>
        </p:spPr>
        <p:txBody>
          <a:bodyPr wrap="none" rtlCol="0">
            <a:spAutoFit/>
          </a:bodyPr>
          <a:lstStyle/>
          <a:p>
            <a:r>
              <a:rPr lang="en-US" altLang="zh-CN" sz="1400" spc="100" dirty="0">
                <a:solidFill>
                  <a:schemeClr val="bg1">
                    <a:lumMod val="75000"/>
                  </a:schemeClr>
                </a:solidFill>
              </a:rPr>
              <a:t>Background of the project</a:t>
            </a:r>
            <a:endParaRPr lang="zh-CN" altLang="en-US" sz="1400" spc="100" dirty="0">
              <a:solidFill>
                <a:schemeClr val="bg1">
                  <a:lumMod val="75000"/>
                </a:schemeClr>
              </a:solidFill>
            </a:endParaRPr>
          </a:p>
        </p:txBody>
      </p:sp>
      <p:sp>
        <p:nvSpPr>
          <p:cNvPr id="14" name="文本框 13">
            <a:extLst>
              <a:ext uri="{FF2B5EF4-FFF2-40B4-BE49-F238E27FC236}">
                <a16:creationId xmlns:a16="http://schemas.microsoft.com/office/drawing/2014/main" id="{DDA6CF73-DA4A-4F91-ADB9-614D5D71F726}"/>
              </a:ext>
            </a:extLst>
          </p:cNvPr>
          <p:cNvSpPr txBox="1"/>
          <p:nvPr/>
        </p:nvSpPr>
        <p:spPr>
          <a:xfrm>
            <a:off x="9313084" y="1694409"/>
            <a:ext cx="1569660" cy="461665"/>
          </a:xfrm>
          <a:prstGeom prst="rect">
            <a:avLst/>
          </a:prstGeom>
          <a:noFill/>
        </p:spPr>
        <p:txBody>
          <a:bodyPr wrap="none" rtlCol="0">
            <a:spAutoFit/>
          </a:bodyPr>
          <a:lstStyle/>
          <a:p>
            <a:r>
              <a:rPr lang="zh-CN" altLang="en-US" sz="2400" spc="300" dirty="0" smtClean="0">
                <a:solidFill>
                  <a:schemeClr val="tx2">
                    <a:lumMod val="50000"/>
                  </a:schemeClr>
                </a:solidFill>
                <a:latin typeface="+mj-ea"/>
                <a:ea typeface="+mj-ea"/>
              </a:rPr>
              <a:t>摘要简介</a:t>
            </a:r>
            <a:endParaRPr lang="zh-CN" altLang="en-US" sz="2400" spc="300" dirty="0">
              <a:solidFill>
                <a:schemeClr val="tx2">
                  <a:lumMod val="50000"/>
                </a:schemeClr>
              </a:solidFill>
              <a:latin typeface="+mj-ea"/>
              <a:ea typeface="+mj-ea"/>
            </a:endParaRPr>
          </a:p>
        </p:txBody>
      </p:sp>
      <p:sp>
        <p:nvSpPr>
          <p:cNvPr id="15" name="文本框 14">
            <a:extLst>
              <a:ext uri="{FF2B5EF4-FFF2-40B4-BE49-F238E27FC236}">
                <a16:creationId xmlns:a16="http://schemas.microsoft.com/office/drawing/2014/main" id="{6082351F-1B65-48DD-9108-E84F967FFB4E}"/>
              </a:ext>
            </a:extLst>
          </p:cNvPr>
          <p:cNvSpPr txBox="1"/>
          <p:nvPr/>
        </p:nvSpPr>
        <p:spPr>
          <a:xfrm>
            <a:off x="9313084" y="2063806"/>
            <a:ext cx="2494594" cy="307777"/>
          </a:xfrm>
          <a:prstGeom prst="rect">
            <a:avLst/>
          </a:prstGeom>
          <a:noFill/>
        </p:spPr>
        <p:txBody>
          <a:bodyPr wrap="none" rtlCol="0">
            <a:spAutoFit/>
          </a:bodyPr>
          <a:lstStyle/>
          <a:p>
            <a:r>
              <a:rPr lang="en-US" altLang="zh-CN" sz="1400" spc="100" dirty="0" smtClean="0">
                <a:solidFill>
                  <a:schemeClr val="bg1">
                    <a:lumMod val="75000"/>
                  </a:schemeClr>
                </a:solidFill>
              </a:rPr>
              <a:t>Abstract and Introduction</a:t>
            </a:r>
            <a:endParaRPr lang="zh-CN" altLang="en-US" sz="1400" spc="100" dirty="0">
              <a:solidFill>
                <a:schemeClr val="bg1">
                  <a:lumMod val="75000"/>
                </a:schemeClr>
              </a:solidFill>
            </a:endParaRPr>
          </a:p>
        </p:txBody>
      </p:sp>
      <p:sp>
        <p:nvSpPr>
          <p:cNvPr id="17" name="文本框 16">
            <a:extLst>
              <a:ext uri="{FF2B5EF4-FFF2-40B4-BE49-F238E27FC236}">
                <a16:creationId xmlns:a16="http://schemas.microsoft.com/office/drawing/2014/main" id="{1B270E33-DDE9-4852-A0E5-284E9F13F239}"/>
              </a:ext>
            </a:extLst>
          </p:cNvPr>
          <p:cNvSpPr txBox="1"/>
          <p:nvPr/>
        </p:nvSpPr>
        <p:spPr>
          <a:xfrm>
            <a:off x="6185539" y="3354574"/>
            <a:ext cx="1569660" cy="461665"/>
          </a:xfrm>
          <a:prstGeom prst="rect">
            <a:avLst/>
          </a:prstGeom>
          <a:noFill/>
        </p:spPr>
        <p:txBody>
          <a:bodyPr wrap="none" rtlCol="0">
            <a:spAutoFit/>
          </a:bodyPr>
          <a:lstStyle/>
          <a:p>
            <a:r>
              <a:rPr lang="zh-CN" altLang="en-US" sz="2400" spc="300" dirty="0" smtClean="0">
                <a:solidFill>
                  <a:schemeClr val="tx2">
                    <a:lumMod val="50000"/>
                  </a:schemeClr>
                </a:solidFill>
                <a:latin typeface="+mj-ea"/>
                <a:ea typeface="+mj-ea"/>
              </a:rPr>
              <a:t>工作方法</a:t>
            </a:r>
            <a:endParaRPr lang="zh-CN" altLang="en-US" sz="2400" spc="300" dirty="0">
              <a:solidFill>
                <a:schemeClr val="tx2">
                  <a:lumMod val="50000"/>
                </a:schemeClr>
              </a:solidFill>
              <a:latin typeface="+mj-ea"/>
              <a:ea typeface="+mj-ea"/>
            </a:endParaRPr>
          </a:p>
        </p:txBody>
      </p:sp>
      <p:sp>
        <p:nvSpPr>
          <p:cNvPr id="18" name="文本框 17">
            <a:extLst>
              <a:ext uri="{FF2B5EF4-FFF2-40B4-BE49-F238E27FC236}">
                <a16:creationId xmlns:a16="http://schemas.microsoft.com/office/drawing/2014/main" id="{1B561C36-7754-4C53-BB0B-5109A0378F6F}"/>
              </a:ext>
            </a:extLst>
          </p:cNvPr>
          <p:cNvSpPr txBox="1"/>
          <p:nvPr/>
        </p:nvSpPr>
        <p:spPr>
          <a:xfrm>
            <a:off x="6185539" y="3723971"/>
            <a:ext cx="1786002" cy="307777"/>
          </a:xfrm>
          <a:prstGeom prst="rect">
            <a:avLst/>
          </a:prstGeom>
          <a:noFill/>
        </p:spPr>
        <p:txBody>
          <a:bodyPr wrap="none" rtlCol="0">
            <a:spAutoFit/>
          </a:bodyPr>
          <a:lstStyle/>
          <a:p>
            <a:r>
              <a:rPr lang="en-US" altLang="zh-CN" sz="1400" spc="100" dirty="0" smtClean="0">
                <a:solidFill>
                  <a:schemeClr val="bg1">
                    <a:lumMod val="75000"/>
                  </a:schemeClr>
                </a:solidFill>
              </a:rPr>
              <a:t>Work and Method</a:t>
            </a:r>
            <a:endParaRPr lang="zh-CN" altLang="en-US" sz="1400" spc="100" dirty="0">
              <a:solidFill>
                <a:schemeClr val="bg1">
                  <a:lumMod val="75000"/>
                </a:schemeClr>
              </a:solidFill>
            </a:endParaRPr>
          </a:p>
        </p:txBody>
      </p:sp>
      <p:sp>
        <p:nvSpPr>
          <p:cNvPr id="20" name="文本框 19">
            <a:extLst>
              <a:ext uri="{FF2B5EF4-FFF2-40B4-BE49-F238E27FC236}">
                <a16:creationId xmlns:a16="http://schemas.microsoft.com/office/drawing/2014/main" id="{EF3DC2D5-346C-4F45-BFE7-9A51CF890A14}"/>
              </a:ext>
            </a:extLst>
          </p:cNvPr>
          <p:cNvSpPr txBox="1"/>
          <p:nvPr/>
        </p:nvSpPr>
        <p:spPr>
          <a:xfrm>
            <a:off x="9313084" y="3354574"/>
            <a:ext cx="1569660" cy="461665"/>
          </a:xfrm>
          <a:prstGeom prst="rect">
            <a:avLst/>
          </a:prstGeom>
          <a:noFill/>
        </p:spPr>
        <p:txBody>
          <a:bodyPr wrap="none" rtlCol="0">
            <a:spAutoFit/>
          </a:bodyPr>
          <a:lstStyle/>
          <a:p>
            <a:r>
              <a:rPr lang="zh-CN" altLang="en-US" sz="2400" spc="300" dirty="0">
                <a:solidFill>
                  <a:schemeClr val="tx2">
                    <a:lumMod val="50000"/>
                  </a:schemeClr>
                </a:solidFill>
                <a:latin typeface="+mj-ea"/>
                <a:ea typeface="+mj-ea"/>
              </a:rPr>
              <a:t>实验结果</a:t>
            </a:r>
          </a:p>
        </p:txBody>
      </p:sp>
      <p:sp>
        <p:nvSpPr>
          <p:cNvPr id="21" name="文本框 20">
            <a:extLst>
              <a:ext uri="{FF2B5EF4-FFF2-40B4-BE49-F238E27FC236}">
                <a16:creationId xmlns:a16="http://schemas.microsoft.com/office/drawing/2014/main" id="{179D15BD-0703-466F-A5B1-443852795E2B}"/>
              </a:ext>
            </a:extLst>
          </p:cNvPr>
          <p:cNvSpPr txBox="1"/>
          <p:nvPr/>
        </p:nvSpPr>
        <p:spPr>
          <a:xfrm>
            <a:off x="9313084" y="3723971"/>
            <a:ext cx="2133918" cy="307777"/>
          </a:xfrm>
          <a:prstGeom prst="rect">
            <a:avLst/>
          </a:prstGeom>
          <a:noFill/>
        </p:spPr>
        <p:txBody>
          <a:bodyPr wrap="none" rtlCol="0">
            <a:spAutoFit/>
          </a:bodyPr>
          <a:lstStyle/>
          <a:p>
            <a:r>
              <a:rPr lang="en-US" altLang="zh-CN" sz="1400" spc="100" dirty="0">
                <a:solidFill>
                  <a:schemeClr val="bg1">
                    <a:lumMod val="75000"/>
                  </a:schemeClr>
                </a:solidFill>
              </a:rPr>
              <a:t>Experimental Results</a:t>
            </a:r>
            <a:endParaRPr lang="zh-CN" altLang="en-US" sz="1400" spc="100" dirty="0">
              <a:solidFill>
                <a:schemeClr val="bg1">
                  <a:lumMod val="75000"/>
                </a:schemeClr>
              </a:solidFill>
            </a:endParaRPr>
          </a:p>
        </p:txBody>
      </p:sp>
      <p:sp>
        <p:nvSpPr>
          <p:cNvPr id="23" name="文本框 22">
            <a:extLst>
              <a:ext uri="{FF2B5EF4-FFF2-40B4-BE49-F238E27FC236}">
                <a16:creationId xmlns:a16="http://schemas.microsoft.com/office/drawing/2014/main" id="{86F88C9D-4FCB-4CCD-8515-7A3A500E6840}"/>
              </a:ext>
            </a:extLst>
          </p:cNvPr>
          <p:cNvSpPr txBox="1"/>
          <p:nvPr/>
        </p:nvSpPr>
        <p:spPr>
          <a:xfrm>
            <a:off x="6185539" y="5014739"/>
            <a:ext cx="1569660" cy="461665"/>
          </a:xfrm>
          <a:prstGeom prst="rect">
            <a:avLst/>
          </a:prstGeom>
          <a:noFill/>
        </p:spPr>
        <p:txBody>
          <a:bodyPr wrap="none" rtlCol="0">
            <a:spAutoFit/>
          </a:bodyPr>
          <a:lstStyle/>
          <a:p>
            <a:r>
              <a:rPr lang="zh-CN" altLang="en-US" sz="2400" spc="300" dirty="0" smtClean="0">
                <a:solidFill>
                  <a:schemeClr val="tx2">
                    <a:lumMod val="50000"/>
                  </a:schemeClr>
                </a:solidFill>
                <a:latin typeface="+mj-ea"/>
                <a:ea typeface="+mj-ea"/>
              </a:rPr>
              <a:t>论文总结</a:t>
            </a:r>
            <a:endParaRPr lang="zh-CN" altLang="en-US" sz="2400" spc="300" dirty="0">
              <a:solidFill>
                <a:schemeClr val="tx2">
                  <a:lumMod val="50000"/>
                </a:schemeClr>
              </a:solidFill>
              <a:latin typeface="+mj-ea"/>
              <a:ea typeface="+mj-ea"/>
            </a:endParaRPr>
          </a:p>
        </p:txBody>
      </p:sp>
      <p:sp>
        <p:nvSpPr>
          <p:cNvPr id="24" name="文本框 23">
            <a:extLst>
              <a:ext uri="{FF2B5EF4-FFF2-40B4-BE49-F238E27FC236}">
                <a16:creationId xmlns:a16="http://schemas.microsoft.com/office/drawing/2014/main" id="{E15BBEA2-328D-4661-B08C-2E7D5E4DE5CB}"/>
              </a:ext>
            </a:extLst>
          </p:cNvPr>
          <p:cNvSpPr txBox="1"/>
          <p:nvPr/>
        </p:nvSpPr>
        <p:spPr>
          <a:xfrm>
            <a:off x="6185539" y="5384136"/>
            <a:ext cx="1994457" cy="307777"/>
          </a:xfrm>
          <a:prstGeom prst="rect">
            <a:avLst/>
          </a:prstGeom>
          <a:noFill/>
        </p:spPr>
        <p:txBody>
          <a:bodyPr wrap="none" rtlCol="0">
            <a:spAutoFit/>
          </a:bodyPr>
          <a:lstStyle/>
          <a:p>
            <a:r>
              <a:rPr lang="en-US" altLang="zh-CN" sz="1400" spc="100" dirty="0">
                <a:solidFill>
                  <a:schemeClr val="bg1">
                    <a:lumMod val="75000"/>
                  </a:schemeClr>
                </a:solidFill>
              </a:rPr>
              <a:t>Summary of papers</a:t>
            </a:r>
            <a:endParaRPr lang="zh-CN" altLang="en-US" sz="1400" spc="100" dirty="0">
              <a:solidFill>
                <a:schemeClr val="bg1">
                  <a:lumMod val="75000"/>
                </a:schemeClr>
              </a:solidFill>
            </a:endParaRPr>
          </a:p>
        </p:txBody>
      </p:sp>
      <p:sp>
        <p:nvSpPr>
          <p:cNvPr id="43" name="矩形 42">
            <a:extLst>
              <a:ext uri="{FF2B5EF4-FFF2-40B4-BE49-F238E27FC236}">
                <a16:creationId xmlns:a16="http://schemas.microsoft.com/office/drawing/2014/main" id="{988A1B6B-C231-4AC7-B775-1F01B34A4058}"/>
              </a:ext>
            </a:extLst>
          </p:cNvPr>
          <p:cNvSpPr/>
          <p:nvPr/>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8F6F1138-F9F3-482D-A591-5805BF05087E}"/>
              </a:ext>
            </a:extLst>
          </p:cNvPr>
          <p:cNvGrpSpPr/>
          <p:nvPr/>
        </p:nvGrpSpPr>
        <p:grpSpPr>
          <a:xfrm>
            <a:off x="10467218" y="6126091"/>
            <a:ext cx="1052654" cy="108000"/>
            <a:chOff x="10467218" y="6126091"/>
            <a:chExt cx="1052654" cy="108000"/>
          </a:xfrm>
        </p:grpSpPr>
        <p:sp>
          <p:nvSpPr>
            <p:cNvPr id="3" name="椭圆 2">
              <a:extLst>
                <a:ext uri="{FF2B5EF4-FFF2-40B4-BE49-F238E27FC236}">
                  <a16:creationId xmlns:a16="http://schemas.microsoft.com/office/drawing/2014/main" id="{2B8EEC6B-4E62-4567-8102-B919F1ABAE68}"/>
                </a:ext>
              </a:extLst>
            </p:cNvPr>
            <p:cNvSpPr/>
            <p:nvPr/>
          </p:nvSpPr>
          <p:spPr>
            <a:xfrm>
              <a:off x="10467218" y="6126091"/>
              <a:ext cx="108000" cy="10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2" name="椭圆 91">
              <a:extLst>
                <a:ext uri="{FF2B5EF4-FFF2-40B4-BE49-F238E27FC236}">
                  <a16:creationId xmlns:a16="http://schemas.microsoft.com/office/drawing/2014/main" id="{0DE99215-858C-417E-8141-2D9F9CAC52D6}"/>
                </a:ext>
              </a:extLst>
            </p:cNvPr>
            <p:cNvSpPr/>
            <p:nvPr/>
          </p:nvSpPr>
          <p:spPr>
            <a:xfrm>
              <a:off x="10703381" y="6126091"/>
              <a:ext cx="108000" cy="10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3" name="椭圆 92">
              <a:extLst>
                <a:ext uri="{FF2B5EF4-FFF2-40B4-BE49-F238E27FC236}">
                  <a16:creationId xmlns:a16="http://schemas.microsoft.com/office/drawing/2014/main" id="{FCDD7AA9-3A23-4083-BBE1-8010A9D00A83}"/>
                </a:ext>
              </a:extLst>
            </p:cNvPr>
            <p:cNvSpPr/>
            <p:nvPr/>
          </p:nvSpPr>
          <p:spPr>
            <a:xfrm>
              <a:off x="10939545" y="6126091"/>
              <a:ext cx="108000" cy="10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a:extLst>
                <a:ext uri="{FF2B5EF4-FFF2-40B4-BE49-F238E27FC236}">
                  <a16:creationId xmlns:a16="http://schemas.microsoft.com/office/drawing/2014/main" id="{5CDE1A13-92C8-4873-8597-04BE5D7CFE37}"/>
                </a:ext>
              </a:extLst>
            </p:cNvPr>
            <p:cNvSpPr/>
            <p:nvPr/>
          </p:nvSpPr>
          <p:spPr>
            <a:xfrm>
              <a:off x="11175708" y="6126091"/>
              <a:ext cx="108000" cy="10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5" name="椭圆 94">
              <a:extLst>
                <a:ext uri="{FF2B5EF4-FFF2-40B4-BE49-F238E27FC236}">
                  <a16:creationId xmlns:a16="http://schemas.microsoft.com/office/drawing/2014/main" id="{3D4CB947-938F-471D-87BD-F95D26CB5809}"/>
                </a:ext>
              </a:extLst>
            </p:cNvPr>
            <p:cNvSpPr/>
            <p:nvPr/>
          </p:nvSpPr>
          <p:spPr>
            <a:xfrm>
              <a:off x="11411872" y="6126091"/>
              <a:ext cx="108000" cy="10800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9" name="文本框 38">
            <a:extLst>
              <a:ext uri="{FF2B5EF4-FFF2-40B4-BE49-F238E27FC236}">
                <a16:creationId xmlns:a16="http://schemas.microsoft.com/office/drawing/2014/main" id="{0F468BC7-46A2-4AAB-B3F7-1544FCFE8ABB}"/>
              </a:ext>
            </a:extLst>
          </p:cNvPr>
          <p:cNvSpPr txBox="1"/>
          <p:nvPr/>
        </p:nvSpPr>
        <p:spPr>
          <a:xfrm>
            <a:off x="-218304" y="756599"/>
            <a:ext cx="5018904" cy="1323439"/>
          </a:xfrm>
          <a:prstGeom prst="rect">
            <a:avLst/>
          </a:prstGeom>
          <a:noFill/>
        </p:spPr>
        <p:txBody>
          <a:bodyPr wrap="square" rtlCol="0">
            <a:spAutoFit/>
          </a:bodyPr>
          <a:lstStyle/>
          <a:p>
            <a:pPr algn="dist"/>
            <a:r>
              <a:rPr lang="en-US" altLang="zh-CN" sz="8000" b="1" spc="50" dirty="0">
                <a:solidFill>
                  <a:schemeClr val="tx2">
                    <a:lumMod val="20000"/>
                    <a:lumOff val="80000"/>
                  </a:schemeClr>
                </a:solidFill>
                <a:latin typeface="+mj-lt"/>
              </a:rPr>
              <a:t>Contents</a:t>
            </a:r>
            <a:endParaRPr lang="zh-CN" altLang="en-US" sz="8000" b="1" spc="50" dirty="0">
              <a:solidFill>
                <a:schemeClr val="tx2">
                  <a:lumMod val="20000"/>
                  <a:lumOff val="80000"/>
                </a:schemeClr>
              </a:solidFill>
              <a:latin typeface="+mj-lt"/>
            </a:endParaRPr>
          </a:p>
        </p:txBody>
      </p:sp>
      <p:sp>
        <p:nvSpPr>
          <p:cNvPr id="40" name="文本框 39">
            <a:extLst>
              <a:ext uri="{FF2B5EF4-FFF2-40B4-BE49-F238E27FC236}">
                <a16:creationId xmlns:a16="http://schemas.microsoft.com/office/drawing/2014/main" id="{009A0861-AF32-4D83-B541-5799200EE73D}"/>
              </a:ext>
            </a:extLst>
          </p:cNvPr>
          <p:cNvSpPr txBox="1"/>
          <p:nvPr/>
        </p:nvSpPr>
        <p:spPr>
          <a:xfrm>
            <a:off x="585844" y="1052991"/>
            <a:ext cx="2544286" cy="707886"/>
          </a:xfrm>
          <a:prstGeom prst="rect">
            <a:avLst/>
          </a:prstGeom>
          <a:noFill/>
        </p:spPr>
        <p:txBody>
          <a:bodyPr vert="horz" wrap="none" rtlCol="0">
            <a:spAutoFit/>
          </a:bodyPr>
          <a:lstStyle/>
          <a:p>
            <a:r>
              <a:rPr lang="zh-CN" altLang="en-US" sz="4000" spc="600" dirty="0">
                <a:solidFill>
                  <a:schemeClr val="accent1"/>
                </a:solidFill>
                <a:latin typeface="+mj-ea"/>
                <a:ea typeface="+mj-ea"/>
              </a:rPr>
              <a:t>结构大纲</a:t>
            </a:r>
          </a:p>
        </p:txBody>
      </p:sp>
      <p:sp>
        <p:nvSpPr>
          <p:cNvPr id="2" name="矩形 1">
            <a:extLst>
              <a:ext uri="{FF2B5EF4-FFF2-40B4-BE49-F238E27FC236}">
                <a16:creationId xmlns:a16="http://schemas.microsoft.com/office/drawing/2014/main" id="{CDE24F17-2C03-4DB8-8C80-C753F26798EE}"/>
              </a:ext>
            </a:extLst>
          </p:cNvPr>
          <p:cNvSpPr/>
          <p:nvPr/>
        </p:nvSpPr>
        <p:spPr>
          <a:xfrm>
            <a:off x="679450" y="1902127"/>
            <a:ext cx="1080000" cy="98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B28671DC-B47D-4E6B-B932-64D4084D8715}"/>
              </a:ext>
            </a:extLst>
          </p:cNvPr>
          <p:cNvSpPr/>
          <p:nvPr/>
        </p:nvSpPr>
        <p:spPr>
          <a:xfrm>
            <a:off x="5602280" y="1123660"/>
            <a:ext cx="646120" cy="646120"/>
          </a:xfrm>
          <a:prstGeom prst="ellipse">
            <a:avLst/>
          </a:prstGeom>
          <a:gradFill flip="none" rotWithShape="1">
            <a:gsLst>
              <a:gs pos="0">
                <a:schemeClr val="accent1"/>
              </a:gs>
              <a:gs pos="100000">
                <a:schemeClr val="accent1">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dirty="0">
                <a:latin typeface="+mj-ea"/>
                <a:ea typeface="+mj-ea"/>
              </a:rPr>
              <a:t>壹</a:t>
            </a:r>
          </a:p>
        </p:txBody>
      </p:sp>
      <p:cxnSp>
        <p:nvCxnSpPr>
          <p:cNvPr id="6" name="直接连接符 5">
            <a:extLst>
              <a:ext uri="{FF2B5EF4-FFF2-40B4-BE49-F238E27FC236}">
                <a16:creationId xmlns:a16="http://schemas.microsoft.com/office/drawing/2014/main" id="{E336CEDA-6AB7-4FD5-8F61-081563446196}"/>
              </a:ext>
            </a:extLst>
          </p:cNvPr>
          <p:cNvCxnSpPr>
            <a:cxnSpLocks/>
          </p:cNvCxnSpPr>
          <p:nvPr/>
        </p:nvCxnSpPr>
        <p:spPr>
          <a:xfrm flipH="1">
            <a:off x="5969598" y="1193905"/>
            <a:ext cx="678852" cy="883678"/>
          </a:xfrm>
          <a:prstGeom prst="line">
            <a:avLst/>
          </a:prstGeom>
          <a:ln>
            <a:solidFill>
              <a:schemeClr val="accent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BB620DA6-ACE0-49F2-A8F2-F0D391FA060C}"/>
              </a:ext>
            </a:extLst>
          </p:cNvPr>
          <p:cNvSpPr/>
          <p:nvPr/>
        </p:nvSpPr>
        <p:spPr>
          <a:xfrm>
            <a:off x="5602280" y="2761430"/>
            <a:ext cx="646120" cy="646120"/>
          </a:xfrm>
          <a:prstGeom prst="ellipse">
            <a:avLst/>
          </a:prstGeom>
          <a:gradFill flip="none" rotWithShape="1">
            <a:gsLst>
              <a:gs pos="0">
                <a:schemeClr val="accent1"/>
              </a:gs>
              <a:gs pos="100000">
                <a:schemeClr val="accent1">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dirty="0">
                <a:latin typeface="+mj-ea"/>
                <a:ea typeface="+mj-ea"/>
              </a:rPr>
              <a:t>叁</a:t>
            </a:r>
          </a:p>
        </p:txBody>
      </p:sp>
      <p:cxnSp>
        <p:nvCxnSpPr>
          <p:cNvPr id="99" name="直接连接符 98">
            <a:extLst>
              <a:ext uri="{FF2B5EF4-FFF2-40B4-BE49-F238E27FC236}">
                <a16:creationId xmlns:a16="http://schemas.microsoft.com/office/drawing/2014/main" id="{D034A535-9CAB-419A-85BB-1183488231B6}"/>
              </a:ext>
            </a:extLst>
          </p:cNvPr>
          <p:cNvCxnSpPr>
            <a:cxnSpLocks/>
          </p:cNvCxnSpPr>
          <p:nvPr/>
        </p:nvCxnSpPr>
        <p:spPr>
          <a:xfrm flipH="1">
            <a:off x="5969598" y="2831675"/>
            <a:ext cx="678852" cy="883678"/>
          </a:xfrm>
          <a:prstGeom prst="line">
            <a:avLst/>
          </a:prstGeom>
          <a:ln>
            <a:solidFill>
              <a:schemeClr val="accent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979D330C-6906-4420-8505-15868E4C3BA0}"/>
              </a:ext>
            </a:extLst>
          </p:cNvPr>
          <p:cNvSpPr/>
          <p:nvPr/>
        </p:nvSpPr>
        <p:spPr>
          <a:xfrm>
            <a:off x="5602280" y="4489226"/>
            <a:ext cx="646120" cy="646120"/>
          </a:xfrm>
          <a:prstGeom prst="ellipse">
            <a:avLst/>
          </a:prstGeom>
          <a:gradFill flip="none" rotWithShape="1">
            <a:gsLst>
              <a:gs pos="0">
                <a:schemeClr val="accent1"/>
              </a:gs>
              <a:gs pos="100000">
                <a:schemeClr val="accent1">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dirty="0">
                <a:latin typeface="+mj-ea"/>
                <a:ea typeface="+mj-ea"/>
              </a:rPr>
              <a:t>伍</a:t>
            </a:r>
          </a:p>
        </p:txBody>
      </p:sp>
      <p:cxnSp>
        <p:nvCxnSpPr>
          <p:cNvPr id="101" name="直接连接符 100">
            <a:extLst>
              <a:ext uri="{FF2B5EF4-FFF2-40B4-BE49-F238E27FC236}">
                <a16:creationId xmlns:a16="http://schemas.microsoft.com/office/drawing/2014/main" id="{BD547319-5AEB-41DB-A496-7A83A933B1F5}"/>
              </a:ext>
            </a:extLst>
          </p:cNvPr>
          <p:cNvCxnSpPr>
            <a:cxnSpLocks/>
          </p:cNvCxnSpPr>
          <p:nvPr/>
        </p:nvCxnSpPr>
        <p:spPr>
          <a:xfrm flipH="1">
            <a:off x="5969598" y="4559471"/>
            <a:ext cx="678852" cy="883678"/>
          </a:xfrm>
          <a:prstGeom prst="line">
            <a:avLst/>
          </a:prstGeom>
          <a:ln>
            <a:solidFill>
              <a:schemeClr val="accent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783E72C5-CA5E-4C2D-B632-B00FBCD294AF}"/>
              </a:ext>
            </a:extLst>
          </p:cNvPr>
          <p:cNvSpPr/>
          <p:nvPr/>
        </p:nvSpPr>
        <p:spPr>
          <a:xfrm>
            <a:off x="8688232" y="1123660"/>
            <a:ext cx="646120" cy="646120"/>
          </a:xfrm>
          <a:prstGeom prst="ellipse">
            <a:avLst/>
          </a:prstGeom>
          <a:gradFill flip="none" rotWithShape="1">
            <a:gsLst>
              <a:gs pos="0">
                <a:schemeClr val="accent1"/>
              </a:gs>
              <a:gs pos="100000">
                <a:schemeClr val="accent1">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dirty="0">
                <a:latin typeface="+mj-ea"/>
                <a:ea typeface="+mj-ea"/>
              </a:rPr>
              <a:t>贰</a:t>
            </a:r>
          </a:p>
        </p:txBody>
      </p:sp>
      <p:cxnSp>
        <p:nvCxnSpPr>
          <p:cNvPr id="103" name="直接连接符 102">
            <a:extLst>
              <a:ext uri="{FF2B5EF4-FFF2-40B4-BE49-F238E27FC236}">
                <a16:creationId xmlns:a16="http://schemas.microsoft.com/office/drawing/2014/main" id="{EFB3D679-5247-489C-B4FD-7520D38CD5BF}"/>
              </a:ext>
            </a:extLst>
          </p:cNvPr>
          <p:cNvCxnSpPr>
            <a:cxnSpLocks/>
          </p:cNvCxnSpPr>
          <p:nvPr/>
        </p:nvCxnSpPr>
        <p:spPr>
          <a:xfrm flipH="1">
            <a:off x="9055550" y="1193905"/>
            <a:ext cx="678852" cy="883678"/>
          </a:xfrm>
          <a:prstGeom prst="line">
            <a:avLst/>
          </a:prstGeom>
          <a:ln>
            <a:solidFill>
              <a:schemeClr val="accent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74198CC2-34DE-4857-A058-E38F3D9D61DC}"/>
              </a:ext>
            </a:extLst>
          </p:cNvPr>
          <p:cNvSpPr/>
          <p:nvPr/>
        </p:nvSpPr>
        <p:spPr>
          <a:xfrm>
            <a:off x="8688232" y="2761430"/>
            <a:ext cx="646120" cy="646120"/>
          </a:xfrm>
          <a:prstGeom prst="ellipse">
            <a:avLst/>
          </a:prstGeom>
          <a:gradFill flip="none" rotWithShape="1">
            <a:gsLst>
              <a:gs pos="0">
                <a:schemeClr val="accent1"/>
              </a:gs>
              <a:gs pos="100000">
                <a:schemeClr val="accent1">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3200" dirty="0">
                <a:latin typeface="+mj-ea"/>
                <a:ea typeface="+mj-ea"/>
              </a:rPr>
              <a:t>肆</a:t>
            </a:r>
          </a:p>
        </p:txBody>
      </p:sp>
      <p:cxnSp>
        <p:nvCxnSpPr>
          <p:cNvPr id="105" name="直接连接符 104">
            <a:extLst>
              <a:ext uri="{FF2B5EF4-FFF2-40B4-BE49-F238E27FC236}">
                <a16:creationId xmlns:a16="http://schemas.microsoft.com/office/drawing/2014/main" id="{2263701D-BD0C-44DE-B483-6852856BBD5F}"/>
              </a:ext>
            </a:extLst>
          </p:cNvPr>
          <p:cNvCxnSpPr>
            <a:cxnSpLocks/>
          </p:cNvCxnSpPr>
          <p:nvPr/>
        </p:nvCxnSpPr>
        <p:spPr>
          <a:xfrm flipH="1">
            <a:off x="9055550" y="2831675"/>
            <a:ext cx="678852" cy="883678"/>
          </a:xfrm>
          <a:prstGeom prst="line">
            <a:avLst/>
          </a:prstGeom>
          <a:ln>
            <a:solidFill>
              <a:schemeClr val="accent1">
                <a:alpha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6" name="图片 105">
            <a:extLst>
              <a:ext uri="{FF2B5EF4-FFF2-40B4-BE49-F238E27FC236}">
                <a16:creationId xmlns:a16="http://schemas.microsoft.com/office/drawing/2014/main" id="{0689409D-6A8F-4633-B779-F725B57EB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3371"/>
            <a:ext cx="6896626" cy="5172469"/>
          </a:xfrm>
          <a:prstGeom prst="rect">
            <a:avLst/>
          </a:prstGeom>
        </p:spPr>
      </p:pic>
    </p:spTree>
    <p:extLst>
      <p:ext uri="{BB962C8B-B14F-4D97-AF65-F5344CB8AC3E}">
        <p14:creationId xmlns:p14="http://schemas.microsoft.com/office/powerpoint/2010/main" val="4459689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F79EFF-863B-40B5-AFE9-C017F8419F1A}"/>
              </a:ext>
            </a:extLst>
          </p:cNvPr>
          <p:cNvSpPr>
            <a:spLocks noGrp="1"/>
          </p:cNvSpPr>
          <p:nvPr>
            <p:ph type="title"/>
          </p:nvPr>
        </p:nvSpPr>
        <p:spPr/>
        <p:txBody>
          <a:bodyPr/>
          <a:lstStyle/>
          <a:p>
            <a:r>
              <a:rPr lang="zh-CN" altLang="en-US" dirty="0" smtClean="0"/>
              <a:t>数据增强</a:t>
            </a:r>
            <a:endParaRPr lang="zh-CN" altLang="en-US" dirty="0"/>
          </a:p>
        </p:txBody>
      </p:sp>
      <p:grpSp>
        <p:nvGrpSpPr>
          <p:cNvPr id="5" name="组合 4">
            <a:extLst>
              <a:ext uri="{FF2B5EF4-FFF2-40B4-BE49-F238E27FC236}">
                <a16:creationId xmlns:a16="http://schemas.microsoft.com/office/drawing/2014/main" id="{FBBDEF9D-09E4-4787-8D18-54BA435A6872}"/>
              </a:ext>
            </a:extLst>
          </p:cNvPr>
          <p:cNvGrpSpPr/>
          <p:nvPr/>
        </p:nvGrpSpPr>
        <p:grpSpPr>
          <a:xfrm>
            <a:off x="678857" y="1997816"/>
            <a:ext cx="2516073" cy="3340384"/>
            <a:chOff x="678857" y="2188316"/>
            <a:chExt cx="2516073" cy="3340384"/>
          </a:xfrm>
        </p:grpSpPr>
        <p:sp>
          <p:nvSpPr>
            <p:cNvPr id="96" name="矩形 95">
              <a:extLst>
                <a:ext uri="{FF2B5EF4-FFF2-40B4-BE49-F238E27FC236}">
                  <a16:creationId xmlns:a16="http://schemas.microsoft.com/office/drawing/2014/main" id="{C26FDF4B-DF2A-42A0-AC9A-44EB3A58DC57}"/>
                </a:ext>
              </a:extLst>
            </p:cNvPr>
            <p:cNvSpPr/>
            <p:nvPr/>
          </p:nvSpPr>
          <p:spPr>
            <a:xfrm>
              <a:off x="678857"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BD6F4000-594E-40D3-940D-643B631BB399}"/>
                </a:ext>
              </a:extLst>
            </p:cNvPr>
            <p:cNvSpPr txBox="1"/>
            <p:nvPr/>
          </p:nvSpPr>
          <p:spPr>
            <a:xfrm>
              <a:off x="678857" y="2188316"/>
              <a:ext cx="2516073" cy="400110"/>
            </a:xfrm>
            <a:prstGeom prst="rect">
              <a:avLst/>
            </a:prstGeom>
            <a:noFill/>
          </p:spPr>
          <p:txBody>
            <a:bodyPr wrap="none" lIns="0" rtlCol="0">
              <a:spAutoFit/>
            </a:bodyPr>
            <a:lstStyle/>
            <a:p>
              <a:r>
                <a:rPr lang="zh-CN" altLang="en-US" sz="2000" b="1" spc="100" dirty="0">
                  <a:solidFill>
                    <a:schemeClr val="accent1"/>
                  </a:solidFill>
                </a:rPr>
                <a:t>几何和照片度量变换</a:t>
              </a:r>
            </a:p>
          </p:txBody>
        </p:sp>
        <p:sp>
          <p:nvSpPr>
            <p:cNvPr id="98" name="文本框 97">
              <a:extLst>
                <a:ext uri="{FF2B5EF4-FFF2-40B4-BE49-F238E27FC236}">
                  <a16:creationId xmlns:a16="http://schemas.microsoft.com/office/drawing/2014/main" id="{D3C07288-9E2C-41A0-9BD8-FC6941580CF1}"/>
                </a:ext>
              </a:extLst>
            </p:cNvPr>
            <p:cNvSpPr txBox="1"/>
            <p:nvPr/>
          </p:nvSpPr>
          <p:spPr>
            <a:xfrm>
              <a:off x="678858" y="3123178"/>
              <a:ext cx="2160000" cy="2405522"/>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通过</a:t>
              </a:r>
              <a:r>
                <a:rPr lang="zh-CN" altLang="en-US" sz="1600" b="1" spc="100" dirty="0">
                  <a:solidFill>
                    <a:schemeClr val="accent1"/>
                  </a:solidFill>
                </a:rPr>
                <a:t>几何和照片度量变换</a:t>
              </a:r>
              <a:r>
                <a:rPr lang="zh-CN" altLang="en-US" sz="1600" spc="100" dirty="0">
                  <a:solidFill>
                    <a:schemeClr val="tx1">
                      <a:lumMod val="65000"/>
                      <a:lumOff val="35000"/>
                    </a:schemeClr>
                  </a:solidFill>
                </a:rPr>
                <a:t>进行数据增强是减少过度使用导致更好的泛化性能的标准</a:t>
              </a:r>
              <a:r>
                <a:rPr lang="zh-CN" altLang="en-US" sz="1600" spc="100" dirty="0" smtClean="0">
                  <a:solidFill>
                    <a:schemeClr val="tx1">
                      <a:lumMod val="65000"/>
                      <a:lumOff val="35000"/>
                    </a:schemeClr>
                  </a:solidFill>
                </a:rPr>
                <a:t>做法。</a:t>
              </a:r>
              <a:endParaRPr lang="zh-CN" altLang="en-US" sz="1600" spc="100" dirty="0">
                <a:solidFill>
                  <a:schemeClr val="tx1">
                    <a:lumMod val="65000"/>
                    <a:lumOff val="35000"/>
                  </a:schemeClr>
                </a:solidFill>
              </a:endParaRPr>
            </a:p>
          </p:txBody>
        </p:sp>
      </p:grpSp>
      <p:grpSp>
        <p:nvGrpSpPr>
          <p:cNvPr id="4" name="组合 3">
            <a:extLst>
              <a:ext uri="{FF2B5EF4-FFF2-40B4-BE49-F238E27FC236}">
                <a16:creationId xmlns:a16="http://schemas.microsoft.com/office/drawing/2014/main" id="{3AE1C27E-AAD5-4AEE-8661-FB2A1F7F7CEF}"/>
              </a:ext>
            </a:extLst>
          </p:cNvPr>
          <p:cNvGrpSpPr/>
          <p:nvPr/>
        </p:nvGrpSpPr>
        <p:grpSpPr>
          <a:xfrm>
            <a:off x="5063619" y="1997816"/>
            <a:ext cx="2160001" cy="3340384"/>
            <a:chOff x="5063619" y="2188316"/>
            <a:chExt cx="2160001" cy="3340384"/>
          </a:xfrm>
        </p:grpSpPr>
        <p:sp>
          <p:nvSpPr>
            <p:cNvPr id="100" name="矩形 99">
              <a:extLst>
                <a:ext uri="{FF2B5EF4-FFF2-40B4-BE49-F238E27FC236}">
                  <a16:creationId xmlns:a16="http://schemas.microsoft.com/office/drawing/2014/main" id="{678EE4BB-86C1-4632-85D4-AFD8DA732254}"/>
                </a:ext>
              </a:extLst>
            </p:cNvPr>
            <p:cNvSpPr/>
            <p:nvPr/>
          </p:nvSpPr>
          <p:spPr>
            <a:xfrm>
              <a:off x="5063619" y="2819802"/>
              <a:ext cx="720000" cy="72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7E57FC14-8070-4F3F-87EA-DA88182E25E6}"/>
                </a:ext>
              </a:extLst>
            </p:cNvPr>
            <p:cNvSpPr txBox="1"/>
            <p:nvPr/>
          </p:nvSpPr>
          <p:spPr>
            <a:xfrm>
              <a:off x="5063619" y="2188316"/>
              <a:ext cx="1169551" cy="400110"/>
            </a:xfrm>
            <a:prstGeom prst="rect">
              <a:avLst/>
            </a:prstGeom>
            <a:noFill/>
          </p:spPr>
          <p:txBody>
            <a:bodyPr wrap="none" lIns="0" rtlCol="0">
              <a:spAutoFit/>
            </a:bodyPr>
            <a:lstStyle/>
            <a:p>
              <a:r>
                <a:rPr lang="zh-CN" altLang="en-US" sz="2000" b="1" spc="100" dirty="0">
                  <a:solidFill>
                    <a:schemeClr val="accent3">
                      <a:lumMod val="60000"/>
                      <a:lumOff val="40000"/>
                    </a:schemeClr>
                  </a:solidFill>
                </a:rPr>
                <a:t>图像旋转</a:t>
              </a:r>
            </a:p>
          </p:txBody>
        </p:sp>
        <p:sp>
          <p:nvSpPr>
            <p:cNvPr id="102" name="文本框 101">
              <a:extLst>
                <a:ext uri="{FF2B5EF4-FFF2-40B4-BE49-F238E27FC236}">
                  <a16:creationId xmlns:a16="http://schemas.microsoft.com/office/drawing/2014/main" id="{9813BEEA-754F-47C9-8A5D-B53A56379029}"/>
                </a:ext>
              </a:extLst>
            </p:cNvPr>
            <p:cNvSpPr txBox="1"/>
            <p:nvPr/>
          </p:nvSpPr>
          <p:spPr>
            <a:xfrm>
              <a:off x="5063620" y="3123178"/>
              <a:ext cx="2160000" cy="2405522"/>
            </a:xfrm>
            <a:prstGeom prst="rect">
              <a:avLst/>
            </a:prstGeom>
            <a:noFill/>
          </p:spPr>
          <p:txBody>
            <a:bodyPr wrap="square" lIns="0" rtlCol="0">
              <a:normAutofit/>
            </a:bodyPr>
            <a:lstStyle/>
            <a:p>
              <a:pPr algn="just">
                <a:lnSpc>
                  <a:spcPct val="150000"/>
                </a:lnSpc>
              </a:pPr>
              <a:r>
                <a:rPr lang="zh-CN" altLang="en-US" sz="1600" spc="100" dirty="0">
                  <a:solidFill>
                    <a:schemeClr val="bg1">
                      <a:lumMod val="50000"/>
                    </a:schemeClr>
                  </a:solidFill>
                </a:rPr>
                <a:t>图像旋转是另一种有用的增强策略，但是，因为它为相应的地面实况深度引入了无效数据，</a:t>
              </a:r>
              <a:r>
                <a:rPr lang="zh-CN" altLang="en-US" sz="1600" spc="100" dirty="0" smtClean="0">
                  <a:solidFill>
                    <a:schemeClr val="bg1">
                      <a:lumMod val="50000"/>
                    </a:schemeClr>
                  </a:solidFill>
                </a:rPr>
                <a:t>所以</a:t>
              </a:r>
              <a:r>
                <a:rPr lang="zh-CN" altLang="en-US" sz="1600" spc="100" dirty="0">
                  <a:solidFill>
                    <a:schemeClr val="bg1">
                      <a:lumMod val="50000"/>
                    </a:schemeClr>
                  </a:solidFill>
                </a:rPr>
                <a:t>作者</a:t>
              </a:r>
              <a:r>
                <a:rPr lang="zh-CN" altLang="en-US" sz="1600" spc="100" dirty="0" smtClean="0">
                  <a:solidFill>
                    <a:schemeClr val="bg1">
                      <a:lumMod val="50000"/>
                    </a:schemeClr>
                  </a:solidFill>
                </a:rPr>
                <a:t>不</a:t>
              </a:r>
              <a:r>
                <a:rPr lang="zh-CN" altLang="en-US" sz="1600" spc="100" dirty="0">
                  <a:solidFill>
                    <a:schemeClr val="bg1">
                      <a:lumMod val="50000"/>
                    </a:schemeClr>
                  </a:solidFill>
                </a:rPr>
                <a:t>包括它。</a:t>
              </a:r>
            </a:p>
          </p:txBody>
        </p:sp>
      </p:grpSp>
      <p:grpSp>
        <p:nvGrpSpPr>
          <p:cNvPr id="2" name="组合 1">
            <a:extLst>
              <a:ext uri="{FF2B5EF4-FFF2-40B4-BE49-F238E27FC236}">
                <a16:creationId xmlns:a16="http://schemas.microsoft.com/office/drawing/2014/main" id="{03F5CACD-F12D-428A-A85B-BA5C6607B6E8}"/>
              </a:ext>
            </a:extLst>
          </p:cNvPr>
          <p:cNvGrpSpPr/>
          <p:nvPr/>
        </p:nvGrpSpPr>
        <p:grpSpPr>
          <a:xfrm>
            <a:off x="9448380" y="1997816"/>
            <a:ext cx="2160001" cy="3340384"/>
            <a:chOff x="9448380" y="2188316"/>
            <a:chExt cx="2160001" cy="3340384"/>
          </a:xfrm>
        </p:grpSpPr>
        <p:sp>
          <p:nvSpPr>
            <p:cNvPr id="104" name="矩形 103">
              <a:extLst>
                <a:ext uri="{FF2B5EF4-FFF2-40B4-BE49-F238E27FC236}">
                  <a16:creationId xmlns:a16="http://schemas.microsoft.com/office/drawing/2014/main" id="{51C959A8-76C0-4A27-9E4F-5CFAEA1EFF4D}"/>
                </a:ext>
              </a:extLst>
            </p:cNvPr>
            <p:cNvSpPr/>
            <p:nvPr/>
          </p:nvSpPr>
          <p:spPr>
            <a:xfrm>
              <a:off x="9448380"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a:extLst>
                <a:ext uri="{FF2B5EF4-FFF2-40B4-BE49-F238E27FC236}">
                  <a16:creationId xmlns:a16="http://schemas.microsoft.com/office/drawing/2014/main" id="{B9932CB4-01A3-450C-AFF8-986CBEAA454C}"/>
                </a:ext>
              </a:extLst>
            </p:cNvPr>
            <p:cNvSpPr txBox="1"/>
            <p:nvPr/>
          </p:nvSpPr>
          <p:spPr>
            <a:xfrm>
              <a:off x="9448380" y="2188316"/>
              <a:ext cx="1708160" cy="400110"/>
            </a:xfrm>
            <a:prstGeom prst="rect">
              <a:avLst/>
            </a:prstGeom>
            <a:noFill/>
          </p:spPr>
          <p:txBody>
            <a:bodyPr wrap="none" lIns="0" rtlCol="0">
              <a:spAutoFit/>
            </a:bodyPr>
            <a:lstStyle/>
            <a:p>
              <a:r>
                <a:rPr lang="zh-CN" altLang="en-US" sz="2000" b="1" spc="100" dirty="0">
                  <a:solidFill>
                    <a:schemeClr val="accent1"/>
                  </a:solidFill>
                </a:rPr>
                <a:t>照片度量变换</a:t>
              </a:r>
            </a:p>
          </p:txBody>
        </p:sp>
        <p:sp>
          <p:nvSpPr>
            <p:cNvPr id="106" name="文本框 105">
              <a:extLst>
                <a:ext uri="{FF2B5EF4-FFF2-40B4-BE49-F238E27FC236}">
                  <a16:creationId xmlns:a16="http://schemas.microsoft.com/office/drawing/2014/main" id="{49CC292C-EC56-4CA9-B3DF-337A59B88AC3}"/>
                </a:ext>
              </a:extLst>
            </p:cNvPr>
            <p:cNvSpPr txBox="1"/>
            <p:nvPr/>
          </p:nvSpPr>
          <p:spPr>
            <a:xfrm>
              <a:off x="9448381" y="3123178"/>
              <a:ext cx="2160000" cy="2405522"/>
            </a:xfrm>
            <a:prstGeom prst="rect">
              <a:avLst/>
            </a:prstGeom>
            <a:noFill/>
          </p:spPr>
          <p:txBody>
            <a:bodyPr wrap="square" lIns="0" rtlCol="0">
              <a:normAutofit fontScale="92500"/>
            </a:bodyPr>
            <a:lstStyle/>
            <a:p>
              <a:pPr algn="just">
                <a:lnSpc>
                  <a:spcPct val="150000"/>
                </a:lnSpc>
              </a:pPr>
              <a:r>
                <a:rPr lang="zh-CN" altLang="en-US" sz="1600" spc="100" dirty="0">
                  <a:solidFill>
                    <a:schemeClr val="tx1">
                      <a:lumMod val="65000"/>
                      <a:lumOff val="35000"/>
                    </a:schemeClr>
                  </a:solidFill>
                </a:rPr>
                <a:t>对于</a:t>
              </a:r>
              <a:r>
                <a:rPr lang="zh-CN" altLang="en-US" sz="1600" b="1" spc="100" dirty="0">
                  <a:solidFill>
                    <a:schemeClr val="accent1"/>
                  </a:solidFill>
                </a:rPr>
                <a:t>照片度量变换</a:t>
              </a:r>
              <a:r>
                <a:rPr lang="zh-CN" altLang="en-US" sz="1600" spc="100" dirty="0" smtClean="0">
                  <a:solidFill>
                    <a:schemeClr val="tx1">
                      <a:lumMod val="65000"/>
                      <a:lumOff val="35000"/>
                    </a:schemeClr>
                  </a:solidFill>
                </a:rPr>
                <a:t>，</a:t>
              </a:r>
              <a:r>
                <a:rPr lang="zh-CN" altLang="en-US" sz="1600" spc="100" dirty="0">
                  <a:solidFill>
                    <a:schemeClr val="tx1">
                      <a:lumMod val="65000"/>
                      <a:lumOff val="35000"/>
                    </a:schemeClr>
                  </a:solidFill>
                </a:rPr>
                <a:t>作者</a:t>
              </a:r>
              <a:r>
                <a:rPr lang="zh-CN" altLang="en-US" sz="1600" spc="100" dirty="0" smtClean="0">
                  <a:solidFill>
                    <a:schemeClr val="tx1">
                      <a:lumMod val="65000"/>
                      <a:lumOff val="35000"/>
                    </a:schemeClr>
                  </a:solidFill>
                </a:rPr>
                <a:t>发现</a:t>
              </a:r>
              <a:r>
                <a:rPr lang="zh-CN" altLang="en-US" sz="1600" spc="100" dirty="0">
                  <a:solidFill>
                    <a:schemeClr val="tx1">
                      <a:lumMod val="65000"/>
                      <a:lumOff val="35000"/>
                    </a:schemeClr>
                  </a:solidFill>
                </a:rPr>
                <a:t>应用不同的颜色通道排列，例如，在输入上交换红色和绿色通道，可以提高性能，同时也非常高效。</a:t>
              </a:r>
            </a:p>
          </p:txBody>
        </p:sp>
      </p:grpSp>
      <p:sp>
        <p:nvSpPr>
          <p:cNvPr id="107" name="right-arrow_339913">
            <a:extLst>
              <a:ext uri="{FF2B5EF4-FFF2-40B4-BE49-F238E27FC236}">
                <a16:creationId xmlns:a16="http://schemas.microsoft.com/office/drawing/2014/main" id="{358D34DA-96BD-462C-A5D9-F385FCFCCD26}"/>
              </a:ext>
            </a:extLst>
          </p:cNvPr>
          <p:cNvSpPr>
            <a:spLocks noChangeAspect="1"/>
          </p:cNvSpPr>
          <p:nvPr/>
        </p:nvSpPr>
        <p:spPr bwMode="auto">
          <a:xfrm>
            <a:off x="3558165" y="3340644"/>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
        <p:nvSpPr>
          <p:cNvPr id="108" name="right-arrow_339913">
            <a:extLst>
              <a:ext uri="{FF2B5EF4-FFF2-40B4-BE49-F238E27FC236}">
                <a16:creationId xmlns:a16="http://schemas.microsoft.com/office/drawing/2014/main" id="{8E16FC23-C0A0-4D47-B980-B3CBABCC9486}"/>
              </a:ext>
            </a:extLst>
          </p:cNvPr>
          <p:cNvSpPr>
            <a:spLocks noChangeAspect="1"/>
          </p:cNvSpPr>
          <p:nvPr/>
        </p:nvSpPr>
        <p:spPr bwMode="auto">
          <a:xfrm>
            <a:off x="8031158" y="3340644"/>
            <a:ext cx="609685" cy="608513"/>
          </a:xfrm>
          <a:custGeom>
            <a:avLst/>
            <a:gdLst>
              <a:gd name="connsiteX0" fmla="*/ 312860 w 607729"/>
              <a:gd name="connsiteY0" fmla="*/ 3534 h 606561"/>
              <a:gd name="connsiteX1" fmla="*/ 603991 w 607729"/>
              <a:gd name="connsiteY1" fmla="*/ 294222 h 606561"/>
              <a:gd name="connsiteX2" fmla="*/ 603991 w 607729"/>
              <a:gd name="connsiteY2" fmla="*/ 312084 h 606561"/>
              <a:gd name="connsiteX3" fmla="*/ 312860 w 607729"/>
              <a:gd name="connsiteY3" fmla="*/ 602772 h 606561"/>
              <a:gd name="connsiteX4" fmla="*/ 312593 w 607729"/>
              <a:gd name="connsiteY4" fmla="*/ 602949 h 606561"/>
              <a:gd name="connsiteX5" fmla="*/ 294792 w 607729"/>
              <a:gd name="connsiteY5" fmla="*/ 602772 h 606561"/>
              <a:gd name="connsiteX6" fmla="*/ 295059 w 607729"/>
              <a:gd name="connsiteY6" fmla="*/ 584909 h 606561"/>
              <a:gd name="connsiteX7" fmla="*/ 577201 w 607729"/>
              <a:gd name="connsiteY7" fmla="*/ 303108 h 606561"/>
              <a:gd name="connsiteX8" fmla="*/ 295059 w 607729"/>
              <a:gd name="connsiteY8" fmla="*/ 21308 h 606561"/>
              <a:gd name="connsiteX9" fmla="*/ 295059 w 607729"/>
              <a:gd name="connsiteY9" fmla="*/ 3800 h 606561"/>
              <a:gd name="connsiteX10" fmla="*/ 312860 w 607729"/>
              <a:gd name="connsiteY10" fmla="*/ 3534 h 606561"/>
              <a:gd name="connsiteX11" fmla="*/ 21707 w 607729"/>
              <a:gd name="connsiteY11" fmla="*/ 3534 h 606561"/>
              <a:gd name="connsiteX12" fmla="*/ 312838 w 607729"/>
              <a:gd name="connsiteY12" fmla="*/ 294222 h 606561"/>
              <a:gd name="connsiteX13" fmla="*/ 312838 w 607729"/>
              <a:gd name="connsiteY13" fmla="*/ 312084 h 606561"/>
              <a:gd name="connsiteX14" fmla="*/ 21707 w 607729"/>
              <a:gd name="connsiteY14" fmla="*/ 602772 h 606561"/>
              <a:gd name="connsiteX15" fmla="*/ 21440 w 607729"/>
              <a:gd name="connsiteY15" fmla="*/ 602949 h 606561"/>
              <a:gd name="connsiteX16" fmla="*/ 3639 w 607729"/>
              <a:gd name="connsiteY16" fmla="*/ 602772 h 606561"/>
              <a:gd name="connsiteX17" fmla="*/ 3906 w 607729"/>
              <a:gd name="connsiteY17" fmla="*/ 584909 h 606561"/>
              <a:gd name="connsiteX18" fmla="*/ 286047 w 607729"/>
              <a:gd name="connsiteY18" fmla="*/ 303197 h 606561"/>
              <a:gd name="connsiteX19" fmla="*/ 3906 w 607729"/>
              <a:gd name="connsiteY19" fmla="*/ 21485 h 606561"/>
              <a:gd name="connsiteX20" fmla="*/ 3906 w 607729"/>
              <a:gd name="connsiteY20" fmla="*/ 3889 h 606561"/>
              <a:gd name="connsiteX21" fmla="*/ 21707 w 607729"/>
              <a:gd name="connsiteY21" fmla="*/ 3534 h 6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7729" h="606561">
                <a:moveTo>
                  <a:pt x="312860" y="3534"/>
                </a:moveTo>
                <a:lnTo>
                  <a:pt x="603991" y="294222"/>
                </a:lnTo>
                <a:cubicBezTo>
                  <a:pt x="608975" y="299109"/>
                  <a:pt x="608975" y="307107"/>
                  <a:pt x="603991" y="312084"/>
                </a:cubicBezTo>
                <a:lnTo>
                  <a:pt x="312860" y="602772"/>
                </a:lnTo>
                <a:lnTo>
                  <a:pt x="312593" y="602949"/>
                </a:lnTo>
                <a:cubicBezTo>
                  <a:pt x="307698" y="607926"/>
                  <a:pt x="299688" y="607659"/>
                  <a:pt x="294792" y="602772"/>
                </a:cubicBezTo>
                <a:cubicBezTo>
                  <a:pt x="289808" y="597795"/>
                  <a:pt x="289986" y="589708"/>
                  <a:pt x="295059" y="584909"/>
                </a:cubicBezTo>
                <a:lnTo>
                  <a:pt x="577201" y="303108"/>
                </a:lnTo>
                <a:lnTo>
                  <a:pt x="295059" y="21308"/>
                </a:lnTo>
                <a:cubicBezTo>
                  <a:pt x="290342" y="16420"/>
                  <a:pt x="290342" y="8688"/>
                  <a:pt x="295059" y="3800"/>
                </a:cubicBezTo>
                <a:cubicBezTo>
                  <a:pt x="299866" y="-1176"/>
                  <a:pt x="307787" y="-1265"/>
                  <a:pt x="312860" y="3534"/>
                </a:cubicBezTo>
                <a:close/>
                <a:moveTo>
                  <a:pt x="21707" y="3534"/>
                </a:moveTo>
                <a:lnTo>
                  <a:pt x="312838" y="294222"/>
                </a:lnTo>
                <a:cubicBezTo>
                  <a:pt x="317822" y="299109"/>
                  <a:pt x="317822" y="307107"/>
                  <a:pt x="312838" y="312084"/>
                </a:cubicBezTo>
                <a:lnTo>
                  <a:pt x="21707" y="602772"/>
                </a:lnTo>
                <a:lnTo>
                  <a:pt x="21440" y="602949"/>
                </a:lnTo>
                <a:cubicBezTo>
                  <a:pt x="16544" y="607926"/>
                  <a:pt x="8534" y="607659"/>
                  <a:pt x="3639" y="602772"/>
                </a:cubicBezTo>
                <a:cubicBezTo>
                  <a:pt x="-1345" y="597795"/>
                  <a:pt x="-1167" y="589708"/>
                  <a:pt x="3906" y="584909"/>
                </a:cubicBezTo>
                <a:lnTo>
                  <a:pt x="286047" y="303197"/>
                </a:lnTo>
                <a:lnTo>
                  <a:pt x="3906" y="21485"/>
                </a:lnTo>
                <a:cubicBezTo>
                  <a:pt x="-811" y="16509"/>
                  <a:pt x="-811" y="8866"/>
                  <a:pt x="3906" y="3889"/>
                </a:cubicBezTo>
                <a:cubicBezTo>
                  <a:pt x="8712" y="-1176"/>
                  <a:pt x="16811" y="-1265"/>
                  <a:pt x="21707" y="3534"/>
                </a:cubicBezTo>
                <a:close/>
              </a:path>
            </a:pathLst>
          </a:custGeom>
          <a:solidFill>
            <a:schemeClr val="accent1"/>
          </a:solidFill>
          <a:ln>
            <a:noFill/>
          </a:ln>
        </p:spPr>
      </p:sp>
    </p:spTree>
    <p:extLst>
      <p:ext uri="{BB962C8B-B14F-4D97-AF65-F5344CB8AC3E}">
        <p14:creationId xmlns:p14="http://schemas.microsoft.com/office/powerpoint/2010/main" val="1746549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1E414B75-D140-4E03-B375-68221EAF31A8}"/>
              </a:ext>
            </a:extLst>
          </p:cNvPr>
          <p:cNvGrpSpPr/>
          <p:nvPr/>
        </p:nvGrpSpPr>
        <p:grpSpPr>
          <a:xfrm>
            <a:off x="5569673" y="6126091"/>
            <a:ext cx="1052654" cy="108000"/>
            <a:chOff x="10467218" y="6126091"/>
            <a:chExt cx="1052654" cy="108000"/>
          </a:xfrm>
        </p:grpSpPr>
        <p:sp>
          <p:nvSpPr>
            <p:cNvPr id="22" name="椭圆 21">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3" name="椭圆 12">
            <a:extLst>
              <a:ext uri="{FF2B5EF4-FFF2-40B4-BE49-F238E27FC236}">
                <a16:creationId xmlns:a16="http://schemas.microsoft.com/office/drawing/2014/main" id="{726C8855-7840-49F0-BBD1-B18986DE553D}"/>
              </a:ext>
            </a:extLst>
          </p:cNvPr>
          <p:cNvSpPr/>
          <p:nvPr/>
        </p:nvSpPr>
        <p:spPr>
          <a:xfrm>
            <a:off x="5291684" y="803025"/>
            <a:ext cx="1608633" cy="1608633"/>
          </a:xfrm>
          <a:prstGeom prst="ellipse">
            <a:avLst/>
          </a:prstGeom>
          <a:gradFill>
            <a:gsLst>
              <a:gs pos="0">
                <a:schemeClr val="accent1"/>
              </a:gs>
              <a:gs pos="100000">
                <a:schemeClr val="accent1">
                  <a:lumMod val="7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mj-ea"/>
                <a:ea typeface="+mj-ea"/>
              </a:rPr>
              <a:t>肆</a:t>
            </a:r>
          </a:p>
        </p:txBody>
      </p:sp>
      <p:sp>
        <p:nvSpPr>
          <p:cNvPr id="14" name="文本框 13">
            <a:extLst>
              <a:ext uri="{FF2B5EF4-FFF2-40B4-BE49-F238E27FC236}">
                <a16:creationId xmlns:a16="http://schemas.microsoft.com/office/drawing/2014/main" id="{030B1834-BAF1-44BD-9417-F68F7DD439CF}"/>
              </a:ext>
            </a:extLst>
          </p:cNvPr>
          <p:cNvSpPr txBox="1"/>
          <p:nvPr/>
        </p:nvSpPr>
        <p:spPr>
          <a:xfrm>
            <a:off x="3579929" y="3016083"/>
            <a:ext cx="5032148" cy="830997"/>
          </a:xfrm>
          <a:prstGeom prst="rect">
            <a:avLst/>
          </a:prstGeom>
          <a:noFill/>
        </p:spPr>
        <p:txBody>
          <a:bodyPr wrap="none" rtlCol="0">
            <a:spAutoFit/>
          </a:bodyPr>
          <a:lstStyle/>
          <a:p>
            <a:pPr algn="ctr"/>
            <a:r>
              <a:rPr lang="zh-CN" altLang="en-US" sz="4800" b="1" spc="600" dirty="0" smtClean="0">
                <a:solidFill>
                  <a:schemeClr val="tx2">
                    <a:lumMod val="50000"/>
                  </a:schemeClr>
                </a:solidFill>
              </a:rPr>
              <a:t>实验结果及分析</a:t>
            </a:r>
            <a:endParaRPr lang="zh-CN" altLang="en-US" sz="4800" b="1" spc="600" dirty="0">
              <a:solidFill>
                <a:schemeClr val="tx2">
                  <a:lumMod val="50000"/>
                </a:schemeClr>
              </a:solidFill>
            </a:endParaRPr>
          </a:p>
        </p:txBody>
      </p:sp>
      <p:sp>
        <p:nvSpPr>
          <p:cNvPr id="15" name="文本框 14">
            <a:extLst>
              <a:ext uri="{FF2B5EF4-FFF2-40B4-BE49-F238E27FC236}">
                <a16:creationId xmlns:a16="http://schemas.microsoft.com/office/drawing/2014/main" id="{976D5377-4627-49CD-88E6-2225C47A0F3A}"/>
              </a:ext>
            </a:extLst>
          </p:cNvPr>
          <p:cNvSpPr txBox="1"/>
          <p:nvPr/>
        </p:nvSpPr>
        <p:spPr>
          <a:xfrm>
            <a:off x="3112651" y="4006802"/>
            <a:ext cx="5966698" cy="523220"/>
          </a:xfrm>
          <a:prstGeom prst="rect">
            <a:avLst/>
          </a:prstGeom>
          <a:noFill/>
        </p:spPr>
        <p:txBody>
          <a:bodyPr wrap="none" rtlCol="0">
            <a:spAutoFit/>
          </a:bodyPr>
          <a:lstStyle/>
          <a:p>
            <a:pPr algn="ctr"/>
            <a:r>
              <a:rPr lang="en-US" altLang="zh-CN" sz="2800" spc="100" dirty="0">
                <a:solidFill>
                  <a:schemeClr val="bg1">
                    <a:lumMod val="75000"/>
                  </a:schemeClr>
                </a:solidFill>
              </a:rPr>
              <a:t>Experimental results and analysis</a:t>
            </a:r>
          </a:p>
        </p:txBody>
      </p:sp>
    </p:spTree>
    <p:extLst>
      <p:ext uri="{BB962C8B-B14F-4D97-AF65-F5344CB8AC3E}">
        <p14:creationId xmlns:p14="http://schemas.microsoft.com/office/powerpoint/2010/main" val="39426182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lstStyle/>
          <a:p>
            <a:r>
              <a:rPr lang="zh-CN" altLang="en-US" dirty="0" smtClean="0"/>
              <a:t>实验结果与分析</a:t>
            </a:r>
            <a:endParaRPr lang="zh-CN" altLang="en-US" dirty="0"/>
          </a:p>
        </p:txBody>
      </p:sp>
      <p:sp>
        <p:nvSpPr>
          <p:cNvPr id="3" name="矩形 2">
            <a:extLst>
              <a:ext uri="{FF2B5EF4-FFF2-40B4-BE49-F238E27FC236}">
                <a16:creationId xmlns:a16="http://schemas.microsoft.com/office/drawing/2014/main" id="{D41E1A13-800A-4125-9D64-590DFCB0C3B9}"/>
              </a:ext>
            </a:extLst>
          </p:cNvPr>
          <p:cNvSpPr/>
          <p:nvPr/>
        </p:nvSpPr>
        <p:spPr>
          <a:xfrm>
            <a:off x="2435223" y="2787262"/>
            <a:ext cx="9083675" cy="1477328"/>
          </a:xfrm>
          <a:prstGeom prst="rect">
            <a:avLst/>
          </a:prstGeom>
        </p:spPr>
        <p:txBody>
          <a:bodyPr wrap="square" lIns="0" rIns="0">
            <a:spAutoFit/>
          </a:bodyPr>
          <a:lstStyle/>
          <a:p>
            <a:pPr indent="457200" algn="just">
              <a:lnSpc>
                <a:spcPct val="150000"/>
              </a:lnSpc>
            </a:pPr>
            <a:r>
              <a:rPr lang="zh-CN" altLang="en-US" sz="2000" spc="100" dirty="0">
                <a:solidFill>
                  <a:schemeClr val="tx1">
                    <a:lumMod val="65000"/>
                    <a:lumOff val="35000"/>
                  </a:schemeClr>
                </a:solidFill>
              </a:rPr>
              <a:t>本文</a:t>
            </a:r>
            <a:r>
              <a:rPr lang="zh-CN" altLang="en-US" sz="2000" spc="100" dirty="0" smtClean="0">
                <a:solidFill>
                  <a:schemeClr val="tx1">
                    <a:lumMod val="65000"/>
                    <a:lumOff val="35000"/>
                  </a:schemeClr>
                </a:solidFill>
              </a:rPr>
              <a:t>将提出的</a:t>
            </a:r>
            <a:r>
              <a:rPr lang="zh-CN" altLang="en-US" sz="2000" spc="100" dirty="0">
                <a:solidFill>
                  <a:schemeClr val="tx1">
                    <a:lumMod val="65000"/>
                    <a:lumOff val="35000"/>
                  </a:schemeClr>
                </a:solidFill>
              </a:rPr>
              <a:t>网络性能与现有的最先进方法</a:t>
            </a:r>
            <a:r>
              <a:rPr lang="zh-CN" altLang="en-US" sz="2000" b="1" spc="100" dirty="0">
                <a:solidFill>
                  <a:schemeClr val="accent1"/>
                </a:solidFill>
              </a:rPr>
              <a:t>进行比较</a:t>
            </a:r>
            <a:r>
              <a:rPr lang="zh-CN" altLang="en-US" sz="2000" spc="100" dirty="0">
                <a:solidFill>
                  <a:schemeClr val="tx1">
                    <a:lumMod val="65000"/>
                    <a:lumOff val="35000"/>
                  </a:schemeClr>
                </a:solidFill>
              </a:rPr>
              <a:t>。</a:t>
            </a:r>
            <a:r>
              <a:rPr lang="zh-CN" altLang="en-US" sz="2000" spc="100" dirty="0" smtClean="0">
                <a:solidFill>
                  <a:schemeClr val="tx1">
                    <a:lumMod val="65000"/>
                    <a:lumOff val="35000"/>
                  </a:schemeClr>
                </a:solidFill>
              </a:rPr>
              <a:t>此外还进行</a:t>
            </a:r>
            <a:r>
              <a:rPr lang="zh-CN" altLang="en-US" sz="2000" b="1" spc="100" dirty="0">
                <a:solidFill>
                  <a:schemeClr val="accent1"/>
                </a:solidFill>
              </a:rPr>
              <a:t>消融研究</a:t>
            </a:r>
            <a:r>
              <a:rPr lang="zh-CN" altLang="en-US" sz="2000" spc="100" dirty="0">
                <a:solidFill>
                  <a:schemeClr val="tx1">
                    <a:lumMod val="65000"/>
                    <a:lumOff val="35000"/>
                  </a:schemeClr>
                </a:solidFill>
              </a:rPr>
              <a:t>，以</a:t>
            </a:r>
            <a:r>
              <a:rPr lang="zh-CN" altLang="en-US" sz="2000" spc="100" dirty="0" smtClean="0">
                <a:solidFill>
                  <a:schemeClr val="tx1">
                    <a:lumMod val="65000"/>
                    <a:lumOff val="35000"/>
                  </a:schemeClr>
                </a:solidFill>
              </a:rPr>
              <a:t>分析所提出</a:t>
            </a:r>
            <a:r>
              <a:rPr lang="zh-CN" altLang="en-US" sz="2000" spc="100" dirty="0">
                <a:solidFill>
                  <a:schemeClr val="tx1">
                    <a:lumMod val="65000"/>
                    <a:lumOff val="35000"/>
                  </a:schemeClr>
                </a:solidFill>
              </a:rPr>
              <a:t>的方法的不同部分的影响。最后</a:t>
            </a:r>
            <a:r>
              <a:rPr lang="zh-CN" altLang="en-US" sz="2000" spc="100" dirty="0" smtClean="0">
                <a:solidFill>
                  <a:schemeClr val="tx1">
                    <a:lumMod val="65000"/>
                    <a:lumOff val="35000"/>
                  </a:schemeClr>
                </a:solidFill>
              </a:rPr>
              <a:t>，本文在</a:t>
            </a:r>
            <a:r>
              <a:rPr lang="zh-CN" altLang="en-US" sz="2000" b="1" spc="100" dirty="0">
                <a:solidFill>
                  <a:schemeClr val="accent1"/>
                </a:solidFill>
              </a:rPr>
              <a:t>新提出的高质量深度图数据集</a:t>
            </a:r>
            <a:r>
              <a:rPr lang="zh-CN" altLang="en-US" sz="2000" spc="100" dirty="0">
                <a:solidFill>
                  <a:schemeClr val="tx1">
                    <a:lumMod val="65000"/>
                    <a:lumOff val="35000"/>
                  </a:schemeClr>
                </a:solidFill>
              </a:rPr>
              <a:t>上</a:t>
            </a:r>
            <a:r>
              <a:rPr lang="zh-CN" altLang="en-US" sz="2000" spc="100" dirty="0" smtClean="0">
                <a:solidFill>
                  <a:schemeClr val="tx1">
                    <a:lumMod val="65000"/>
                    <a:lumOff val="35000"/>
                  </a:schemeClr>
                </a:solidFill>
              </a:rPr>
              <a:t>比较作者的</a:t>
            </a:r>
            <a:r>
              <a:rPr lang="zh-CN" altLang="en-US" sz="2000" spc="100" dirty="0">
                <a:solidFill>
                  <a:schemeClr val="tx1">
                    <a:lumMod val="65000"/>
                    <a:lumOff val="35000"/>
                  </a:schemeClr>
                </a:solidFill>
              </a:rPr>
              <a:t>结果，以便更好地</a:t>
            </a:r>
            <a:r>
              <a:rPr lang="zh-CN" altLang="en-US" sz="2000" spc="100" dirty="0" smtClean="0">
                <a:solidFill>
                  <a:schemeClr val="tx1">
                    <a:lumMod val="65000"/>
                    <a:lumOff val="35000"/>
                  </a:schemeClr>
                </a:solidFill>
              </a:rPr>
              <a:t>测试作者训练</a:t>
            </a:r>
            <a:r>
              <a:rPr lang="zh-CN" altLang="en-US" sz="2000" spc="100" dirty="0">
                <a:solidFill>
                  <a:schemeClr val="tx1">
                    <a:lumMod val="65000"/>
                    <a:lumOff val="35000"/>
                  </a:schemeClr>
                </a:solidFill>
              </a:rPr>
              <a:t>模型的</a:t>
            </a:r>
            <a:r>
              <a:rPr lang="zh-CN" altLang="en-US" sz="2000" b="1" spc="100" dirty="0">
                <a:solidFill>
                  <a:schemeClr val="accent1"/>
                </a:solidFill>
              </a:rPr>
              <a:t>推广和稳健性</a:t>
            </a:r>
            <a:r>
              <a:rPr lang="zh-CN" altLang="en-US" sz="2000" spc="100" dirty="0">
                <a:solidFill>
                  <a:schemeClr val="tx1">
                    <a:lumMod val="65000"/>
                    <a:lumOff val="35000"/>
                  </a:schemeClr>
                </a:solidFill>
              </a:rPr>
              <a:t>。</a:t>
            </a:r>
          </a:p>
        </p:txBody>
      </p:sp>
      <p:sp>
        <p:nvSpPr>
          <p:cNvPr id="5" name="quotation-marks_897">
            <a:extLst>
              <a:ext uri="{FF2B5EF4-FFF2-40B4-BE49-F238E27FC236}">
                <a16:creationId xmlns:a16="http://schemas.microsoft.com/office/drawing/2014/main" id="{1B70D619-7EB3-4055-88E4-09FCCE1A0B8B}"/>
              </a:ext>
            </a:extLst>
          </p:cNvPr>
          <p:cNvSpPr>
            <a:spLocks noChangeAspect="1"/>
          </p:cNvSpPr>
          <p:nvPr/>
        </p:nvSpPr>
        <p:spPr bwMode="auto">
          <a:xfrm>
            <a:off x="666708" y="1815277"/>
            <a:ext cx="983021" cy="842197"/>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schemeClr>
          </a:solidFill>
          <a:ln>
            <a:noFill/>
          </a:ln>
        </p:spPr>
      </p:sp>
      <p:sp>
        <p:nvSpPr>
          <p:cNvPr id="6" name="矩形 5">
            <a:extLst>
              <a:ext uri="{FF2B5EF4-FFF2-40B4-BE49-F238E27FC236}">
                <a16:creationId xmlns:a16="http://schemas.microsoft.com/office/drawing/2014/main" id="{8C0B2FA3-9EC3-4653-884D-9814A8F60AB3}"/>
              </a:ext>
            </a:extLst>
          </p:cNvPr>
          <p:cNvSpPr/>
          <p:nvPr/>
        </p:nvSpPr>
        <p:spPr>
          <a:xfrm>
            <a:off x="2435224" y="4499999"/>
            <a:ext cx="9083675" cy="72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98656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B2952B8-AEA4-4AD1-BF31-09B9B7CCE1D8}"/>
              </a:ext>
            </a:extLst>
          </p:cNvPr>
          <p:cNvSpPr>
            <a:spLocks noGrp="1"/>
          </p:cNvSpPr>
          <p:nvPr>
            <p:ph type="title"/>
          </p:nvPr>
        </p:nvSpPr>
        <p:spPr/>
        <p:txBody>
          <a:bodyPr/>
          <a:lstStyle/>
          <a:p>
            <a:r>
              <a:rPr lang="zh-CN" altLang="en-US" dirty="0" smtClean="0"/>
              <a:t>数据集与实验细节</a:t>
            </a:r>
            <a:endParaRPr lang="zh-CN" altLang="en-US" dirty="0"/>
          </a:p>
        </p:txBody>
      </p:sp>
      <p:grpSp>
        <p:nvGrpSpPr>
          <p:cNvPr id="10" name="组合 9">
            <a:extLst>
              <a:ext uri="{FF2B5EF4-FFF2-40B4-BE49-F238E27FC236}">
                <a16:creationId xmlns:a16="http://schemas.microsoft.com/office/drawing/2014/main" id="{91BC9E9C-D4BE-4B70-AC09-530AA6F7273D}"/>
              </a:ext>
            </a:extLst>
          </p:cNvPr>
          <p:cNvGrpSpPr/>
          <p:nvPr/>
        </p:nvGrpSpPr>
        <p:grpSpPr>
          <a:xfrm>
            <a:off x="1105987" y="1552196"/>
            <a:ext cx="2160001" cy="4318673"/>
            <a:chOff x="678857" y="1565844"/>
            <a:chExt cx="2160001" cy="4318673"/>
          </a:xfrm>
        </p:grpSpPr>
        <p:sp>
          <p:nvSpPr>
            <p:cNvPr id="4" name="矩形 3">
              <a:extLst>
                <a:ext uri="{FF2B5EF4-FFF2-40B4-BE49-F238E27FC236}">
                  <a16:creationId xmlns:a16="http://schemas.microsoft.com/office/drawing/2014/main" id="{5203396D-4DCB-41B5-AF04-2867F7A9A271}"/>
                </a:ext>
              </a:extLst>
            </p:cNvPr>
            <p:cNvSpPr/>
            <p:nvPr/>
          </p:nvSpPr>
          <p:spPr>
            <a:xfrm>
              <a:off x="678857" y="2197330"/>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8670C33-36D4-4971-8EE4-3647D84638AC}"/>
                </a:ext>
              </a:extLst>
            </p:cNvPr>
            <p:cNvSpPr txBox="1"/>
            <p:nvPr/>
          </p:nvSpPr>
          <p:spPr>
            <a:xfrm>
              <a:off x="678857" y="1565844"/>
              <a:ext cx="1943802" cy="400110"/>
            </a:xfrm>
            <a:prstGeom prst="rect">
              <a:avLst/>
            </a:prstGeom>
            <a:noFill/>
          </p:spPr>
          <p:txBody>
            <a:bodyPr wrap="none" lIns="0" rtlCol="0">
              <a:spAutoFit/>
            </a:bodyPr>
            <a:lstStyle/>
            <a:p>
              <a:r>
                <a:rPr lang="en-US" altLang="zh-CN" sz="2000" b="1" spc="100" dirty="0">
                  <a:solidFill>
                    <a:schemeClr val="accent1"/>
                  </a:solidFill>
                </a:rPr>
                <a:t>NYU Depth v2</a:t>
              </a:r>
              <a:endParaRPr lang="zh-CN" altLang="en-US" sz="2000" b="1" spc="100" dirty="0">
                <a:solidFill>
                  <a:schemeClr val="accent1"/>
                </a:solidFill>
              </a:endParaRPr>
            </a:p>
          </p:txBody>
        </p:sp>
        <p:sp>
          <p:nvSpPr>
            <p:cNvPr id="6" name="文本框 5">
              <a:extLst>
                <a:ext uri="{FF2B5EF4-FFF2-40B4-BE49-F238E27FC236}">
                  <a16:creationId xmlns:a16="http://schemas.microsoft.com/office/drawing/2014/main" id="{8A1BF197-4A0B-4910-943A-0EE202B5F583}"/>
                </a:ext>
              </a:extLst>
            </p:cNvPr>
            <p:cNvSpPr txBox="1"/>
            <p:nvPr/>
          </p:nvSpPr>
          <p:spPr>
            <a:xfrm>
              <a:off x="678858" y="2500706"/>
              <a:ext cx="2160000" cy="3383811"/>
            </a:xfrm>
            <a:prstGeom prst="rect">
              <a:avLst/>
            </a:prstGeom>
            <a:noFill/>
          </p:spPr>
          <p:txBody>
            <a:bodyPr wrap="square" lIns="0" rtlCol="0">
              <a:normAutofit/>
            </a:bodyPr>
            <a:lstStyle/>
            <a:p>
              <a:pPr algn="just">
                <a:lnSpc>
                  <a:spcPct val="150000"/>
                </a:lnSpc>
              </a:pPr>
              <a:r>
                <a:rPr lang="en-US" altLang="zh-CN" sz="1600" spc="100" dirty="0">
                  <a:solidFill>
                    <a:schemeClr val="tx1">
                      <a:lumMod val="65000"/>
                      <a:lumOff val="35000"/>
                    </a:schemeClr>
                  </a:solidFill>
                </a:rPr>
                <a:t>NYU Depth v2</a:t>
              </a:r>
              <a:r>
                <a:rPr lang="zh-CN" altLang="en-US" sz="1600" spc="100" dirty="0">
                  <a:solidFill>
                    <a:schemeClr val="tx1">
                      <a:lumMod val="65000"/>
                      <a:lumOff val="35000"/>
                    </a:schemeClr>
                  </a:solidFill>
                </a:rPr>
                <a:t>是一</a:t>
              </a:r>
              <a:r>
                <a:rPr lang="zh-CN" altLang="en-US" sz="1600" spc="100" dirty="0" smtClean="0">
                  <a:solidFill>
                    <a:schemeClr val="tx1">
                      <a:lumMod val="65000"/>
                      <a:lumOff val="35000"/>
                    </a:schemeClr>
                  </a:solidFill>
                </a:rPr>
                <a:t>个为以</a:t>
              </a:r>
              <a:r>
                <a:rPr lang="en-US" altLang="zh-CN" sz="1600" spc="100" dirty="0" smtClean="0">
                  <a:solidFill>
                    <a:schemeClr val="tx1">
                      <a:lumMod val="65000"/>
                      <a:lumOff val="35000"/>
                    </a:schemeClr>
                  </a:solidFill>
                </a:rPr>
                <a:t>640x480</a:t>
              </a:r>
              <a:r>
                <a:rPr lang="zh-CN" altLang="en-US" sz="1600" spc="100" dirty="0" smtClean="0">
                  <a:solidFill>
                    <a:schemeClr val="tx1">
                      <a:lumMod val="65000"/>
                      <a:lumOff val="35000"/>
                    </a:schemeClr>
                  </a:solidFill>
                </a:rPr>
                <a:t>分辨率</a:t>
              </a:r>
              <a:r>
                <a:rPr lang="zh-CN" altLang="en-US" sz="1600" spc="100" dirty="0">
                  <a:solidFill>
                    <a:schemeClr val="tx1">
                      <a:lumMod val="65000"/>
                      <a:lumOff val="35000"/>
                    </a:schemeClr>
                  </a:solidFill>
                </a:rPr>
                <a:t>捕获的不同室内场景提供图像和深度</a:t>
              </a:r>
              <a:r>
                <a:rPr lang="zh-CN" altLang="en-US" sz="1600" spc="100" dirty="0" smtClean="0">
                  <a:solidFill>
                    <a:schemeClr val="tx1">
                      <a:lumMod val="65000"/>
                      <a:lumOff val="35000"/>
                    </a:schemeClr>
                  </a:solidFill>
                </a:rPr>
                <a:t>图</a:t>
              </a:r>
              <a:r>
                <a:rPr lang="zh-CN" altLang="en-US" sz="1600" spc="100" dirty="0">
                  <a:solidFill>
                    <a:schemeClr val="tx1">
                      <a:lumMod val="65000"/>
                      <a:lumOff val="35000"/>
                    </a:schemeClr>
                  </a:solidFill>
                </a:rPr>
                <a:t>数据集</a:t>
              </a:r>
              <a:r>
                <a:rPr lang="zh-CN" altLang="en-US" sz="1600" spc="100" dirty="0" smtClean="0">
                  <a:solidFill>
                    <a:schemeClr val="tx1">
                      <a:lumMod val="65000"/>
                      <a:lumOff val="35000"/>
                    </a:schemeClr>
                  </a:solidFill>
                </a:rPr>
                <a:t>。</a:t>
              </a:r>
              <a:endParaRPr lang="zh-CN" altLang="en-US" sz="1600" spc="100" dirty="0">
                <a:solidFill>
                  <a:schemeClr val="tx1">
                    <a:lumMod val="65000"/>
                    <a:lumOff val="35000"/>
                  </a:schemeClr>
                </a:solidFill>
              </a:endParaRPr>
            </a:p>
          </p:txBody>
        </p:sp>
      </p:grpSp>
      <p:grpSp>
        <p:nvGrpSpPr>
          <p:cNvPr id="9" name="组合 8">
            <a:extLst>
              <a:ext uri="{FF2B5EF4-FFF2-40B4-BE49-F238E27FC236}">
                <a16:creationId xmlns:a16="http://schemas.microsoft.com/office/drawing/2014/main" id="{25FB572E-FB32-4F75-A721-1A507BD070D5}"/>
              </a:ext>
            </a:extLst>
          </p:cNvPr>
          <p:cNvGrpSpPr/>
          <p:nvPr/>
        </p:nvGrpSpPr>
        <p:grpSpPr>
          <a:xfrm>
            <a:off x="4840910" y="1552196"/>
            <a:ext cx="2160001" cy="4318673"/>
            <a:chOff x="3570285" y="1565844"/>
            <a:chExt cx="2160001" cy="4318673"/>
          </a:xfrm>
        </p:grpSpPr>
        <p:sp>
          <p:nvSpPr>
            <p:cNvPr id="26" name="矩形 25">
              <a:extLst>
                <a:ext uri="{FF2B5EF4-FFF2-40B4-BE49-F238E27FC236}">
                  <a16:creationId xmlns:a16="http://schemas.microsoft.com/office/drawing/2014/main" id="{FA2FB662-0C0F-49BB-9CBF-0D03681114F1}"/>
                </a:ext>
              </a:extLst>
            </p:cNvPr>
            <p:cNvSpPr/>
            <p:nvPr/>
          </p:nvSpPr>
          <p:spPr>
            <a:xfrm>
              <a:off x="3570285" y="2197330"/>
              <a:ext cx="720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C482913-F9C8-437D-A6FA-A6BF23FA9F1E}"/>
                </a:ext>
              </a:extLst>
            </p:cNvPr>
            <p:cNvSpPr txBox="1"/>
            <p:nvPr/>
          </p:nvSpPr>
          <p:spPr>
            <a:xfrm>
              <a:off x="3570285" y="1565844"/>
              <a:ext cx="797654" cy="400110"/>
            </a:xfrm>
            <a:prstGeom prst="rect">
              <a:avLst/>
            </a:prstGeom>
            <a:noFill/>
          </p:spPr>
          <p:txBody>
            <a:bodyPr wrap="none" lIns="0" rtlCol="0">
              <a:spAutoFit/>
            </a:bodyPr>
            <a:lstStyle/>
            <a:p>
              <a:r>
                <a:rPr lang="en-US" altLang="zh-CN" sz="2000" b="1" spc="100" dirty="0">
                  <a:solidFill>
                    <a:schemeClr val="accent1"/>
                  </a:solidFill>
                </a:rPr>
                <a:t>KITTI</a:t>
              </a:r>
              <a:endParaRPr lang="zh-CN" altLang="en-US" sz="2000" b="1" spc="100" dirty="0">
                <a:solidFill>
                  <a:schemeClr val="accent1"/>
                </a:solidFill>
              </a:endParaRPr>
            </a:p>
          </p:txBody>
        </p:sp>
        <p:sp>
          <p:nvSpPr>
            <p:cNvPr id="28" name="文本框 27">
              <a:extLst>
                <a:ext uri="{FF2B5EF4-FFF2-40B4-BE49-F238E27FC236}">
                  <a16:creationId xmlns:a16="http://schemas.microsoft.com/office/drawing/2014/main" id="{7C1A201D-B558-4397-83C4-9CCCD60A7F6D}"/>
                </a:ext>
              </a:extLst>
            </p:cNvPr>
            <p:cNvSpPr txBox="1"/>
            <p:nvPr/>
          </p:nvSpPr>
          <p:spPr>
            <a:xfrm>
              <a:off x="3570286" y="2500706"/>
              <a:ext cx="2160000" cy="3383811"/>
            </a:xfrm>
            <a:prstGeom prst="rect">
              <a:avLst/>
            </a:prstGeom>
            <a:noFill/>
          </p:spPr>
          <p:txBody>
            <a:bodyPr wrap="square" lIns="0" rtlCol="0">
              <a:normAutofit/>
            </a:bodyPr>
            <a:lstStyle/>
            <a:p>
              <a:pPr algn="just">
                <a:lnSpc>
                  <a:spcPct val="150000"/>
                </a:lnSpc>
              </a:pPr>
              <a:r>
                <a:rPr lang="en-US" altLang="zh-CN" sz="1600" spc="100" dirty="0">
                  <a:solidFill>
                    <a:schemeClr val="tx1">
                      <a:lumMod val="65000"/>
                      <a:lumOff val="35000"/>
                    </a:schemeClr>
                  </a:solidFill>
                </a:rPr>
                <a:t>KITTI</a:t>
              </a:r>
              <a:r>
                <a:rPr lang="zh-CN" altLang="en-US" sz="1600" spc="100" dirty="0">
                  <a:solidFill>
                    <a:schemeClr val="tx1">
                      <a:lumMod val="65000"/>
                      <a:lumOff val="35000"/>
                    </a:schemeClr>
                  </a:solidFill>
                </a:rPr>
                <a:t>是一</a:t>
              </a:r>
              <a:r>
                <a:rPr lang="zh-CN" altLang="en-US" sz="1600" spc="100" dirty="0" smtClean="0">
                  <a:solidFill>
                    <a:schemeClr val="tx1">
                      <a:lumMod val="65000"/>
                      <a:lumOff val="35000"/>
                    </a:schemeClr>
                  </a:solidFill>
                </a:rPr>
                <a:t>个提供</a:t>
              </a:r>
              <a:r>
                <a:rPr lang="zh-CN" altLang="en-US" sz="1600" spc="100" dirty="0">
                  <a:solidFill>
                    <a:schemeClr val="tx1">
                      <a:lumMod val="65000"/>
                      <a:lumOff val="35000"/>
                    </a:schemeClr>
                  </a:solidFill>
                </a:rPr>
                <a:t>立体图像和使用安装在移动车辆上的设备捕获的室外场景的相应</a:t>
              </a:r>
              <a:r>
                <a:rPr lang="en-US" altLang="zh-CN" sz="1600" spc="100" dirty="0">
                  <a:solidFill>
                    <a:schemeClr val="tx1">
                      <a:lumMod val="65000"/>
                      <a:lumOff val="35000"/>
                    </a:schemeClr>
                  </a:solidFill>
                </a:rPr>
                <a:t>3D</a:t>
              </a:r>
              <a:r>
                <a:rPr lang="zh-CN" altLang="en-US" sz="1600" spc="100" dirty="0">
                  <a:solidFill>
                    <a:schemeClr val="tx1">
                      <a:lumMod val="65000"/>
                      <a:lumOff val="35000"/>
                    </a:schemeClr>
                  </a:solidFill>
                </a:rPr>
                <a:t>激光</a:t>
              </a:r>
              <a:r>
                <a:rPr lang="zh-CN" altLang="en-US" sz="1600" spc="100" dirty="0" smtClean="0">
                  <a:solidFill>
                    <a:schemeClr val="tx1">
                      <a:lumMod val="65000"/>
                      <a:lumOff val="35000"/>
                    </a:schemeClr>
                  </a:solidFill>
                </a:rPr>
                <a:t>扫描的</a:t>
              </a:r>
              <a:r>
                <a:rPr lang="zh-CN" altLang="en-US" sz="1600" spc="100" dirty="0">
                  <a:solidFill>
                    <a:schemeClr val="tx1">
                      <a:lumMod val="65000"/>
                      <a:lumOff val="35000"/>
                    </a:schemeClr>
                  </a:solidFill>
                </a:rPr>
                <a:t>数据</a:t>
              </a:r>
              <a:r>
                <a:rPr lang="zh-CN" altLang="en-US" sz="1600" spc="100" dirty="0" smtClean="0">
                  <a:solidFill>
                    <a:schemeClr val="tx1">
                      <a:lumMod val="65000"/>
                      <a:lumOff val="35000"/>
                    </a:schemeClr>
                  </a:solidFill>
                </a:rPr>
                <a:t>集。</a:t>
              </a:r>
              <a:endParaRPr lang="zh-CN" altLang="en-US" sz="1600" spc="100" dirty="0">
                <a:solidFill>
                  <a:schemeClr val="tx1">
                    <a:lumMod val="65000"/>
                    <a:lumOff val="35000"/>
                  </a:schemeClr>
                </a:solidFill>
              </a:endParaRPr>
            </a:p>
          </p:txBody>
        </p:sp>
      </p:grpSp>
      <p:grpSp>
        <p:nvGrpSpPr>
          <p:cNvPr id="8" name="组合 7">
            <a:extLst>
              <a:ext uri="{FF2B5EF4-FFF2-40B4-BE49-F238E27FC236}">
                <a16:creationId xmlns:a16="http://schemas.microsoft.com/office/drawing/2014/main" id="{E6B0E4E5-B3F9-4C6C-AEA4-61F66DF10313}"/>
              </a:ext>
            </a:extLst>
          </p:cNvPr>
          <p:cNvGrpSpPr/>
          <p:nvPr/>
        </p:nvGrpSpPr>
        <p:grpSpPr>
          <a:xfrm>
            <a:off x="8575832" y="1552196"/>
            <a:ext cx="2369671" cy="4318673"/>
            <a:chOff x="6461713" y="1565844"/>
            <a:chExt cx="2369671" cy="4318673"/>
          </a:xfrm>
        </p:grpSpPr>
        <p:sp>
          <p:nvSpPr>
            <p:cNvPr id="30" name="矩形 29">
              <a:extLst>
                <a:ext uri="{FF2B5EF4-FFF2-40B4-BE49-F238E27FC236}">
                  <a16:creationId xmlns:a16="http://schemas.microsoft.com/office/drawing/2014/main" id="{D7245695-AE57-4991-AC99-5C33C7F0B011}"/>
                </a:ext>
              </a:extLst>
            </p:cNvPr>
            <p:cNvSpPr/>
            <p:nvPr/>
          </p:nvSpPr>
          <p:spPr>
            <a:xfrm>
              <a:off x="6461713" y="2197330"/>
              <a:ext cx="720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F9F0DA0-1BFE-4361-AD6B-595BEA1AB324}"/>
                </a:ext>
              </a:extLst>
            </p:cNvPr>
            <p:cNvSpPr txBox="1"/>
            <p:nvPr/>
          </p:nvSpPr>
          <p:spPr>
            <a:xfrm>
              <a:off x="6461713" y="1565844"/>
              <a:ext cx="1169551" cy="400110"/>
            </a:xfrm>
            <a:prstGeom prst="rect">
              <a:avLst/>
            </a:prstGeom>
            <a:noFill/>
          </p:spPr>
          <p:txBody>
            <a:bodyPr wrap="none" lIns="0" rtlCol="0">
              <a:spAutoFit/>
            </a:bodyPr>
            <a:lstStyle/>
            <a:p>
              <a:r>
                <a:rPr lang="zh-CN" altLang="en-US" sz="2000" b="1" spc="100" dirty="0" smtClean="0">
                  <a:solidFill>
                    <a:schemeClr val="accent1"/>
                  </a:solidFill>
                </a:rPr>
                <a:t>实验细节</a:t>
              </a:r>
              <a:endParaRPr lang="zh-CN" altLang="en-US" sz="2000" b="1" spc="100" dirty="0">
                <a:solidFill>
                  <a:schemeClr val="accent1"/>
                </a:solidFill>
              </a:endParaRPr>
            </a:p>
          </p:txBody>
        </p:sp>
        <p:sp>
          <p:nvSpPr>
            <p:cNvPr id="32" name="文本框 31">
              <a:extLst>
                <a:ext uri="{FF2B5EF4-FFF2-40B4-BE49-F238E27FC236}">
                  <a16:creationId xmlns:a16="http://schemas.microsoft.com/office/drawing/2014/main" id="{4120430B-242D-44A1-8BA5-67FF66F1675B}"/>
                </a:ext>
              </a:extLst>
            </p:cNvPr>
            <p:cNvSpPr txBox="1"/>
            <p:nvPr/>
          </p:nvSpPr>
          <p:spPr>
            <a:xfrm>
              <a:off x="6461713" y="2500706"/>
              <a:ext cx="2369671" cy="3383811"/>
            </a:xfrm>
            <a:prstGeom prst="rect">
              <a:avLst/>
            </a:prstGeom>
            <a:noFill/>
          </p:spPr>
          <p:txBody>
            <a:bodyPr wrap="square" lIns="0" rtlCol="0">
              <a:normAutofit/>
            </a:bodyPr>
            <a:lstStyle/>
            <a:p>
              <a:pPr algn="dist">
                <a:lnSpc>
                  <a:spcPct val="150000"/>
                </a:lnSpc>
              </a:pPr>
              <a:r>
                <a:rPr lang="zh-CN" altLang="en-US" sz="1600" spc="100" dirty="0" smtClean="0">
                  <a:solidFill>
                    <a:schemeClr val="tx1">
                      <a:lumMod val="65000"/>
                      <a:lumOff val="35000"/>
                    </a:schemeClr>
                  </a:solidFill>
                </a:rPr>
                <a:t>使用</a:t>
              </a:r>
              <a:r>
                <a:rPr lang="en-US" altLang="zh-CN" sz="1600" spc="100" dirty="0" err="1" smtClean="0">
                  <a:solidFill>
                    <a:schemeClr val="tx1">
                      <a:lumMod val="65000"/>
                      <a:lumOff val="35000"/>
                    </a:schemeClr>
                  </a:solidFill>
                </a:rPr>
                <a:t>TensorFlow</a:t>
              </a:r>
              <a:r>
                <a:rPr lang="zh-CN" altLang="en-US" sz="1600" spc="100" dirty="0" smtClean="0">
                  <a:solidFill>
                    <a:schemeClr val="tx1">
                      <a:lumMod val="65000"/>
                      <a:lumOff val="35000"/>
                    </a:schemeClr>
                  </a:solidFill>
                </a:rPr>
                <a:t>实现了提出</a:t>
              </a:r>
              <a:r>
                <a:rPr lang="zh-CN" altLang="en-US" sz="1600" spc="100" dirty="0">
                  <a:solidFill>
                    <a:schemeClr val="tx1">
                      <a:lumMod val="65000"/>
                      <a:lumOff val="35000"/>
                    </a:schemeClr>
                  </a:solidFill>
                </a:rPr>
                <a:t>的深度估算网络，并使用</a:t>
              </a:r>
              <a:r>
                <a:rPr lang="en-US" altLang="zh-CN" sz="1600" spc="100" dirty="0">
                  <a:solidFill>
                    <a:schemeClr val="tx1">
                      <a:lumMod val="65000"/>
                      <a:lumOff val="35000"/>
                    </a:schemeClr>
                  </a:solidFill>
                </a:rPr>
                <a:t>12</a:t>
              </a:r>
              <a:r>
                <a:rPr lang="zh-CN" altLang="en-US" sz="1600" spc="100" dirty="0">
                  <a:solidFill>
                    <a:schemeClr val="tx1">
                      <a:lumMod val="65000"/>
                      <a:lumOff val="35000"/>
                    </a:schemeClr>
                  </a:solidFill>
                </a:rPr>
                <a:t>个内存对四个</a:t>
              </a:r>
              <a:r>
                <a:rPr lang="en-US" altLang="zh-CN" sz="1600" spc="100" dirty="0" smtClean="0">
                  <a:solidFill>
                    <a:schemeClr val="tx1">
                      <a:lumMod val="65000"/>
                      <a:lumOff val="35000"/>
                    </a:schemeClr>
                  </a:solidFill>
                </a:rPr>
                <a:t>NVIDIA TITAN </a:t>
              </a:r>
              <a:r>
                <a:rPr lang="en-US" altLang="zh-CN" sz="1600" spc="100" dirty="0" err="1" smtClean="0">
                  <a:solidFill>
                    <a:schemeClr val="tx1">
                      <a:lumMod val="65000"/>
                      <a:lumOff val="35000"/>
                    </a:schemeClr>
                  </a:solidFill>
                </a:rPr>
                <a:t>Xp</a:t>
              </a:r>
              <a:r>
                <a:rPr lang="en-US" altLang="zh-CN" sz="1600" spc="100" dirty="0" smtClean="0">
                  <a:solidFill>
                    <a:schemeClr val="tx1">
                      <a:lumMod val="65000"/>
                      <a:lumOff val="35000"/>
                    </a:schemeClr>
                  </a:solidFill>
                </a:rPr>
                <a:t> </a:t>
              </a:r>
              <a:r>
                <a:rPr lang="en-US" altLang="zh-CN" sz="1600" spc="100" dirty="0">
                  <a:solidFill>
                    <a:schemeClr val="tx1">
                      <a:lumMod val="65000"/>
                      <a:lumOff val="35000"/>
                    </a:schemeClr>
                  </a:solidFill>
                </a:rPr>
                <a:t>GPU</a:t>
              </a:r>
              <a:r>
                <a:rPr lang="zh-CN" altLang="en-US" sz="1600" spc="100" dirty="0">
                  <a:solidFill>
                    <a:schemeClr val="tx1">
                      <a:lumMod val="65000"/>
                      <a:lumOff val="35000"/>
                    </a:schemeClr>
                  </a:solidFill>
                </a:rPr>
                <a:t>进行了培训</a:t>
              </a:r>
              <a:r>
                <a:rPr lang="zh-CN" altLang="en-US" sz="1600" spc="100" dirty="0" smtClean="0">
                  <a:solidFill>
                    <a:schemeClr val="tx1">
                      <a:lumMod val="65000"/>
                      <a:lumOff val="35000"/>
                    </a:schemeClr>
                  </a:solidFill>
                </a:rPr>
                <a:t>。</a:t>
              </a:r>
              <a:endParaRPr lang="zh-CN" altLang="en-US" sz="1600" spc="100" dirty="0">
                <a:solidFill>
                  <a:schemeClr val="tx1">
                    <a:lumMod val="65000"/>
                    <a:lumOff val="35000"/>
                  </a:schemeClr>
                </a:solidFill>
              </a:endParaRPr>
            </a:p>
          </p:txBody>
        </p:sp>
      </p:grpSp>
      <p:cxnSp>
        <p:nvCxnSpPr>
          <p:cNvPr id="19" name="直接连接符 18">
            <a:extLst>
              <a:ext uri="{FF2B5EF4-FFF2-40B4-BE49-F238E27FC236}">
                <a16:creationId xmlns:a16="http://schemas.microsoft.com/office/drawing/2014/main" id="{FBAF0CCC-F545-4C58-B314-03E8E8EBF8E7}"/>
              </a:ext>
            </a:extLst>
          </p:cNvPr>
          <p:cNvCxnSpPr/>
          <p:nvPr/>
        </p:nvCxnSpPr>
        <p:spPr>
          <a:xfrm>
            <a:off x="4005908" y="1380284"/>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10030D5-0BBA-4707-82EA-317E714EF78B}"/>
              </a:ext>
            </a:extLst>
          </p:cNvPr>
          <p:cNvCxnSpPr/>
          <p:nvPr/>
        </p:nvCxnSpPr>
        <p:spPr>
          <a:xfrm>
            <a:off x="7741342" y="1380284"/>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AutoShape 2" descr="http://static.tongtianta.site/paper_image/0b78f982-671c-11e9-9cd5-00163e08bb86/INNERLATEXT320.jpg"/>
          <p:cNvSpPr>
            <a:spLocks noChangeAspect="1" noChangeArrowheads="1"/>
          </p:cNvSpPr>
          <p:nvPr/>
        </p:nvSpPr>
        <p:spPr bwMode="auto">
          <a:xfrm>
            <a:off x="20335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387670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定量评估</a:t>
            </a:r>
            <a:endParaRPr lang="zh-CN" altLang="en-US" dirty="0"/>
          </a:p>
        </p:txBody>
      </p:sp>
      <p:pic>
        <p:nvPicPr>
          <p:cNvPr id="3" name="图片 2"/>
          <p:cNvPicPr>
            <a:picLocks noChangeAspect="1"/>
          </p:cNvPicPr>
          <p:nvPr/>
        </p:nvPicPr>
        <p:blipFill>
          <a:blip r:embed="rId2"/>
          <a:stretch>
            <a:fillRect/>
          </a:stretch>
        </p:blipFill>
        <p:spPr>
          <a:xfrm>
            <a:off x="2925627" y="1791906"/>
            <a:ext cx="6313450" cy="2892050"/>
          </a:xfrm>
          <a:prstGeom prst="rect">
            <a:avLst/>
          </a:prstGeom>
          <a:ln>
            <a:noFill/>
          </a:ln>
          <a:effectLst>
            <a:outerShdw blurRad="292100" dist="139700" dir="2700000" algn="tl" rotWithShape="0">
              <a:srgbClr val="333333">
                <a:alpha val="65000"/>
              </a:srgbClr>
            </a:outerShdw>
          </a:effectLst>
        </p:spPr>
      </p:pic>
      <p:grpSp>
        <p:nvGrpSpPr>
          <p:cNvPr id="6" name="组合 5"/>
          <p:cNvGrpSpPr/>
          <p:nvPr/>
        </p:nvGrpSpPr>
        <p:grpSpPr>
          <a:xfrm>
            <a:off x="1178257" y="5168152"/>
            <a:ext cx="9808190" cy="369332"/>
            <a:chOff x="1191905" y="4840605"/>
            <a:chExt cx="9808190" cy="369332"/>
          </a:xfrm>
        </p:grpSpPr>
        <p:sp>
          <p:nvSpPr>
            <p:cNvPr id="5" name="矩形 4"/>
            <p:cNvSpPr/>
            <p:nvPr/>
          </p:nvSpPr>
          <p:spPr>
            <a:xfrm>
              <a:off x="1191905" y="4840605"/>
              <a:ext cx="9808190" cy="369332"/>
            </a:xfrm>
            <a:prstGeom prst="rect">
              <a:avLst/>
            </a:prstGeom>
          </p:spPr>
          <p:txBody>
            <a:bodyPr wrap="square">
              <a:spAutoFit/>
            </a:bodyPr>
            <a:lstStyle/>
            <a:p>
              <a:r>
                <a:rPr lang="zh-CN" altLang="en-US" dirty="0" smtClean="0"/>
                <a:t>其中   是</a:t>
              </a:r>
              <a:r>
                <a:rPr lang="zh-CN" altLang="en-US" dirty="0"/>
                <a:t>深度图像</a:t>
              </a:r>
              <a:r>
                <a:rPr lang="en-US" altLang="zh-CN" dirty="0"/>
                <a:t>y</a:t>
              </a:r>
              <a:r>
                <a:rPr lang="zh-CN" altLang="en-US" dirty="0"/>
                <a:t>中的像素</a:t>
              </a:r>
              <a:r>
                <a:rPr lang="zh-CN" altLang="en-US" dirty="0" smtClean="0"/>
                <a:t>，  是</a:t>
              </a:r>
              <a:r>
                <a:rPr lang="zh-CN" altLang="en-US" dirty="0"/>
                <a:t>预测深度</a:t>
              </a:r>
              <a:r>
                <a:rPr lang="zh-CN" altLang="en-US" dirty="0" smtClean="0"/>
                <a:t>图像  中</a:t>
              </a:r>
              <a:r>
                <a:rPr lang="zh-CN" altLang="en-US" dirty="0"/>
                <a:t>的像素，并且</a:t>
              </a:r>
              <a:r>
                <a:rPr lang="en-US" altLang="zh-CN" dirty="0"/>
                <a:t>n</a:t>
              </a:r>
              <a:r>
                <a:rPr lang="zh-CN" altLang="en-US" dirty="0"/>
                <a:t>是每个深度图像的总像素数。</a:t>
              </a:r>
            </a:p>
          </p:txBody>
        </p:sp>
        <p:pic>
          <p:nvPicPr>
            <p:cNvPr id="6146" name="Picture 2" descr="http://static.tongtianta.site/paper_image/0b78f982-671c-11e9-9cd5-00163e08bb86/INNERLATEXT4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635" y="4890511"/>
              <a:ext cx="228406" cy="246679"/>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ttp://static.tongtianta.site/paper_image/0b78f982-671c-11e9-9cd5-00163e08bb86/INNERLATEXT41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410" y="4890511"/>
              <a:ext cx="228406" cy="24667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tatic.tongtianta.site/paper_image/0b78f982-671c-11e9-9cd5-00163e08bb86/INNERLATEXT41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2352" y="4913352"/>
              <a:ext cx="141611" cy="2238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32302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B2952B8-AEA4-4AD1-BF31-09B9B7CCE1D8}"/>
              </a:ext>
            </a:extLst>
          </p:cNvPr>
          <p:cNvSpPr>
            <a:spLocks noGrp="1"/>
          </p:cNvSpPr>
          <p:nvPr>
            <p:ph type="title"/>
          </p:nvPr>
        </p:nvSpPr>
        <p:spPr/>
        <p:txBody>
          <a:bodyPr/>
          <a:lstStyle/>
          <a:p>
            <a:r>
              <a:rPr lang="zh-CN" altLang="en-US" dirty="0" smtClean="0"/>
              <a:t>定性评估</a:t>
            </a:r>
            <a:endParaRPr lang="zh-CN" altLang="en-US" dirty="0"/>
          </a:p>
        </p:txBody>
      </p:sp>
      <p:grpSp>
        <p:nvGrpSpPr>
          <p:cNvPr id="10" name="组合 9">
            <a:extLst>
              <a:ext uri="{FF2B5EF4-FFF2-40B4-BE49-F238E27FC236}">
                <a16:creationId xmlns:a16="http://schemas.microsoft.com/office/drawing/2014/main" id="{91BC9E9C-D4BE-4B70-AC09-530AA6F7273D}"/>
              </a:ext>
            </a:extLst>
          </p:cNvPr>
          <p:cNvGrpSpPr/>
          <p:nvPr/>
        </p:nvGrpSpPr>
        <p:grpSpPr>
          <a:xfrm>
            <a:off x="1105987" y="1552196"/>
            <a:ext cx="2654329" cy="4318673"/>
            <a:chOff x="678857" y="1565844"/>
            <a:chExt cx="2516073" cy="4318673"/>
          </a:xfrm>
        </p:grpSpPr>
        <p:sp>
          <p:nvSpPr>
            <p:cNvPr id="4" name="矩形 3">
              <a:extLst>
                <a:ext uri="{FF2B5EF4-FFF2-40B4-BE49-F238E27FC236}">
                  <a16:creationId xmlns:a16="http://schemas.microsoft.com/office/drawing/2014/main" id="{5203396D-4DCB-41B5-AF04-2867F7A9A271}"/>
                </a:ext>
              </a:extLst>
            </p:cNvPr>
            <p:cNvSpPr/>
            <p:nvPr/>
          </p:nvSpPr>
          <p:spPr>
            <a:xfrm>
              <a:off x="678857" y="2197330"/>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8670C33-36D4-4971-8EE4-3647D84638AC}"/>
                </a:ext>
              </a:extLst>
            </p:cNvPr>
            <p:cNvSpPr txBox="1"/>
            <p:nvPr/>
          </p:nvSpPr>
          <p:spPr>
            <a:xfrm>
              <a:off x="678857" y="1565844"/>
              <a:ext cx="2516073" cy="400110"/>
            </a:xfrm>
            <a:prstGeom prst="rect">
              <a:avLst/>
            </a:prstGeom>
            <a:noFill/>
          </p:spPr>
          <p:txBody>
            <a:bodyPr wrap="none" lIns="0" rtlCol="0">
              <a:spAutoFit/>
            </a:bodyPr>
            <a:lstStyle/>
            <a:p>
              <a:r>
                <a:rPr lang="zh-CN" altLang="en-US" sz="2000" b="1" spc="100" dirty="0">
                  <a:solidFill>
                    <a:schemeClr val="accent1"/>
                  </a:solidFill>
                </a:rPr>
                <a:t>基于感知的定性度量</a:t>
              </a:r>
            </a:p>
          </p:txBody>
        </p:sp>
        <p:sp>
          <p:nvSpPr>
            <p:cNvPr id="6" name="文本框 5">
              <a:extLst>
                <a:ext uri="{FF2B5EF4-FFF2-40B4-BE49-F238E27FC236}">
                  <a16:creationId xmlns:a16="http://schemas.microsoft.com/office/drawing/2014/main" id="{8A1BF197-4A0B-4910-943A-0EE202B5F583}"/>
                </a:ext>
              </a:extLst>
            </p:cNvPr>
            <p:cNvSpPr txBox="1"/>
            <p:nvPr/>
          </p:nvSpPr>
          <p:spPr>
            <a:xfrm>
              <a:off x="678858" y="2500706"/>
              <a:ext cx="2510181" cy="3383811"/>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通过查看图像空间中得到的深度图的相似性来测量结果的质量。我们通过渲染地面实况和预测深度图的灰度可视化来实现，然后我们计算整个测试数据集的平均结构相似性</a:t>
              </a:r>
              <a:r>
                <a:rPr lang="zh-CN" altLang="en-US" sz="1600" spc="100" dirty="0" smtClean="0">
                  <a:solidFill>
                    <a:schemeClr val="tx1">
                      <a:lumMod val="65000"/>
                      <a:lumOff val="35000"/>
                    </a:schemeClr>
                  </a:solidFill>
                </a:rPr>
                <a:t>项。</a:t>
              </a:r>
              <a:endParaRPr lang="zh-CN" altLang="en-US" sz="1600" spc="100" dirty="0">
                <a:solidFill>
                  <a:schemeClr val="tx1">
                    <a:lumMod val="65000"/>
                    <a:lumOff val="35000"/>
                  </a:schemeClr>
                </a:solidFill>
              </a:endParaRPr>
            </a:p>
          </p:txBody>
        </p:sp>
      </p:grpSp>
      <p:grpSp>
        <p:nvGrpSpPr>
          <p:cNvPr id="9" name="组合 8">
            <a:extLst>
              <a:ext uri="{FF2B5EF4-FFF2-40B4-BE49-F238E27FC236}">
                <a16:creationId xmlns:a16="http://schemas.microsoft.com/office/drawing/2014/main" id="{25FB572E-FB32-4F75-A721-1A507BD070D5}"/>
              </a:ext>
            </a:extLst>
          </p:cNvPr>
          <p:cNvGrpSpPr/>
          <p:nvPr/>
        </p:nvGrpSpPr>
        <p:grpSpPr>
          <a:xfrm>
            <a:off x="4645785" y="1552196"/>
            <a:ext cx="3054682" cy="4318673"/>
            <a:chOff x="3570285" y="1565844"/>
            <a:chExt cx="3054682" cy="4318673"/>
          </a:xfrm>
        </p:grpSpPr>
        <p:sp>
          <p:nvSpPr>
            <p:cNvPr id="26" name="矩形 25">
              <a:extLst>
                <a:ext uri="{FF2B5EF4-FFF2-40B4-BE49-F238E27FC236}">
                  <a16:creationId xmlns:a16="http://schemas.microsoft.com/office/drawing/2014/main" id="{FA2FB662-0C0F-49BB-9CBF-0D03681114F1}"/>
                </a:ext>
              </a:extLst>
            </p:cNvPr>
            <p:cNvSpPr/>
            <p:nvPr/>
          </p:nvSpPr>
          <p:spPr>
            <a:xfrm>
              <a:off x="3570285" y="2197330"/>
              <a:ext cx="720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C482913-F9C8-437D-A6FA-A6BF23FA9F1E}"/>
                </a:ext>
              </a:extLst>
            </p:cNvPr>
            <p:cNvSpPr txBox="1"/>
            <p:nvPr/>
          </p:nvSpPr>
          <p:spPr>
            <a:xfrm>
              <a:off x="3570285" y="1565844"/>
              <a:ext cx="3054682" cy="400110"/>
            </a:xfrm>
            <a:prstGeom prst="rect">
              <a:avLst/>
            </a:prstGeom>
            <a:noFill/>
          </p:spPr>
          <p:txBody>
            <a:bodyPr wrap="none" lIns="0" rtlCol="0">
              <a:spAutoFit/>
            </a:bodyPr>
            <a:lstStyle/>
            <a:p>
              <a:r>
                <a:rPr lang="zh-CN" altLang="en-US" sz="2000" b="1" spc="100" dirty="0" smtClean="0">
                  <a:solidFill>
                    <a:schemeClr val="accent1"/>
                  </a:solidFill>
                </a:rPr>
                <a:t>考虑</a:t>
              </a:r>
              <a:r>
                <a:rPr lang="zh-CN" altLang="en-US" sz="2000" b="1" spc="100" dirty="0">
                  <a:solidFill>
                    <a:schemeClr val="accent1"/>
                  </a:solidFill>
                </a:rPr>
                <a:t>深度图中形成的边缘</a:t>
              </a:r>
            </a:p>
          </p:txBody>
        </p:sp>
        <p:sp>
          <p:nvSpPr>
            <p:cNvPr id="28" name="文本框 27">
              <a:extLst>
                <a:ext uri="{FF2B5EF4-FFF2-40B4-BE49-F238E27FC236}">
                  <a16:creationId xmlns:a16="http://schemas.microsoft.com/office/drawing/2014/main" id="{7C1A201D-B558-4397-83C4-9CCCD60A7F6D}"/>
                </a:ext>
              </a:extLst>
            </p:cNvPr>
            <p:cNvSpPr txBox="1"/>
            <p:nvPr/>
          </p:nvSpPr>
          <p:spPr>
            <a:xfrm>
              <a:off x="3570285" y="2500706"/>
              <a:ext cx="2900431" cy="3383811"/>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对于每个样本，我们使用</a:t>
              </a:r>
              <a:r>
                <a:rPr lang="en-US" altLang="zh-CN" sz="1600" spc="100" dirty="0">
                  <a:solidFill>
                    <a:schemeClr val="tx1">
                      <a:lumMod val="65000"/>
                      <a:lumOff val="35000"/>
                    </a:schemeClr>
                  </a:solidFill>
                </a:rPr>
                <a:t>Sobel</a:t>
              </a:r>
              <a:r>
                <a:rPr lang="zh-CN" altLang="en-US" sz="1600" spc="100" dirty="0">
                  <a:solidFill>
                    <a:schemeClr val="tx1">
                      <a:lumMod val="65000"/>
                      <a:lumOff val="35000"/>
                    </a:schemeClr>
                  </a:solidFill>
                </a:rPr>
                <a:t>梯度</a:t>
              </a:r>
              <a:r>
                <a:rPr lang="zh-CN" altLang="en-US" sz="1600" spc="100" dirty="0" smtClean="0">
                  <a:solidFill>
                    <a:schemeClr val="tx1">
                      <a:lumMod val="65000"/>
                      <a:lumOff val="35000"/>
                    </a:schemeClr>
                  </a:solidFill>
                </a:rPr>
                <a:t>算子计算</a:t>
              </a:r>
              <a:r>
                <a:rPr lang="zh-CN" altLang="en-US" sz="1600" spc="100" dirty="0">
                  <a:solidFill>
                    <a:schemeClr val="tx1">
                      <a:lumMod val="65000"/>
                      <a:lumOff val="35000"/>
                    </a:schemeClr>
                  </a:solidFill>
                </a:rPr>
                <a:t>地面实况和预测深度图像的梯度幅度图像，然后以大于</a:t>
              </a:r>
              <a:r>
                <a:rPr lang="en-US" altLang="zh-CN" sz="1600" spc="100" dirty="0">
                  <a:solidFill>
                    <a:schemeClr val="tx1">
                      <a:lumMod val="65000"/>
                      <a:lumOff val="35000"/>
                    </a:schemeClr>
                  </a:solidFill>
                </a:rPr>
                <a:t>0.5</a:t>
              </a:r>
              <a:r>
                <a:rPr lang="zh-CN" altLang="en-US" sz="1600" spc="100" dirty="0">
                  <a:solidFill>
                    <a:schemeClr val="tx1">
                      <a:lumMod val="65000"/>
                      <a:lumOff val="35000"/>
                    </a:schemeClr>
                  </a:solidFill>
                </a:rPr>
                <a:t>的值对该图像进行阈值处理，并计算整个集合中平均的</a:t>
              </a:r>
              <a:r>
                <a:rPr lang="en-US" altLang="zh-CN" sz="1600" spc="100" dirty="0">
                  <a:solidFill>
                    <a:schemeClr val="tx1">
                      <a:lumMod val="65000"/>
                      <a:lumOff val="35000"/>
                    </a:schemeClr>
                  </a:solidFill>
                </a:rPr>
                <a:t>F1</a:t>
              </a:r>
              <a:r>
                <a:rPr lang="zh-CN" altLang="en-US" sz="1600" spc="100" dirty="0">
                  <a:solidFill>
                    <a:schemeClr val="tx1">
                      <a:lumMod val="65000"/>
                      <a:lumOff val="35000"/>
                    </a:schemeClr>
                  </a:solidFill>
                </a:rPr>
                <a:t>得分。</a:t>
              </a:r>
            </a:p>
          </p:txBody>
        </p:sp>
      </p:grpSp>
      <p:grpSp>
        <p:nvGrpSpPr>
          <p:cNvPr id="8" name="组合 7">
            <a:extLst>
              <a:ext uri="{FF2B5EF4-FFF2-40B4-BE49-F238E27FC236}">
                <a16:creationId xmlns:a16="http://schemas.microsoft.com/office/drawing/2014/main" id="{E6B0E4E5-B3F9-4C6C-AEA4-61F66DF10313}"/>
              </a:ext>
            </a:extLst>
          </p:cNvPr>
          <p:cNvGrpSpPr/>
          <p:nvPr/>
        </p:nvGrpSpPr>
        <p:grpSpPr>
          <a:xfrm>
            <a:off x="8575832" y="1552196"/>
            <a:ext cx="2506150" cy="4318673"/>
            <a:chOff x="6461713" y="1565844"/>
            <a:chExt cx="2506150" cy="4318673"/>
          </a:xfrm>
        </p:grpSpPr>
        <p:sp>
          <p:nvSpPr>
            <p:cNvPr id="30" name="矩形 29">
              <a:extLst>
                <a:ext uri="{FF2B5EF4-FFF2-40B4-BE49-F238E27FC236}">
                  <a16:creationId xmlns:a16="http://schemas.microsoft.com/office/drawing/2014/main" id="{D7245695-AE57-4991-AC99-5C33C7F0B011}"/>
                </a:ext>
              </a:extLst>
            </p:cNvPr>
            <p:cNvSpPr/>
            <p:nvPr/>
          </p:nvSpPr>
          <p:spPr>
            <a:xfrm>
              <a:off x="6461713" y="2197330"/>
              <a:ext cx="720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F9F0DA0-1BFE-4361-AD6B-595BEA1AB324}"/>
                </a:ext>
              </a:extLst>
            </p:cNvPr>
            <p:cNvSpPr txBox="1"/>
            <p:nvPr/>
          </p:nvSpPr>
          <p:spPr>
            <a:xfrm>
              <a:off x="6461713" y="1565844"/>
              <a:ext cx="1708160" cy="400110"/>
            </a:xfrm>
            <a:prstGeom prst="rect">
              <a:avLst/>
            </a:prstGeom>
            <a:noFill/>
          </p:spPr>
          <p:txBody>
            <a:bodyPr wrap="none" lIns="0" rtlCol="0">
              <a:spAutoFit/>
            </a:bodyPr>
            <a:lstStyle/>
            <a:p>
              <a:r>
                <a:rPr lang="zh-CN" altLang="en-US" sz="2000" b="1" spc="100" dirty="0" smtClean="0">
                  <a:solidFill>
                    <a:schemeClr val="accent1"/>
                  </a:solidFill>
                </a:rPr>
                <a:t>平均余弦距离</a:t>
              </a:r>
              <a:endParaRPr lang="zh-CN" altLang="en-US" sz="2000" b="1" spc="100" dirty="0">
                <a:solidFill>
                  <a:schemeClr val="accent1"/>
                </a:solidFill>
              </a:endParaRPr>
            </a:p>
          </p:txBody>
        </p:sp>
        <p:sp>
          <p:nvSpPr>
            <p:cNvPr id="32" name="文本框 31">
              <a:extLst>
                <a:ext uri="{FF2B5EF4-FFF2-40B4-BE49-F238E27FC236}">
                  <a16:creationId xmlns:a16="http://schemas.microsoft.com/office/drawing/2014/main" id="{4120430B-242D-44A1-8BA5-67FF66F1675B}"/>
                </a:ext>
              </a:extLst>
            </p:cNvPr>
            <p:cNvSpPr txBox="1"/>
            <p:nvPr/>
          </p:nvSpPr>
          <p:spPr>
            <a:xfrm>
              <a:off x="6461713" y="2500706"/>
              <a:ext cx="2506150" cy="3383811"/>
            </a:xfrm>
            <a:prstGeom prst="rect">
              <a:avLst/>
            </a:prstGeom>
            <a:noFill/>
          </p:spPr>
          <p:txBody>
            <a:bodyPr wrap="square" lIns="0" rtlCol="0">
              <a:normAutofit/>
            </a:bodyPr>
            <a:lstStyle/>
            <a:p>
              <a:pPr algn="dist">
                <a:lnSpc>
                  <a:spcPct val="150000"/>
                </a:lnSpc>
              </a:pPr>
              <a:r>
                <a:rPr lang="zh-CN" altLang="en-US" sz="1600" spc="100" dirty="0">
                  <a:solidFill>
                    <a:schemeClr val="tx1">
                      <a:lumMod val="65000"/>
                      <a:lumOff val="35000"/>
                    </a:schemeClr>
                  </a:solidFill>
                </a:rPr>
                <a:t>从地面实况的深度图像中提取的法线贴图与在整个集合中平均的预测深度之间的平均余弦距离。</a:t>
              </a:r>
            </a:p>
          </p:txBody>
        </p:sp>
      </p:grpSp>
      <p:cxnSp>
        <p:nvCxnSpPr>
          <p:cNvPr id="19" name="直接连接符 18">
            <a:extLst>
              <a:ext uri="{FF2B5EF4-FFF2-40B4-BE49-F238E27FC236}">
                <a16:creationId xmlns:a16="http://schemas.microsoft.com/office/drawing/2014/main" id="{FBAF0CCC-F545-4C58-B314-03E8E8EBF8E7}"/>
              </a:ext>
            </a:extLst>
          </p:cNvPr>
          <p:cNvCxnSpPr/>
          <p:nvPr/>
        </p:nvCxnSpPr>
        <p:spPr>
          <a:xfrm>
            <a:off x="4074147" y="1380284"/>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10030D5-0BBA-4707-82EA-317E714EF78B}"/>
              </a:ext>
            </a:extLst>
          </p:cNvPr>
          <p:cNvCxnSpPr/>
          <p:nvPr/>
        </p:nvCxnSpPr>
        <p:spPr>
          <a:xfrm>
            <a:off x="8014298" y="1380284"/>
            <a:ext cx="0" cy="43200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AutoShape 2" descr="http://static.tongtianta.site/paper_image/0b78f982-671c-11e9-9cd5-00163e08bb86/INNERLATEXT320.jpg"/>
          <p:cNvSpPr>
            <a:spLocks noChangeAspect="1" noChangeArrowheads="1"/>
          </p:cNvSpPr>
          <p:nvPr/>
        </p:nvSpPr>
        <p:spPr bwMode="auto">
          <a:xfrm>
            <a:off x="20335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55835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KITTI</a:t>
            </a:r>
            <a:r>
              <a:rPr lang="zh-CN" altLang="en-US" dirty="0" smtClean="0"/>
              <a:t>数据集定性结果</a:t>
            </a:r>
            <a:endParaRPr lang="zh-CN" altLang="en-US" dirty="0"/>
          </a:p>
        </p:txBody>
      </p:sp>
      <p:pic>
        <p:nvPicPr>
          <p:cNvPr id="3" name="图片 2"/>
          <p:cNvPicPr>
            <a:picLocks noChangeAspect="1"/>
          </p:cNvPicPr>
          <p:nvPr/>
        </p:nvPicPr>
        <p:blipFill>
          <a:blip r:embed="rId2"/>
          <a:stretch>
            <a:fillRect/>
          </a:stretch>
        </p:blipFill>
        <p:spPr>
          <a:xfrm>
            <a:off x="1654791" y="1371701"/>
            <a:ext cx="8882418" cy="3814453"/>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1642281" y="5557883"/>
            <a:ext cx="8907439" cy="369332"/>
          </a:xfrm>
          <a:prstGeom prst="rect">
            <a:avLst/>
          </a:prstGeom>
        </p:spPr>
        <p:txBody>
          <a:bodyPr wrap="square">
            <a:spAutoFit/>
          </a:bodyPr>
          <a:lstStyle/>
          <a:p>
            <a:pPr algn="ctr"/>
            <a:r>
              <a:rPr lang="zh-CN" altLang="en-US" i="1" dirty="0" smtClean="0">
                <a:solidFill>
                  <a:srgbClr val="333333"/>
                </a:solidFill>
                <a:latin typeface="times" panose="02020603050405020304" pitchFamily="18" charset="0"/>
              </a:rPr>
              <a:t>输入</a:t>
            </a:r>
            <a:r>
              <a:rPr lang="en-US" altLang="zh-CN" i="1" dirty="0">
                <a:solidFill>
                  <a:srgbClr val="333333"/>
                </a:solidFill>
                <a:latin typeface="times" panose="02020603050405020304" pitchFamily="18" charset="0"/>
              </a:rPr>
              <a:t>RGB</a:t>
            </a:r>
            <a:r>
              <a:rPr lang="zh-CN" altLang="en-US" i="1" dirty="0">
                <a:solidFill>
                  <a:srgbClr val="333333"/>
                </a:solidFill>
                <a:latin typeface="times" panose="02020603050405020304" pitchFamily="18" charset="0"/>
              </a:rPr>
              <a:t>图像</a:t>
            </a:r>
            <a:r>
              <a:rPr lang="zh-CN" altLang="en-US" i="1" dirty="0" smtClean="0">
                <a:solidFill>
                  <a:srgbClr val="333333"/>
                </a:solidFill>
                <a:latin typeface="times" panose="02020603050405020304" pitchFamily="18" charset="0"/>
              </a:rPr>
              <a:t>，作者的</a:t>
            </a:r>
            <a:r>
              <a:rPr lang="zh-CN" altLang="en-US" i="1" dirty="0">
                <a:solidFill>
                  <a:srgbClr val="333333"/>
                </a:solidFill>
                <a:latin typeface="times" panose="02020603050405020304" pitchFamily="18" charset="0"/>
              </a:rPr>
              <a:t>估计深度图，</a:t>
            </a:r>
            <a:r>
              <a:rPr lang="en-US" altLang="zh-CN" i="1" dirty="0">
                <a:solidFill>
                  <a:srgbClr val="333333"/>
                </a:solidFill>
                <a:latin typeface="times" panose="02020603050405020304" pitchFamily="18" charset="0"/>
              </a:rPr>
              <a:t>[9]</a:t>
            </a:r>
            <a:r>
              <a:rPr lang="zh-CN" altLang="en-US" i="1" dirty="0">
                <a:solidFill>
                  <a:srgbClr val="333333"/>
                </a:solidFill>
                <a:latin typeface="times" panose="02020603050405020304" pitchFamily="18" charset="0"/>
              </a:rPr>
              <a:t>的最新结果。</a:t>
            </a:r>
            <a:endParaRPr lang="zh-CN" altLang="en-US" b="0" i="1" dirty="0">
              <a:solidFill>
                <a:srgbClr val="333333"/>
              </a:solidFill>
              <a:effectLst/>
              <a:latin typeface="times" panose="02020603050405020304" pitchFamily="18" charset="0"/>
            </a:endParaRPr>
          </a:p>
        </p:txBody>
      </p:sp>
    </p:spTree>
    <p:extLst>
      <p:ext uri="{BB962C8B-B14F-4D97-AF65-F5344CB8AC3E}">
        <p14:creationId xmlns:p14="http://schemas.microsoft.com/office/powerpoint/2010/main" val="4515878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定性度量</a:t>
            </a:r>
            <a:r>
              <a:rPr lang="zh-CN" altLang="en-US" dirty="0"/>
              <a:t>结果</a:t>
            </a:r>
          </a:p>
        </p:txBody>
      </p:sp>
      <p:pic>
        <p:nvPicPr>
          <p:cNvPr id="3" name="图片 2"/>
          <p:cNvPicPr>
            <a:picLocks noChangeAspect="1"/>
          </p:cNvPicPr>
          <p:nvPr/>
        </p:nvPicPr>
        <p:blipFill>
          <a:blip r:embed="rId2"/>
          <a:stretch>
            <a:fillRect/>
          </a:stretch>
        </p:blipFill>
        <p:spPr>
          <a:xfrm>
            <a:off x="810169" y="1381234"/>
            <a:ext cx="10571663" cy="3001830"/>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810169" y="4680674"/>
            <a:ext cx="10571663" cy="646331"/>
          </a:xfrm>
          <a:prstGeom prst="rect">
            <a:avLst/>
          </a:prstGeom>
        </p:spPr>
        <p:txBody>
          <a:bodyPr wrap="square">
            <a:spAutoFit/>
          </a:bodyPr>
          <a:lstStyle/>
          <a:p>
            <a:pPr algn="ctr"/>
            <a:r>
              <a:rPr lang="zh-CN" altLang="en-US" dirty="0" smtClean="0">
                <a:solidFill>
                  <a:srgbClr val="333333"/>
                </a:solidFill>
                <a:latin typeface="times" panose="02020603050405020304" pitchFamily="18" charset="0"/>
              </a:rPr>
              <a:t>顶行：</a:t>
            </a:r>
            <a:r>
              <a:rPr lang="zh-CN" altLang="en-US" b="1" dirty="0" smtClean="0">
                <a:solidFill>
                  <a:schemeClr val="accent1"/>
                </a:solidFill>
                <a:latin typeface="times" panose="02020603050405020304" pitchFamily="18" charset="0"/>
              </a:rPr>
              <a:t>可视化估计</a:t>
            </a:r>
            <a:r>
              <a:rPr lang="zh-CN" altLang="en-US" b="1" dirty="0">
                <a:solidFill>
                  <a:schemeClr val="accent1"/>
                </a:solidFill>
                <a:latin typeface="times" panose="02020603050405020304" pitchFamily="18" charset="0"/>
              </a:rPr>
              <a:t>深度的阈值梯度幅度</a:t>
            </a:r>
            <a:r>
              <a:rPr lang="zh-CN" altLang="en-US" b="1" dirty="0" smtClean="0">
                <a:solidFill>
                  <a:schemeClr val="accent1"/>
                </a:solidFill>
                <a:latin typeface="times" panose="02020603050405020304" pitchFamily="18" charset="0"/>
              </a:rPr>
              <a:t>图像</a:t>
            </a:r>
            <a:r>
              <a:rPr lang="zh-CN" altLang="en-US" dirty="0" smtClean="0">
                <a:solidFill>
                  <a:srgbClr val="333333"/>
                </a:solidFill>
                <a:latin typeface="times" panose="02020603050405020304" pitchFamily="18" charset="0"/>
              </a:rPr>
              <a:t>，明亮</a:t>
            </a:r>
            <a:r>
              <a:rPr lang="zh-CN" altLang="en-US" dirty="0">
                <a:solidFill>
                  <a:srgbClr val="333333"/>
                </a:solidFill>
                <a:latin typeface="times" panose="02020603050405020304" pitchFamily="18" charset="0"/>
              </a:rPr>
              <a:t>区域表示假边缘，而暗区域表示遗留边缘</a:t>
            </a:r>
            <a:r>
              <a:rPr lang="zh-CN" altLang="en-US" dirty="0" smtClean="0">
                <a:solidFill>
                  <a:srgbClr val="333333"/>
                </a:solidFill>
                <a:latin typeface="times" panose="02020603050405020304" pitchFamily="18" charset="0"/>
              </a:rPr>
              <a:t>。</a:t>
            </a:r>
            <a:endParaRPr lang="en-US" altLang="zh-CN" dirty="0" smtClean="0">
              <a:solidFill>
                <a:srgbClr val="333333"/>
              </a:solidFill>
              <a:latin typeface="times" panose="02020603050405020304" pitchFamily="18" charset="0"/>
            </a:endParaRPr>
          </a:p>
          <a:p>
            <a:pPr algn="ctr"/>
            <a:r>
              <a:rPr lang="zh-CN" altLang="en-US" dirty="0" smtClean="0">
                <a:solidFill>
                  <a:srgbClr val="333333"/>
                </a:solidFill>
                <a:latin typeface="times" panose="02020603050405020304" pitchFamily="18" charset="0"/>
              </a:rPr>
              <a:t>中间行：显示</a:t>
            </a:r>
            <a:r>
              <a:rPr lang="zh-CN" altLang="en-US" dirty="0">
                <a:solidFill>
                  <a:srgbClr val="333333"/>
                </a:solidFill>
                <a:latin typeface="times" panose="02020603050405020304" pitchFamily="18" charset="0"/>
              </a:rPr>
              <a:t>相应的</a:t>
            </a:r>
            <a:r>
              <a:rPr lang="zh-CN" altLang="en-US" b="1" dirty="0">
                <a:solidFill>
                  <a:schemeClr val="accent1"/>
                </a:solidFill>
                <a:latin typeface="times" panose="02020603050405020304" pitchFamily="18" charset="0"/>
              </a:rPr>
              <a:t>提取法线贴图</a:t>
            </a:r>
            <a:r>
              <a:rPr lang="zh-CN" altLang="en-US" dirty="0" smtClean="0">
                <a:solidFill>
                  <a:srgbClr val="333333"/>
                </a:solidFill>
                <a:latin typeface="times" panose="02020603050405020304" pitchFamily="18" charset="0"/>
              </a:rPr>
              <a:t>。底行：</a:t>
            </a:r>
            <a:r>
              <a:rPr lang="zh-CN" altLang="en-US" b="1" dirty="0" smtClean="0">
                <a:solidFill>
                  <a:schemeClr val="accent1"/>
                </a:solidFill>
                <a:latin typeface="times" panose="02020603050405020304" pitchFamily="18" charset="0"/>
              </a:rPr>
              <a:t>可视化</a:t>
            </a:r>
            <a:r>
              <a:rPr lang="zh-CN" altLang="en-US" b="1" dirty="0">
                <a:solidFill>
                  <a:schemeClr val="accent1"/>
                </a:solidFill>
                <a:latin typeface="times" panose="02020603050405020304" pitchFamily="18" charset="0"/>
              </a:rPr>
              <a:t>表面法线误差。</a:t>
            </a:r>
            <a:endParaRPr lang="zh-CN" altLang="en-US" b="1" dirty="0">
              <a:solidFill>
                <a:schemeClr val="accent1"/>
              </a:solidFill>
              <a:effectLst/>
              <a:latin typeface="times" panose="02020603050405020304" pitchFamily="18" charset="0"/>
            </a:endParaRPr>
          </a:p>
        </p:txBody>
      </p:sp>
      <p:sp>
        <p:nvSpPr>
          <p:cNvPr id="5" name="矩形 4"/>
          <p:cNvSpPr/>
          <p:nvPr/>
        </p:nvSpPr>
        <p:spPr>
          <a:xfrm>
            <a:off x="1697072" y="5624615"/>
            <a:ext cx="8797855" cy="369332"/>
          </a:xfrm>
          <a:prstGeom prst="rect">
            <a:avLst/>
          </a:prstGeom>
        </p:spPr>
        <p:txBody>
          <a:bodyPr wrap="square">
            <a:spAutoFit/>
          </a:bodyPr>
          <a:lstStyle/>
          <a:p>
            <a:pPr algn="ctr"/>
            <a:r>
              <a:rPr lang="zh-CN" altLang="en-US" i="1" dirty="0"/>
              <a:t>地面实况深度显示输入图像，</a:t>
            </a:r>
            <a:r>
              <a:rPr lang="en-US" altLang="zh-CN" i="1" dirty="0" err="1" smtClean="0"/>
              <a:t>Laina</a:t>
            </a:r>
            <a:r>
              <a:rPr lang="en-US" altLang="zh-CN" i="1" dirty="0" smtClean="0"/>
              <a:t>[23]</a:t>
            </a:r>
            <a:r>
              <a:rPr lang="zh-CN" altLang="en-US" i="1" dirty="0" smtClean="0"/>
              <a:t>等人，</a:t>
            </a:r>
            <a:r>
              <a:rPr lang="en-US" altLang="zh-CN" i="1" dirty="0" smtClean="0"/>
              <a:t>Fu[9]</a:t>
            </a:r>
            <a:r>
              <a:rPr lang="zh-CN" altLang="en-US" i="1" dirty="0" smtClean="0"/>
              <a:t>等人，作者的方法</a:t>
            </a:r>
            <a:endParaRPr lang="zh-CN" altLang="en-US" i="1" dirty="0"/>
          </a:p>
        </p:txBody>
      </p:sp>
    </p:spTree>
    <p:extLst>
      <p:ext uri="{BB962C8B-B14F-4D97-AF65-F5344CB8AC3E}">
        <p14:creationId xmlns:p14="http://schemas.microsoft.com/office/powerpoint/2010/main" val="2829000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实验对比结果</a:t>
            </a:r>
            <a:endParaRPr lang="zh-CN" altLang="en-US" dirty="0"/>
          </a:p>
        </p:txBody>
      </p:sp>
      <p:pic>
        <p:nvPicPr>
          <p:cNvPr id="3" name="图片 2"/>
          <p:cNvPicPr>
            <a:picLocks noChangeAspect="1"/>
          </p:cNvPicPr>
          <p:nvPr/>
        </p:nvPicPr>
        <p:blipFill>
          <a:blip r:embed="rId2"/>
          <a:stretch>
            <a:fillRect/>
          </a:stretch>
        </p:blipFill>
        <p:spPr>
          <a:xfrm>
            <a:off x="2915532" y="1469076"/>
            <a:ext cx="6606592" cy="2573996"/>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1601337" y="986851"/>
            <a:ext cx="8989325" cy="369332"/>
          </a:xfrm>
          <a:prstGeom prst="rect">
            <a:avLst/>
          </a:prstGeom>
        </p:spPr>
        <p:txBody>
          <a:bodyPr wrap="square">
            <a:spAutoFit/>
          </a:bodyPr>
          <a:lstStyle/>
          <a:p>
            <a:pPr algn="ctr"/>
            <a:r>
              <a:rPr lang="zh-CN" altLang="en-US" i="1" dirty="0">
                <a:solidFill>
                  <a:srgbClr val="333333"/>
                </a:solidFill>
                <a:latin typeface="times" panose="02020603050405020304" pitchFamily="18" charset="0"/>
              </a:rPr>
              <a:t>表</a:t>
            </a:r>
            <a:r>
              <a:rPr lang="en-US" altLang="zh-CN" i="1" dirty="0">
                <a:solidFill>
                  <a:srgbClr val="333333"/>
                </a:solidFill>
                <a:latin typeface="times" panose="02020603050405020304" pitchFamily="18" charset="0"/>
              </a:rPr>
              <a:t>1. NYU Depth v2</a:t>
            </a:r>
            <a:r>
              <a:rPr lang="zh-CN" altLang="en-US" i="1" dirty="0">
                <a:solidFill>
                  <a:srgbClr val="333333"/>
                </a:solidFill>
                <a:latin typeface="times" panose="02020603050405020304" pitchFamily="18" charset="0"/>
              </a:rPr>
              <a:t>数据集上不同方法的</a:t>
            </a:r>
            <a:r>
              <a:rPr lang="zh-CN" altLang="en-US" i="1" dirty="0" smtClean="0">
                <a:solidFill>
                  <a:srgbClr val="333333"/>
                </a:solidFill>
                <a:latin typeface="times" panose="02020603050405020304" pitchFamily="18" charset="0"/>
              </a:rPr>
              <a:t>比较</a:t>
            </a:r>
            <a:endParaRPr lang="zh-CN" altLang="en-US" b="0" i="1" dirty="0">
              <a:solidFill>
                <a:srgbClr val="333333"/>
              </a:solidFill>
              <a:effectLst/>
              <a:latin typeface="times" panose="02020603050405020304" pitchFamily="18" charset="0"/>
            </a:endParaRPr>
          </a:p>
        </p:txBody>
      </p:sp>
      <p:pic>
        <p:nvPicPr>
          <p:cNvPr id="5" name="图片 4"/>
          <p:cNvPicPr>
            <a:picLocks noChangeAspect="1"/>
          </p:cNvPicPr>
          <p:nvPr/>
        </p:nvPicPr>
        <p:blipFill>
          <a:blip r:embed="rId3"/>
          <a:stretch>
            <a:fillRect/>
          </a:stretch>
        </p:blipFill>
        <p:spPr>
          <a:xfrm>
            <a:off x="2915532" y="4597070"/>
            <a:ext cx="6606592" cy="1623415"/>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1963002" y="4155965"/>
            <a:ext cx="8265994" cy="369332"/>
          </a:xfrm>
          <a:prstGeom prst="rect">
            <a:avLst/>
          </a:prstGeom>
        </p:spPr>
        <p:txBody>
          <a:bodyPr wrap="square">
            <a:spAutoFit/>
          </a:bodyPr>
          <a:lstStyle/>
          <a:p>
            <a:pPr algn="ctr"/>
            <a:r>
              <a:rPr lang="zh-CN" altLang="en-US" i="1" dirty="0">
                <a:solidFill>
                  <a:srgbClr val="333333"/>
                </a:solidFill>
                <a:latin typeface="times" panose="02020603050405020304" pitchFamily="18" charset="0"/>
              </a:rPr>
              <a:t>表</a:t>
            </a:r>
            <a:r>
              <a:rPr lang="en-US" altLang="zh-CN" i="1" dirty="0">
                <a:solidFill>
                  <a:srgbClr val="333333"/>
                </a:solidFill>
                <a:latin typeface="times" panose="02020603050405020304" pitchFamily="18" charset="0"/>
              </a:rPr>
              <a:t>2. KITTI</a:t>
            </a:r>
            <a:r>
              <a:rPr lang="zh-CN" altLang="en-US" i="1" dirty="0">
                <a:solidFill>
                  <a:srgbClr val="333333"/>
                </a:solidFill>
                <a:latin typeface="times" panose="02020603050405020304" pitchFamily="18" charset="0"/>
              </a:rPr>
              <a:t>数据</a:t>
            </a:r>
            <a:r>
              <a:rPr lang="zh-CN" altLang="en-US" i="1" dirty="0" smtClean="0">
                <a:solidFill>
                  <a:srgbClr val="333333"/>
                </a:solidFill>
                <a:latin typeface="times" panose="02020603050405020304" pitchFamily="18" charset="0"/>
              </a:rPr>
              <a:t>集方法比较</a:t>
            </a:r>
            <a:endParaRPr lang="zh-CN" altLang="en-US" b="0" i="1" dirty="0">
              <a:solidFill>
                <a:srgbClr val="333333"/>
              </a:solidFill>
              <a:effectLst/>
              <a:latin typeface="times" panose="02020603050405020304" pitchFamily="18" charset="0"/>
            </a:endParaRPr>
          </a:p>
        </p:txBody>
      </p:sp>
    </p:spTree>
    <p:extLst>
      <p:ext uri="{BB962C8B-B14F-4D97-AF65-F5344CB8AC3E}">
        <p14:creationId xmlns:p14="http://schemas.microsoft.com/office/powerpoint/2010/main" val="13711731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实验对比结果</a:t>
            </a:r>
            <a:endParaRPr lang="zh-CN" altLang="en-US" dirty="0"/>
          </a:p>
        </p:txBody>
      </p:sp>
      <p:pic>
        <p:nvPicPr>
          <p:cNvPr id="3" name="图片 2"/>
          <p:cNvPicPr>
            <a:picLocks noChangeAspect="1"/>
          </p:cNvPicPr>
          <p:nvPr/>
        </p:nvPicPr>
        <p:blipFill>
          <a:blip r:embed="rId2"/>
          <a:stretch>
            <a:fillRect/>
          </a:stretch>
        </p:blipFill>
        <p:spPr>
          <a:xfrm>
            <a:off x="3041399" y="2464262"/>
            <a:ext cx="6109202" cy="1934069"/>
          </a:xfrm>
          <a:prstGeom prst="rect">
            <a:avLst/>
          </a:prstGeom>
        </p:spPr>
      </p:pic>
      <p:sp>
        <p:nvSpPr>
          <p:cNvPr id="4" name="矩形 3"/>
          <p:cNvSpPr/>
          <p:nvPr/>
        </p:nvSpPr>
        <p:spPr>
          <a:xfrm>
            <a:off x="1121392" y="4586085"/>
            <a:ext cx="9949217" cy="923330"/>
          </a:xfrm>
          <a:prstGeom prst="rect">
            <a:avLst/>
          </a:prstGeom>
        </p:spPr>
        <p:txBody>
          <a:bodyPr wrap="square">
            <a:spAutoFit/>
          </a:bodyPr>
          <a:lstStyle/>
          <a:p>
            <a:r>
              <a:rPr lang="zh-CN" altLang="en-US" dirty="0" smtClean="0">
                <a:solidFill>
                  <a:srgbClr val="333333"/>
                </a:solidFill>
                <a:latin typeface="times" panose="02020603050405020304" pitchFamily="18" charset="0"/>
              </a:rPr>
              <a:t>对于</a:t>
            </a:r>
            <a:r>
              <a:rPr lang="zh-CN" altLang="en-US" b="1" dirty="0">
                <a:solidFill>
                  <a:schemeClr val="accent1"/>
                </a:solidFill>
                <a:latin typeface="times" panose="02020603050405020304" pitchFamily="18" charset="0"/>
              </a:rPr>
              <a:t>纽约大学深度</a:t>
            </a:r>
            <a:r>
              <a:rPr lang="en-US" altLang="zh-CN" b="1" dirty="0">
                <a:solidFill>
                  <a:schemeClr val="accent1"/>
                </a:solidFill>
                <a:latin typeface="times" panose="02020603050405020304" pitchFamily="18" charset="0"/>
              </a:rPr>
              <a:t>v2</a:t>
            </a:r>
            <a:r>
              <a:rPr lang="zh-CN" altLang="en-US" b="1" dirty="0">
                <a:solidFill>
                  <a:schemeClr val="accent1"/>
                </a:solidFill>
                <a:latin typeface="times" panose="02020603050405020304" pitchFamily="18" charset="0"/>
              </a:rPr>
              <a:t>测试集</a:t>
            </a:r>
            <a:r>
              <a:rPr lang="zh-CN" altLang="en-US" dirty="0" smtClean="0">
                <a:solidFill>
                  <a:srgbClr val="333333"/>
                </a:solidFill>
                <a:latin typeface="times" panose="02020603050405020304" pitchFamily="18" charset="0"/>
              </a:rPr>
              <a:t>，计算</a:t>
            </a:r>
            <a:r>
              <a:rPr lang="zh-CN" altLang="en-US" dirty="0">
                <a:solidFill>
                  <a:srgbClr val="333333"/>
                </a:solidFill>
                <a:latin typeface="times" panose="02020603050405020304" pitchFamily="18" charset="0"/>
              </a:rPr>
              <a:t>三个测量值，这些测量值反映了不同方法生成的深度图的质量。度量是：</a:t>
            </a:r>
            <a:r>
              <a:rPr lang="zh-CN" altLang="en-US" b="1" dirty="0">
                <a:solidFill>
                  <a:schemeClr val="accent1"/>
                </a:solidFill>
                <a:latin typeface="times" panose="02020603050405020304" pitchFamily="18" charset="0"/>
              </a:rPr>
              <a:t>深度图的平均</a:t>
            </a:r>
            <a:r>
              <a:rPr lang="en-US" altLang="zh-CN" b="1" dirty="0">
                <a:solidFill>
                  <a:schemeClr val="accent1"/>
                </a:solidFill>
                <a:latin typeface="times" panose="02020603050405020304" pitchFamily="18" charset="0"/>
              </a:rPr>
              <a:t>SSIM</a:t>
            </a:r>
            <a:r>
              <a:rPr lang="zh-CN" altLang="en-US" dirty="0">
                <a:solidFill>
                  <a:srgbClr val="333333"/>
                </a:solidFill>
                <a:latin typeface="times" panose="02020603050405020304" pitchFamily="18" charset="0"/>
              </a:rPr>
              <a:t>，</a:t>
            </a:r>
            <a:r>
              <a:rPr lang="zh-CN" altLang="en-US" b="1" dirty="0">
                <a:solidFill>
                  <a:schemeClr val="accent1"/>
                </a:solidFill>
                <a:latin typeface="times" panose="02020603050405020304" pitchFamily="18" charset="0"/>
              </a:rPr>
              <a:t>边缘图的平均</a:t>
            </a:r>
            <a:r>
              <a:rPr lang="en-US" altLang="zh-CN" b="1" dirty="0">
                <a:solidFill>
                  <a:schemeClr val="accent1"/>
                </a:solidFill>
                <a:latin typeface="times" panose="02020603050405020304" pitchFamily="18" charset="0"/>
              </a:rPr>
              <a:t>F1</a:t>
            </a:r>
            <a:r>
              <a:rPr lang="zh-CN" altLang="en-US" b="1" dirty="0">
                <a:solidFill>
                  <a:schemeClr val="accent1"/>
                </a:solidFill>
                <a:latin typeface="times" panose="02020603050405020304" pitchFamily="18" charset="0"/>
              </a:rPr>
              <a:t>得分</a:t>
            </a:r>
            <a:r>
              <a:rPr lang="zh-CN" altLang="en-US" dirty="0">
                <a:solidFill>
                  <a:srgbClr val="333333"/>
                </a:solidFill>
                <a:latin typeface="times" panose="02020603050405020304" pitchFamily="18" charset="0"/>
              </a:rPr>
              <a:t>，以及</a:t>
            </a:r>
            <a:r>
              <a:rPr lang="zh-CN" altLang="en-US" b="1" dirty="0">
                <a:solidFill>
                  <a:schemeClr val="accent1"/>
                </a:solidFill>
                <a:latin typeface="times" panose="02020603050405020304" pitchFamily="18" charset="0"/>
              </a:rPr>
              <a:t>表面法线误差的平均值</a:t>
            </a:r>
            <a:r>
              <a:rPr lang="zh-CN" altLang="en-US" dirty="0">
                <a:solidFill>
                  <a:srgbClr val="333333"/>
                </a:solidFill>
                <a:latin typeface="times" panose="02020603050405020304" pitchFamily="18" charset="0"/>
              </a:rPr>
              <a:t>。值越高表示前两个测量的质量越好，而第三个测量值越低越好。</a:t>
            </a:r>
            <a:endParaRPr lang="zh-CN" altLang="en-US" b="0" dirty="0">
              <a:solidFill>
                <a:srgbClr val="333333"/>
              </a:solidFill>
              <a:effectLst/>
              <a:latin typeface="times" panose="02020603050405020304" pitchFamily="18" charset="0"/>
            </a:endParaRPr>
          </a:p>
        </p:txBody>
      </p:sp>
      <p:sp>
        <p:nvSpPr>
          <p:cNvPr id="5" name="矩形 4"/>
          <p:cNvSpPr/>
          <p:nvPr/>
        </p:nvSpPr>
        <p:spPr>
          <a:xfrm>
            <a:off x="5340024" y="1816387"/>
            <a:ext cx="1511952" cy="369332"/>
          </a:xfrm>
          <a:prstGeom prst="rect">
            <a:avLst/>
          </a:prstGeom>
        </p:spPr>
        <p:txBody>
          <a:bodyPr wrap="none">
            <a:spAutoFit/>
          </a:bodyPr>
          <a:lstStyle/>
          <a:p>
            <a:r>
              <a:rPr lang="zh-CN" altLang="en-US" i="1" dirty="0">
                <a:solidFill>
                  <a:srgbClr val="333333"/>
                </a:solidFill>
                <a:latin typeface="times" panose="02020603050405020304" pitchFamily="18" charset="0"/>
              </a:rPr>
              <a:t>表</a:t>
            </a:r>
            <a:r>
              <a:rPr lang="en-US" altLang="zh-CN" i="1" dirty="0">
                <a:solidFill>
                  <a:srgbClr val="333333"/>
                </a:solidFill>
                <a:latin typeface="times" panose="02020603050405020304" pitchFamily="18" charset="0"/>
              </a:rPr>
              <a:t>3.</a:t>
            </a:r>
            <a:r>
              <a:rPr lang="zh-CN" altLang="en-US" i="1" dirty="0">
                <a:solidFill>
                  <a:srgbClr val="333333"/>
                </a:solidFill>
                <a:latin typeface="times" panose="02020603050405020304" pitchFamily="18" charset="0"/>
              </a:rPr>
              <a:t>定性</a:t>
            </a:r>
            <a:r>
              <a:rPr lang="zh-CN" altLang="en-US" i="1" dirty="0" smtClean="0">
                <a:solidFill>
                  <a:srgbClr val="333333"/>
                </a:solidFill>
                <a:latin typeface="times" panose="02020603050405020304" pitchFamily="18" charset="0"/>
              </a:rPr>
              <a:t>评估</a:t>
            </a:r>
            <a:endParaRPr lang="zh-CN" altLang="en-US" dirty="0"/>
          </a:p>
        </p:txBody>
      </p:sp>
    </p:spTree>
    <p:extLst>
      <p:ext uri="{BB962C8B-B14F-4D97-AF65-F5344CB8AC3E}">
        <p14:creationId xmlns:p14="http://schemas.microsoft.com/office/powerpoint/2010/main" val="1999233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7166BB9A-C96D-4536-95CC-CE5EBCBD96AE}"/>
              </a:ext>
            </a:extLst>
          </p:cNvPr>
          <p:cNvSpPr/>
          <p:nvPr/>
        </p:nvSpPr>
        <p:spPr>
          <a:xfrm>
            <a:off x="5291684" y="803025"/>
            <a:ext cx="1608633" cy="1608633"/>
          </a:xfrm>
          <a:prstGeom prst="ellipse">
            <a:avLst/>
          </a:prstGeom>
          <a:gradFill>
            <a:gsLst>
              <a:gs pos="0">
                <a:schemeClr val="accent1"/>
              </a:gs>
              <a:gs pos="100000">
                <a:schemeClr val="accent1">
                  <a:lumMod val="7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mj-ea"/>
                <a:ea typeface="+mj-ea"/>
              </a:rPr>
              <a:t>壹</a:t>
            </a:r>
          </a:p>
        </p:txBody>
      </p:sp>
      <p:sp>
        <p:nvSpPr>
          <p:cNvPr id="7" name="文本框 6">
            <a:extLst>
              <a:ext uri="{FF2B5EF4-FFF2-40B4-BE49-F238E27FC236}">
                <a16:creationId xmlns:a16="http://schemas.microsoft.com/office/drawing/2014/main" id="{C646537D-7E47-4B9F-B532-AD200E213B24}"/>
              </a:ext>
            </a:extLst>
          </p:cNvPr>
          <p:cNvSpPr txBox="1"/>
          <p:nvPr/>
        </p:nvSpPr>
        <p:spPr>
          <a:xfrm>
            <a:off x="3579927" y="3016083"/>
            <a:ext cx="5032148" cy="830997"/>
          </a:xfrm>
          <a:prstGeom prst="rect">
            <a:avLst/>
          </a:prstGeom>
          <a:noFill/>
        </p:spPr>
        <p:txBody>
          <a:bodyPr wrap="none" rtlCol="0">
            <a:spAutoFit/>
          </a:bodyPr>
          <a:lstStyle/>
          <a:p>
            <a:pPr algn="ctr"/>
            <a:r>
              <a:rPr lang="zh-CN" altLang="en-US" sz="4800" b="1" spc="600" dirty="0">
                <a:solidFill>
                  <a:schemeClr val="tx2">
                    <a:lumMod val="50000"/>
                  </a:schemeClr>
                </a:solidFill>
              </a:rPr>
              <a:t>课题背景</a:t>
            </a:r>
            <a:r>
              <a:rPr lang="zh-CN" altLang="en-US" sz="4800" b="1" spc="600" dirty="0" smtClean="0">
                <a:solidFill>
                  <a:schemeClr val="tx2">
                    <a:lumMod val="50000"/>
                  </a:schemeClr>
                </a:solidFill>
              </a:rPr>
              <a:t>及</a:t>
            </a:r>
            <a:r>
              <a:rPr lang="zh-CN" altLang="en-US" sz="4800" b="1" spc="600" dirty="0">
                <a:solidFill>
                  <a:schemeClr val="tx2">
                    <a:lumMod val="50000"/>
                  </a:schemeClr>
                </a:solidFill>
              </a:rPr>
              <a:t>概念</a:t>
            </a:r>
          </a:p>
        </p:txBody>
      </p:sp>
      <p:sp>
        <p:nvSpPr>
          <p:cNvPr id="8" name="文本框 7">
            <a:extLst>
              <a:ext uri="{FF2B5EF4-FFF2-40B4-BE49-F238E27FC236}">
                <a16:creationId xmlns:a16="http://schemas.microsoft.com/office/drawing/2014/main" id="{C0BCE660-462C-42D1-B7D6-846700805A3F}"/>
              </a:ext>
            </a:extLst>
          </p:cNvPr>
          <p:cNvSpPr txBox="1"/>
          <p:nvPr/>
        </p:nvSpPr>
        <p:spPr>
          <a:xfrm>
            <a:off x="3793927" y="4006802"/>
            <a:ext cx="4604146" cy="523220"/>
          </a:xfrm>
          <a:prstGeom prst="rect">
            <a:avLst/>
          </a:prstGeom>
          <a:noFill/>
        </p:spPr>
        <p:txBody>
          <a:bodyPr wrap="none" rtlCol="0">
            <a:spAutoFit/>
          </a:bodyPr>
          <a:lstStyle/>
          <a:p>
            <a:pPr algn="ctr"/>
            <a:r>
              <a:rPr lang="en-US" altLang="zh-CN" sz="2800" spc="100" dirty="0">
                <a:solidFill>
                  <a:schemeClr val="bg1">
                    <a:lumMod val="75000"/>
                  </a:schemeClr>
                </a:solidFill>
              </a:rPr>
              <a:t>Background and concept</a:t>
            </a:r>
            <a:endParaRPr lang="zh-CN" altLang="en-US" sz="2800" spc="100" dirty="0">
              <a:solidFill>
                <a:schemeClr val="bg1">
                  <a:lumMod val="75000"/>
                </a:schemeClr>
              </a:solidFill>
            </a:endParaRPr>
          </a:p>
        </p:txBody>
      </p:sp>
      <p:grpSp>
        <p:nvGrpSpPr>
          <p:cNvPr id="21" name="组合 20">
            <a:extLst>
              <a:ext uri="{FF2B5EF4-FFF2-40B4-BE49-F238E27FC236}">
                <a16:creationId xmlns:a16="http://schemas.microsoft.com/office/drawing/2014/main" id="{1E414B75-D140-4E03-B375-68221EAF31A8}"/>
              </a:ext>
            </a:extLst>
          </p:cNvPr>
          <p:cNvGrpSpPr/>
          <p:nvPr/>
        </p:nvGrpSpPr>
        <p:grpSpPr>
          <a:xfrm>
            <a:off x="5569673" y="6126091"/>
            <a:ext cx="1052654" cy="108000"/>
            <a:chOff x="10467218" y="6126091"/>
            <a:chExt cx="1052654" cy="108000"/>
          </a:xfrm>
        </p:grpSpPr>
        <p:sp>
          <p:nvSpPr>
            <p:cNvPr id="22" name="椭圆 21">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1747007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1E414B75-D140-4E03-B375-68221EAF31A8}"/>
              </a:ext>
            </a:extLst>
          </p:cNvPr>
          <p:cNvGrpSpPr/>
          <p:nvPr/>
        </p:nvGrpSpPr>
        <p:grpSpPr>
          <a:xfrm>
            <a:off x="5569673" y="6126091"/>
            <a:ext cx="1052654" cy="108000"/>
            <a:chOff x="10467218" y="6126091"/>
            <a:chExt cx="1052654" cy="108000"/>
          </a:xfrm>
        </p:grpSpPr>
        <p:sp>
          <p:nvSpPr>
            <p:cNvPr id="22" name="椭圆 21">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3" name="椭圆 12">
            <a:extLst>
              <a:ext uri="{FF2B5EF4-FFF2-40B4-BE49-F238E27FC236}">
                <a16:creationId xmlns:a16="http://schemas.microsoft.com/office/drawing/2014/main" id="{B06BA568-C388-4811-96E0-2AE6305C3CB9}"/>
              </a:ext>
            </a:extLst>
          </p:cNvPr>
          <p:cNvSpPr/>
          <p:nvPr/>
        </p:nvSpPr>
        <p:spPr>
          <a:xfrm>
            <a:off x="5291684" y="803025"/>
            <a:ext cx="1608633" cy="1608633"/>
          </a:xfrm>
          <a:prstGeom prst="ellipse">
            <a:avLst/>
          </a:prstGeom>
          <a:gradFill>
            <a:gsLst>
              <a:gs pos="0">
                <a:schemeClr val="accent1"/>
              </a:gs>
              <a:gs pos="100000">
                <a:schemeClr val="accent1">
                  <a:lumMod val="7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latin typeface="+mj-ea"/>
                <a:ea typeface="+mj-ea"/>
              </a:rPr>
              <a:t>伍</a:t>
            </a:r>
          </a:p>
        </p:txBody>
      </p:sp>
      <p:sp>
        <p:nvSpPr>
          <p:cNvPr id="14" name="文本框 13">
            <a:extLst>
              <a:ext uri="{FF2B5EF4-FFF2-40B4-BE49-F238E27FC236}">
                <a16:creationId xmlns:a16="http://schemas.microsoft.com/office/drawing/2014/main" id="{C38FE81F-B51A-4AE9-9D26-AAE683813DAF}"/>
              </a:ext>
            </a:extLst>
          </p:cNvPr>
          <p:cNvSpPr txBox="1"/>
          <p:nvPr/>
        </p:nvSpPr>
        <p:spPr>
          <a:xfrm>
            <a:off x="3579929" y="3016083"/>
            <a:ext cx="5032148" cy="830997"/>
          </a:xfrm>
          <a:prstGeom prst="rect">
            <a:avLst/>
          </a:prstGeom>
          <a:noFill/>
        </p:spPr>
        <p:txBody>
          <a:bodyPr wrap="none" rtlCol="0">
            <a:spAutoFit/>
          </a:bodyPr>
          <a:lstStyle/>
          <a:p>
            <a:pPr algn="ctr"/>
            <a:r>
              <a:rPr lang="zh-CN" altLang="en-US" sz="4800" b="1" spc="600" dirty="0" smtClean="0">
                <a:solidFill>
                  <a:schemeClr val="tx2">
                    <a:lumMod val="50000"/>
                  </a:schemeClr>
                </a:solidFill>
              </a:rPr>
              <a:t>论文总结与整理</a:t>
            </a:r>
            <a:endParaRPr lang="zh-CN" altLang="en-US" sz="4800" b="1" spc="600" dirty="0">
              <a:solidFill>
                <a:schemeClr val="tx2">
                  <a:lumMod val="50000"/>
                </a:schemeClr>
              </a:solidFill>
            </a:endParaRPr>
          </a:p>
        </p:txBody>
      </p:sp>
      <p:sp>
        <p:nvSpPr>
          <p:cNvPr id="15" name="文本框 14">
            <a:extLst>
              <a:ext uri="{FF2B5EF4-FFF2-40B4-BE49-F238E27FC236}">
                <a16:creationId xmlns:a16="http://schemas.microsoft.com/office/drawing/2014/main" id="{0D9D9A23-1C32-40E8-93B0-441DDF862F42}"/>
              </a:ext>
            </a:extLst>
          </p:cNvPr>
          <p:cNvSpPr txBox="1"/>
          <p:nvPr/>
        </p:nvSpPr>
        <p:spPr>
          <a:xfrm>
            <a:off x="3665686" y="4006802"/>
            <a:ext cx="4860625" cy="523220"/>
          </a:xfrm>
          <a:prstGeom prst="rect">
            <a:avLst/>
          </a:prstGeom>
          <a:noFill/>
        </p:spPr>
        <p:txBody>
          <a:bodyPr wrap="none" rtlCol="0">
            <a:spAutoFit/>
          </a:bodyPr>
          <a:lstStyle/>
          <a:p>
            <a:pPr algn="ctr"/>
            <a:r>
              <a:rPr lang="en-US" altLang="zh-CN" sz="2800" spc="100" dirty="0">
                <a:solidFill>
                  <a:schemeClr val="bg1">
                    <a:lumMod val="75000"/>
                  </a:schemeClr>
                </a:solidFill>
              </a:rPr>
              <a:t>Summary and </a:t>
            </a:r>
            <a:r>
              <a:rPr lang="en-US" altLang="zh-CN" sz="2800" spc="100" dirty="0" smtClean="0">
                <a:solidFill>
                  <a:schemeClr val="bg1">
                    <a:lumMod val="75000"/>
                  </a:schemeClr>
                </a:solidFill>
              </a:rPr>
              <a:t>arrangement</a:t>
            </a:r>
            <a:endParaRPr lang="en-US" altLang="zh-CN" sz="2800" spc="100" dirty="0">
              <a:solidFill>
                <a:schemeClr val="bg1">
                  <a:lumMod val="75000"/>
                </a:schemeClr>
              </a:solidFill>
            </a:endParaRPr>
          </a:p>
        </p:txBody>
      </p:sp>
    </p:spTree>
    <p:extLst>
      <p:ext uri="{BB962C8B-B14F-4D97-AF65-F5344CB8AC3E}">
        <p14:creationId xmlns:p14="http://schemas.microsoft.com/office/powerpoint/2010/main" val="7085420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8308E-5443-46B1-A088-326CC5C75040}"/>
              </a:ext>
            </a:extLst>
          </p:cNvPr>
          <p:cNvSpPr>
            <a:spLocks noGrp="1"/>
          </p:cNvSpPr>
          <p:nvPr>
            <p:ph type="title"/>
          </p:nvPr>
        </p:nvSpPr>
        <p:spPr/>
        <p:txBody>
          <a:bodyPr/>
          <a:lstStyle/>
          <a:p>
            <a:r>
              <a:rPr lang="zh-CN" altLang="en-US" dirty="0" smtClean="0"/>
              <a:t>论文总结与整理</a:t>
            </a:r>
            <a:endParaRPr lang="zh-CN" altLang="en-US" dirty="0"/>
          </a:p>
        </p:txBody>
      </p:sp>
      <p:sp>
        <p:nvSpPr>
          <p:cNvPr id="3" name="îṡḷïḋè">
            <a:extLst>
              <a:ext uri="{FF2B5EF4-FFF2-40B4-BE49-F238E27FC236}">
                <a16:creationId xmlns:a16="http://schemas.microsoft.com/office/drawing/2014/main" id="{145877D2-9CB5-4984-8EE1-00697D6C7F39}"/>
              </a:ext>
            </a:extLst>
          </p:cNvPr>
          <p:cNvSpPr/>
          <p:nvPr/>
        </p:nvSpPr>
        <p:spPr bwMode="auto">
          <a:xfrm>
            <a:off x="3724601" y="2036771"/>
            <a:ext cx="1859555" cy="4082960"/>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0638"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 name="íṣ1íḓè" title="MJ8JxobmQhO5YsZmEcy6DZVp0AZTfE39zvT5PAyas4bMl">
            <a:extLst>
              <a:ext uri="{FF2B5EF4-FFF2-40B4-BE49-F238E27FC236}">
                <a16:creationId xmlns:a16="http://schemas.microsoft.com/office/drawing/2014/main" id="{15BF2252-4A25-4A67-A30F-817C463DDB68}"/>
              </a:ext>
            </a:extLst>
          </p:cNvPr>
          <p:cNvGrpSpPr/>
          <p:nvPr/>
        </p:nvGrpSpPr>
        <p:grpSpPr>
          <a:xfrm>
            <a:off x="3681331" y="3621510"/>
            <a:ext cx="1013623" cy="1013617"/>
            <a:chOff x="2406923" y="2845390"/>
            <a:chExt cx="571222" cy="571221"/>
          </a:xfrm>
        </p:grpSpPr>
        <p:sp>
          <p:nvSpPr>
            <p:cNvPr id="5" name="ís1íḓê">
              <a:extLst>
                <a:ext uri="{FF2B5EF4-FFF2-40B4-BE49-F238E27FC236}">
                  <a16:creationId xmlns:a16="http://schemas.microsoft.com/office/drawing/2014/main" id="{8BE2C8B5-C541-4AD4-8098-7D2D4F042B4E}"/>
                </a:ext>
              </a:extLst>
            </p:cNvPr>
            <p:cNvSpPr/>
            <p:nvPr/>
          </p:nvSpPr>
          <p:spPr>
            <a:xfrm>
              <a:off x="2406923" y="2845390"/>
              <a:ext cx="571222" cy="571221"/>
            </a:xfrm>
            <a:prstGeom prst="ellipse">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p>
          </p:txBody>
        </p:sp>
        <p:sp>
          <p:nvSpPr>
            <p:cNvPr id="6" name="íṩlíḋè" title="ry6MHxwOH8WsTKLSa514qPVJnvhhWFnRDjZGIbRZNsFBp">
              <a:extLst>
                <a:ext uri="{FF2B5EF4-FFF2-40B4-BE49-F238E27FC236}">
                  <a16:creationId xmlns:a16="http://schemas.microsoft.com/office/drawing/2014/main" id="{3F963460-96B9-4F9B-946A-637ABFFD043E}"/>
                </a:ext>
              </a:extLst>
            </p:cNvPr>
            <p:cNvSpPr/>
            <p:nvPr/>
          </p:nvSpPr>
          <p:spPr bwMode="auto">
            <a:xfrm>
              <a:off x="2557691" y="2978577"/>
              <a:ext cx="269684" cy="304842"/>
            </a:xfrm>
            <a:custGeom>
              <a:avLst/>
              <a:gdLst>
                <a:gd name="connsiteX0" fmla="*/ 120030 w 537629"/>
                <a:gd name="connsiteY0" fmla="*/ 9 h 607718"/>
                <a:gd name="connsiteX1" fmla="*/ 120277 w 537629"/>
                <a:gd name="connsiteY1" fmla="*/ 9 h 607718"/>
                <a:gd name="connsiteX2" fmla="*/ 144603 w 537629"/>
                <a:gd name="connsiteY2" fmla="*/ 9983 h 607718"/>
                <a:gd name="connsiteX3" fmla="*/ 232464 w 537629"/>
                <a:gd name="connsiteY3" fmla="*/ 96685 h 607718"/>
                <a:gd name="connsiteX4" fmla="*/ 232712 w 537629"/>
                <a:gd name="connsiteY4" fmla="*/ 145567 h 607718"/>
                <a:gd name="connsiteX5" fmla="*/ 208138 w 537629"/>
                <a:gd name="connsiteY5" fmla="*/ 155837 h 607718"/>
                <a:gd name="connsiteX6" fmla="*/ 183812 w 537629"/>
                <a:gd name="connsiteY6" fmla="*/ 145863 h 607718"/>
                <a:gd name="connsiteX7" fmla="*/ 155975 w 537629"/>
                <a:gd name="connsiteY7" fmla="*/ 118411 h 607718"/>
                <a:gd name="connsiteX8" fmla="*/ 155975 w 537629"/>
                <a:gd name="connsiteY8" fmla="*/ 573155 h 607718"/>
                <a:gd name="connsiteX9" fmla="*/ 121365 w 537629"/>
                <a:gd name="connsiteY9" fmla="*/ 607718 h 607718"/>
                <a:gd name="connsiteX10" fmla="*/ 86755 w 537629"/>
                <a:gd name="connsiteY10" fmla="*/ 573155 h 607718"/>
                <a:gd name="connsiteX11" fmla="*/ 86755 w 537629"/>
                <a:gd name="connsiteY11" fmla="*/ 117621 h 607718"/>
                <a:gd name="connsiteX12" fmla="*/ 59215 w 537629"/>
                <a:gd name="connsiteY12" fmla="*/ 145419 h 607718"/>
                <a:gd name="connsiteX13" fmla="*/ 10266 w 537629"/>
                <a:gd name="connsiteY13" fmla="*/ 145715 h 607718"/>
                <a:gd name="connsiteX14" fmla="*/ 10018 w 537629"/>
                <a:gd name="connsiteY14" fmla="*/ 96834 h 607718"/>
                <a:gd name="connsiteX15" fmla="*/ 95654 w 537629"/>
                <a:gd name="connsiteY15" fmla="*/ 10279 h 607718"/>
                <a:gd name="connsiteX16" fmla="*/ 120030 w 537629"/>
                <a:gd name="connsiteY16" fmla="*/ 9 h 607718"/>
                <a:gd name="connsiteX17" fmla="*/ 414941 w 537629"/>
                <a:gd name="connsiteY17" fmla="*/ 1 h 607718"/>
                <a:gd name="connsiteX18" fmla="*/ 439491 w 537629"/>
                <a:gd name="connsiteY18" fmla="*/ 9980 h 607718"/>
                <a:gd name="connsiteX19" fmla="*/ 527357 w 537629"/>
                <a:gd name="connsiteY19" fmla="*/ 96676 h 607718"/>
                <a:gd name="connsiteX20" fmla="*/ 527653 w 537629"/>
                <a:gd name="connsiteY20" fmla="*/ 145554 h 607718"/>
                <a:gd name="connsiteX21" fmla="*/ 503029 w 537629"/>
                <a:gd name="connsiteY21" fmla="*/ 155823 h 607718"/>
                <a:gd name="connsiteX22" fmla="*/ 478702 w 537629"/>
                <a:gd name="connsiteY22" fmla="*/ 145850 h 607718"/>
                <a:gd name="connsiteX23" fmla="*/ 450369 w 537629"/>
                <a:gd name="connsiteY23" fmla="*/ 117906 h 607718"/>
                <a:gd name="connsiteX24" fmla="*/ 439639 w 537629"/>
                <a:gd name="connsiteY24" fmla="*/ 231953 h 607718"/>
                <a:gd name="connsiteX25" fmla="*/ 313354 w 537629"/>
                <a:gd name="connsiteY25" fmla="*/ 405740 h 607718"/>
                <a:gd name="connsiteX26" fmla="*/ 248381 w 537629"/>
                <a:gd name="connsiteY26" fmla="*/ 505569 h 607718"/>
                <a:gd name="connsiteX27" fmla="*/ 237009 w 537629"/>
                <a:gd name="connsiteY27" fmla="*/ 576120 h 607718"/>
                <a:gd name="connsiteX28" fmla="*/ 202495 w 537629"/>
                <a:gd name="connsiteY28" fmla="*/ 607520 h 607718"/>
                <a:gd name="connsiteX29" fmla="*/ 201803 w 537629"/>
                <a:gd name="connsiteY29" fmla="*/ 607520 h 607718"/>
                <a:gd name="connsiteX30" fmla="*/ 167982 w 537629"/>
                <a:gd name="connsiteY30" fmla="*/ 570443 h 607718"/>
                <a:gd name="connsiteX31" fmla="*/ 181777 w 537629"/>
                <a:gd name="connsiteY31" fmla="*/ 486512 h 607718"/>
                <a:gd name="connsiteX32" fmla="*/ 231075 w 537629"/>
                <a:gd name="connsiteY32" fmla="*/ 394187 h 607718"/>
                <a:gd name="connsiteX33" fmla="*/ 305788 w 537629"/>
                <a:gd name="connsiteY33" fmla="*/ 322846 h 607718"/>
                <a:gd name="connsiteX34" fmla="*/ 370414 w 537629"/>
                <a:gd name="connsiteY34" fmla="*/ 217734 h 607718"/>
                <a:gd name="connsiteX35" fmla="*/ 380946 w 537629"/>
                <a:gd name="connsiteY35" fmla="*/ 118301 h 607718"/>
                <a:gd name="connsiteX36" fmla="*/ 354097 w 537629"/>
                <a:gd name="connsiteY36" fmla="*/ 145405 h 607718"/>
                <a:gd name="connsiteX37" fmla="*/ 305195 w 537629"/>
                <a:gd name="connsiteY37" fmla="*/ 145702 h 607718"/>
                <a:gd name="connsiteX38" fmla="*/ 304898 w 537629"/>
                <a:gd name="connsiteY38" fmla="*/ 96824 h 607718"/>
                <a:gd name="connsiteX39" fmla="*/ 390539 w 537629"/>
                <a:gd name="connsiteY39" fmla="*/ 10276 h 607718"/>
                <a:gd name="connsiteX40" fmla="*/ 414941 w 537629"/>
                <a:gd name="connsiteY40" fmla="*/ 1 h 60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7629" h="607718">
                  <a:moveTo>
                    <a:pt x="120030" y="9"/>
                  </a:moveTo>
                  <a:cubicBezTo>
                    <a:pt x="120129" y="9"/>
                    <a:pt x="120178" y="9"/>
                    <a:pt x="120277" y="9"/>
                  </a:cubicBezTo>
                  <a:cubicBezTo>
                    <a:pt x="129375" y="9"/>
                    <a:pt x="138126" y="3613"/>
                    <a:pt x="144603" y="9983"/>
                  </a:cubicBezTo>
                  <a:lnTo>
                    <a:pt x="232464" y="96685"/>
                  </a:lnTo>
                  <a:cubicBezTo>
                    <a:pt x="246061" y="110116"/>
                    <a:pt x="246160" y="131989"/>
                    <a:pt x="232712" y="145567"/>
                  </a:cubicBezTo>
                  <a:cubicBezTo>
                    <a:pt x="225987" y="152381"/>
                    <a:pt x="217038" y="155837"/>
                    <a:pt x="208138" y="155837"/>
                  </a:cubicBezTo>
                  <a:cubicBezTo>
                    <a:pt x="199337" y="155837"/>
                    <a:pt x="190536" y="152479"/>
                    <a:pt x="183812" y="145863"/>
                  </a:cubicBezTo>
                  <a:lnTo>
                    <a:pt x="155975" y="118411"/>
                  </a:lnTo>
                  <a:lnTo>
                    <a:pt x="155975" y="573155"/>
                  </a:lnTo>
                  <a:cubicBezTo>
                    <a:pt x="155975" y="592264"/>
                    <a:pt x="140499" y="607718"/>
                    <a:pt x="121365" y="607718"/>
                  </a:cubicBezTo>
                  <a:cubicBezTo>
                    <a:pt x="102230" y="607718"/>
                    <a:pt x="86755" y="592264"/>
                    <a:pt x="86755" y="573155"/>
                  </a:cubicBezTo>
                  <a:lnTo>
                    <a:pt x="86755" y="117621"/>
                  </a:lnTo>
                  <a:lnTo>
                    <a:pt x="59215" y="145419"/>
                  </a:lnTo>
                  <a:cubicBezTo>
                    <a:pt x="45815" y="158997"/>
                    <a:pt x="23863" y="159145"/>
                    <a:pt x="10266" y="145715"/>
                  </a:cubicBezTo>
                  <a:cubicBezTo>
                    <a:pt x="-3331" y="132285"/>
                    <a:pt x="-3430" y="110412"/>
                    <a:pt x="10018" y="96834"/>
                  </a:cubicBezTo>
                  <a:lnTo>
                    <a:pt x="95654" y="10279"/>
                  </a:lnTo>
                  <a:cubicBezTo>
                    <a:pt x="102082" y="3762"/>
                    <a:pt x="110883" y="58"/>
                    <a:pt x="120030" y="9"/>
                  </a:cubicBezTo>
                  <a:close/>
                  <a:moveTo>
                    <a:pt x="414941" y="1"/>
                  </a:moveTo>
                  <a:cubicBezTo>
                    <a:pt x="423804" y="-55"/>
                    <a:pt x="432692" y="3266"/>
                    <a:pt x="439491" y="9980"/>
                  </a:cubicBezTo>
                  <a:lnTo>
                    <a:pt x="527357" y="96676"/>
                  </a:lnTo>
                  <a:cubicBezTo>
                    <a:pt x="540954" y="110105"/>
                    <a:pt x="541053" y="131976"/>
                    <a:pt x="527653" y="145554"/>
                  </a:cubicBezTo>
                  <a:cubicBezTo>
                    <a:pt x="520879" y="152367"/>
                    <a:pt x="511929" y="155823"/>
                    <a:pt x="503029" y="155823"/>
                  </a:cubicBezTo>
                  <a:cubicBezTo>
                    <a:pt x="494228" y="155823"/>
                    <a:pt x="485426" y="152515"/>
                    <a:pt x="478702" y="145850"/>
                  </a:cubicBezTo>
                  <a:lnTo>
                    <a:pt x="450369" y="117906"/>
                  </a:lnTo>
                  <a:cubicBezTo>
                    <a:pt x="447798" y="155773"/>
                    <a:pt x="447303" y="194727"/>
                    <a:pt x="439639" y="231953"/>
                  </a:cubicBezTo>
                  <a:cubicBezTo>
                    <a:pt x="423816" y="308479"/>
                    <a:pt x="371255" y="358294"/>
                    <a:pt x="313354" y="405740"/>
                  </a:cubicBezTo>
                  <a:cubicBezTo>
                    <a:pt x="282202" y="431314"/>
                    <a:pt x="260842" y="467701"/>
                    <a:pt x="248381" y="505569"/>
                  </a:cubicBezTo>
                  <a:cubicBezTo>
                    <a:pt x="241953" y="525120"/>
                    <a:pt x="238690" y="556372"/>
                    <a:pt x="237009" y="576120"/>
                  </a:cubicBezTo>
                  <a:cubicBezTo>
                    <a:pt x="235525" y="593993"/>
                    <a:pt x="220494" y="607718"/>
                    <a:pt x="202495" y="607520"/>
                  </a:cubicBezTo>
                  <a:lnTo>
                    <a:pt x="201803" y="607520"/>
                  </a:lnTo>
                  <a:cubicBezTo>
                    <a:pt x="181876" y="607323"/>
                    <a:pt x="166350" y="590290"/>
                    <a:pt x="167982" y="570443"/>
                  </a:cubicBezTo>
                  <a:cubicBezTo>
                    <a:pt x="169910" y="547288"/>
                    <a:pt x="173816" y="511296"/>
                    <a:pt x="181777" y="486512"/>
                  </a:cubicBezTo>
                  <a:cubicBezTo>
                    <a:pt x="192507" y="453087"/>
                    <a:pt x="208182" y="421045"/>
                    <a:pt x="231075" y="394187"/>
                  </a:cubicBezTo>
                  <a:cubicBezTo>
                    <a:pt x="253474" y="367922"/>
                    <a:pt x="280818" y="346544"/>
                    <a:pt x="305788" y="322846"/>
                  </a:cubicBezTo>
                  <a:cubicBezTo>
                    <a:pt x="336840" y="293420"/>
                    <a:pt x="361811" y="260194"/>
                    <a:pt x="370414" y="217734"/>
                  </a:cubicBezTo>
                  <a:cubicBezTo>
                    <a:pt x="377040" y="184952"/>
                    <a:pt x="378672" y="151774"/>
                    <a:pt x="380946" y="118301"/>
                  </a:cubicBezTo>
                  <a:lnTo>
                    <a:pt x="354097" y="145405"/>
                  </a:lnTo>
                  <a:cubicBezTo>
                    <a:pt x="340697" y="158982"/>
                    <a:pt x="318743" y="159131"/>
                    <a:pt x="305195" y="145702"/>
                  </a:cubicBezTo>
                  <a:cubicBezTo>
                    <a:pt x="291597" y="132273"/>
                    <a:pt x="291449" y="110401"/>
                    <a:pt x="304898" y="96824"/>
                  </a:cubicBezTo>
                  <a:lnTo>
                    <a:pt x="390539" y="10276"/>
                  </a:lnTo>
                  <a:cubicBezTo>
                    <a:pt x="397239" y="3488"/>
                    <a:pt x="406078" y="56"/>
                    <a:pt x="414941" y="1"/>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p>
          </p:txBody>
        </p:sp>
      </p:grpSp>
      <p:sp>
        <p:nvSpPr>
          <p:cNvPr id="9" name="îṡlíḋè">
            <a:extLst>
              <a:ext uri="{FF2B5EF4-FFF2-40B4-BE49-F238E27FC236}">
                <a16:creationId xmlns:a16="http://schemas.microsoft.com/office/drawing/2014/main" id="{8132E4C6-ED81-41E6-9BCB-1EF9951B7AF5}"/>
              </a:ext>
            </a:extLst>
          </p:cNvPr>
          <p:cNvSpPr/>
          <p:nvPr/>
        </p:nvSpPr>
        <p:spPr bwMode="auto">
          <a:xfrm flipH="1" flipV="1">
            <a:off x="6607845" y="1144667"/>
            <a:ext cx="1859555" cy="4082960"/>
          </a:xfrm>
          <a:custGeom>
            <a:avLst/>
            <a:gdLst>
              <a:gd name="T0" fmla="*/ 697 w 918"/>
              <a:gd name="T1" fmla="*/ 2015 h 2015"/>
              <a:gd name="T2" fmla="*/ 697 w 918"/>
              <a:gd name="T3" fmla="*/ 623 h 2015"/>
              <a:gd name="T4" fmla="*/ 918 w 918"/>
              <a:gd name="T5" fmla="*/ 623 h 2015"/>
              <a:gd name="T6" fmla="*/ 460 w 918"/>
              <a:gd name="T7" fmla="*/ 0 h 2015"/>
              <a:gd name="T8" fmla="*/ 0 w 918"/>
              <a:gd name="T9" fmla="*/ 623 h 2015"/>
              <a:gd name="T10" fmla="*/ 223 w 918"/>
              <a:gd name="T11" fmla="*/ 623 h 2015"/>
              <a:gd name="T12" fmla="*/ 223 w 918"/>
              <a:gd name="T13" fmla="*/ 800 h 2015"/>
            </a:gdLst>
            <a:ahLst/>
            <a:cxnLst>
              <a:cxn ang="0">
                <a:pos x="T0" y="T1"/>
              </a:cxn>
              <a:cxn ang="0">
                <a:pos x="T2" y="T3"/>
              </a:cxn>
              <a:cxn ang="0">
                <a:pos x="T4" y="T5"/>
              </a:cxn>
              <a:cxn ang="0">
                <a:pos x="T6" y="T7"/>
              </a:cxn>
              <a:cxn ang="0">
                <a:pos x="T8" y="T9"/>
              </a:cxn>
              <a:cxn ang="0">
                <a:pos x="T10" y="T11"/>
              </a:cxn>
              <a:cxn ang="0">
                <a:pos x="T12" y="T13"/>
              </a:cxn>
            </a:cxnLst>
            <a:rect l="0" t="0" r="r" b="b"/>
            <a:pathLst>
              <a:path w="918" h="2015">
                <a:moveTo>
                  <a:pt x="697" y="2015"/>
                </a:moveTo>
                <a:lnTo>
                  <a:pt x="697" y="623"/>
                </a:lnTo>
                <a:lnTo>
                  <a:pt x="918" y="623"/>
                </a:lnTo>
                <a:lnTo>
                  <a:pt x="460" y="0"/>
                </a:lnTo>
                <a:lnTo>
                  <a:pt x="0" y="623"/>
                </a:lnTo>
                <a:lnTo>
                  <a:pt x="223" y="623"/>
                </a:lnTo>
                <a:lnTo>
                  <a:pt x="223" y="800"/>
                </a:lnTo>
              </a:path>
            </a:pathLst>
          </a:custGeom>
          <a:noFill/>
          <a:ln w="20638" cap="rnd">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0" name="îšlïḓé" title="MJ8JxobmQhO5YsZmEcy6DZVp0AZTfE39zvT5PAyas4bMl">
            <a:extLst>
              <a:ext uri="{FF2B5EF4-FFF2-40B4-BE49-F238E27FC236}">
                <a16:creationId xmlns:a16="http://schemas.microsoft.com/office/drawing/2014/main" id="{5787E027-6201-4932-ABC2-18D3F69A55EC}"/>
              </a:ext>
            </a:extLst>
          </p:cNvPr>
          <p:cNvGrpSpPr/>
          <p:nvPr/>
        </p:nvGrpSpPr>
        <p:grpSpPr>
          <a:xfrm>
            <a:off x="7537636" y="2607893"/>
            <a:ext cx="1013622" cy="1013617"/>
            <a:chOff x="2406923" y="2845390"/>
            <a:chExt cx="571222" cy="571221"/>
          </a:xfrm>
        </p:grpSpPr>
        <p:sp>
          <p:nvSpPr>
            <p:cNvPr id="11" name="îṥḻíḓe">
              <a:extLst>
                <a:ext uri="{FF2B5EF4-FFF2-40B4-BE49-F238E27FC236}">
                  <a16:creationId xmlns:a16="http://schemas.microsoft.com/office/drawing/2014/main" id="{2DD14660-3A9D-4D91-87C1-28F35E00E4F1}"/>
                </a:ext>
              </a:extLst>
            </p:cNvPr>
            <p:cNvSpPr/>
            <p:nvPr/>
          </p:nvSpPr>
          <p:spPr>
            <a:xfrm>
              <a:off x="2406923" y="2845390"/>
              <a:ext cx="571222" cy="571221"/>
            </a:xfrm>
            <a:prstGeom prst="ellipse">
              <a:avLst/>
            </a:prstGeom>
            <a:solidFill>
              <a:schemeClr val="bg1">
                <a:lumMod val="65000"/>
              </a:schemeClr>
            </a:solidFill>
            <a:ln w="38100">
              <a:no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dirty="0"/>
            </a:p>
          </p:txBody>
        </p:sp>
        <p:sp>
          <p:nvSpPr>
            <p:cNvPr id="12" name="i$ļîdê" title="ry6MHxwOH8WsTKLSa514qPVJnvhhWFnRDjZGIbRZNsFBp">
              <a:extLst>
                <a:ext uri="{FF2B5EF4-FFF2-40B4-BE49-F238E27FC236}">
                  <a16:creationId xmlns:a16="http://schemas.microsoft.com/office/drawing/2014/main" id="{8333384B-CE35-4F29-AF3E-BD0716474836}"/>
                </a:ext>
              </a:extLst>
            </p:cNvPr>
            <p:cNvSpPr/>
            <p:nvPr/>
          </p:nvSpPr>
          <p:spPr bwMode="auto">
            <a:xfrm>
              <a:off x="2540113" y="2979408"/>
              <a:ext cx="304841" cy="303178"/>
            </a:xfrm>
            <a:custGeom>
              <a:avLst/>
              <a:gdLst>
                <a:gd name="connsiteX0" fmla="*/ 224320 w 605507"/>
                <a:gd name="connsiteY0" fmla="*/ 515974 h 602202"/>
                <a:gd name="connsiteX1" fmla="*/ 311047 w 605507"/>
                <a:gd name="connsiteY1" fmla="*/ 515974 h 602202"/>
                <a:gd name="connsiteX2" fmla="*/ 327947 w 605507"/>
                <a:gd name="connsiteY2" fmla="*/ 548490 h 602202"/>
                <a:gd name="connsiteX3" fmla="*/ 336025 w 605507"/>
                <a:gd name="connsiteY3" fmla="*/ 556549 h 602202"/>
                <a:gd name="connsiteX4" fmla="*/ 252734 w 605507"/>
                <a:gd name="connsiteY4" fmla="*/ 556549 h 602202"/>
                <a:gd name="connsiteX5" fmla="*/ 236948 w 605507"/>
                <a:gd name="connsiteY5" fmla="*/ 528573 h 602202"/>
                <a:gd name="connsiteX6" fmla="*/ 574975 w 605507"/>
                <a:gd name="connsiteY6" fmla="*/ 390936 h 602202"/>
                <a:gd name="connsiteX7" fmla="*/ 596595 w 605507"/>
                <a:gd name="connsiteY7" fmla="*/ 399835 h 602202"/>
                <a:gd name="connsiteX8" fmla="*/ 596595 w 605507"/>
                <a:gd name="connsiteY8" fmla="*/ 442941 h 602202"/>
                <a:gd name="connsiteX9" fmla="*/ 452604 w 605507"/>
                <a:gd name="connsiteY9" fmla="*/ 586815 h 602202"/>
                <a:gd name="connsiteX10" fmla="*/ 430973 w 605507"/>
                <a:gd name="connsiteY10" fmla="*/ 595714 h 602202"/>
                <a:gd name="connsiteX11" fmla="*/ 409434 w 605507"/>
                <a:gd name="connsiteY11" fmla="*/ 586815 h 602202"/>
                <a:gd name="connsiteX12" fmla="*/ 349554 w 605507"/>
                <a:gd name="connsiteY12" fmla="*/ 527022 h 602202"/>
                <a:gd name="connsiteX13" fmla="*/ 349554 w 605507"/>
                <a:gd name="connsiteY13" fmla="*/ 483823 h 602202"/>
                <a:gd name="connsiteX14" fmla="*/ 392724 w 605507"/>
                <a:gd name="connsiteY14" fmla="*/ 483823 h 602202"/>
                <a:gd name="connsiteX15" fmla="*/ 430973 w 605507"/>
                <a:gd name="connsiteY15" fmla="*/ 522109 h 602202"/>
                <a:gd name="connsiteX16" fmla="*/ 553425 w 605507"/>
                <a:gd name="connsiteY16" fmla="*/ 399835 h 602202"/>
                <a:gd name="connsiteX17" fmla="*/ 574975 w 605507"/>
                <a:gd name="connsiteY17" fmla="*/ 390936 h 602202"/>
                <a:gd name="connsiteX18" fmla="*/ 30546 w 605507"/>
                <a:gd name="connsiteY18" fmla="*/ 378257 h 602202"/>
                <a:gd name="connsiteX19" fmla="*/ 52179 w 605507"/>
                <a:gd name="connsiteY19" fmla="*/ 387226 h 602202"/>
                <a:gd name="connsiteX20" fmla="*/ 112157 w 605507"/>
                <a:gd name="connsiteY20" fmla="*/ 447112 h 602202"/>
                <a:gd name="connsiteX21" fmla="*/ 172134 w 605507"/>
                <a:gd name="connsiteY21" fmla="*/ 387226 h 602202"/>
                <a:gd name="connsiteX22" fmla="*/ 215307 w 605507"/>
                <a:gd name="connsiteY22" fmla="*/ 387226 h 602202"/>
                <a:gd name="connsiteX23" fmla="*/ 215307 w 605507"/>
                <a:gd name="connsiteY23" fmla="*/ 430332 h 602202"/>
                <a:gd name="connsiteX24" fmla="*/ 155329 w 605507"/>
                <a:gd name="connsiteY24" fmla="*/ 490218 h 602202"/>
                <a:gd name="connsiteX25" fmla="*/ 215307 w 605507"/>
                <a:gd name="connsiteY25" fmla="*/ 550104 h 602202"/>
                <a:gd name="connsiteX26" fmla="*/ 215307 w 605507"/>
                <a:gd name="connsiteY26" fmla="*/ 593303 h 602202"/>
                <a:gd name="connsiteX27" fmla="*/ 172134 w 605507"/>
                <a:gd name="connsiteY27" fmla="*/ 593303 h 602202"/>
                <a:gd name="connsiteX28" fmla="*/ 112157 w 605507"/>
                <a:gd name="connsiteY28" fmla="*/ 533325 h 602202"/>
                <a:gd name="connsiteX29" fmla="*/ 52179 w 605507"/>
                <a:gd name="connsiteY29" fmla="*/ 593303 h 602202"/>
                <a:gd name="connsiteX30" fmla="*/ 8913 w 605507"/>
                <a:gd name="connsiteY30" fmla="*/ 593303 h 602202"/>
                <a:gd name="connsiteX31" fmla="*/ 8913 w 605507"/>
                <a:gd name="connsiteY31" fmla="*/ 550104 h 602202"/>
                <a:gd name="connsiteX32" fmla="*/ 68984 w 605507"/>
                <a:gd name="connsiteY32" fmla="*/ 490218 h 602202"/>
                <a:gd name="connsiteX33" fmla="*/ 8913 w 605507"/>
                <a:gd name="connsiteY33" fmla="*/ 430332 h 602202"/>
                <a:gd name="connsiteX34" fmla="*/ 8913 w 605507"/>
                <a:gd name="connsiteY34" fmla="*/ 387226 h 602202"/>
                <a:gd name="connsiteX35" fmla="*/ 30546 w 605507"/>
                <a:gd name="connsiteY35" fmla="*/ 378257 h 602202"/>
                <a:gd name="connsiteX36" fmla="*/ 282996 w 605507"/>
                <a:gd name="connsiteY36" fmla="*/ 328553 h 602202"/>
                <a:gd name="connsiteX37" fmla="*/ 402132 w 605507"/>
                <a:gd name="connsiteY37" fmla="*/ 328553 h 602202"/>
                <a:gd name="connsiteX38" fmla="*/ 422468 w 605507"/>
                <a:gd name="connsiteY38" fmla="*/ 348922 h 602202"/>
                <a:gd name="connsiteX39" fmla="*/ 402132 w 605507"/>
                <a:gd name="connsiteY39" fmla="*/ 369199 h 602202"/>
                <a:gd name="connsiteX40" fmla="*/ 282996 w 605507"/>
                <a:gd name="connsiteY40" fmla="*/ 369199 h 602202"/>
                <a:gd name="connsiteX41" fmla="*/ 262567 w 605507"/>
                <a:gd name="connsiteY41" fmla="*/ 348922 h 602202"/>
                <a:gd name="connsiteX42" fmla="*/ 282996 w 605507"/>
                <a:gd name="connsiteY42" fmla="*/ 328553 h 602202"/>
                <a:gd name="connsiteX43" fmla="*/ 201470 w 605507"/>
                <a:gd name="connsiteY43" fmla="*/ 247261 h 602202"/>
                <a:gd name="connsiteX44" fmla="*/ 402133 w 605507"/>
                <a:gd name="connsiteY44" fmla="*/ 247261 h 602202"/>
                <a:gd name="connsiteX45" fmla="*/ 422468 w 605507"/>
                <a:gd name="connsiteY45" fmla="*/ 267537 h 602202"/>
                <a:gd name="connsiteX46" fmla="*/ 402133 w 605507"/>
                <a:gd name="connsiteY46" fmla="*/ 287907 h 602202"/>
                <a:gd name="connsiteX47" fmla="*/ 201470 w 605507"/>
                <a:gd name="connsiteY47" fmla="*/ 287907 h 602202"/>
                <a:gd name="connsiteX48" fmla="*/ 181134 w 605507"/>
                <a:gd name="connsiteY48" fmla="*/ 267537 h 602202"/>
                <a:gd name="connsiteX49" fmla="*/ 201470 w 605507"/>
                <a:gd name="connsiteY49" fmla="*/ 247261 h 602202"/>
                <a:gd name="connsiteX50" fmla="*/ 201470 w 605507"/>
                <a:gd name="connsiteY50" fmla="*/ 165970 h 602202"/>
                <a:gd name="connsiteX51" fmla="*/ 402133 w 605507"/>
                <a:gd name="connsiteY51" fmla="*/ 165970 h 602202"/>
                <a:gd name="connsiteX52" fmla="*/ 422468 w 605507"/>
                <a:gd name="connsiteY52" fmla="*/ 186246 h 602202"/>
                <a:gd name="connsiteX53" fmla="*/ 402133 w 605507"/>
                <a:gd name="connsiteY53" fmla="*/ 206616 h 602202"/>
                <a:gd name="connsiteX54" fmla="*/ 201470 w 605507"/>
                <a:gd name="connsiteY54" fmla="*/ 206616 h 602202"/>
                <a:gd name="connsiteX55" fmla="*/ 181134 w 605507"/>
                <a:gd name="connsiteY55" fmla="*/ 186246 h 602202"/>
                <a:gd name="connsiteX56" fmla="*/ 201470 w 605507"/>
                <a:gd name="connsiteY56" fmla="*/ 165970 h 602202"/>
                <a:gd name="connsiteX57" fmla="*/ 201470 w 605507"/>
                <a:gd name="connsiteY57" fmla="*/ 84608 h 602202"/>
                <a:gd name="connsiteX58" fmla="*/ 320606 w 605507"/>
                <a:gd name="connsiteY58" fmla="*/ 84608 h 602202"/>
                <a:gd name="connsiteX59" fmla="*/ 341035 w 605507"/>
                <a:gd name="connsiteY59" fmla="*/ 104931 h 602202"/>
                <a:gd name="connsiteX60" fmla="*/ 320606 w 605507"/>
                <a:gd name="connsiteY60" fmla="*/ 125254 h 602202"/>
                <a:gd name="connsiteX61" fmla="*/ 201470 w 605507"/>
                <a:gd name="connsiteY61" fmla="*/ 125254 h 602202"/>
                <a:gd name="connsiteX62" fmla="*/ 181134 w 605507"/>
                <a:gd name="connsiteY62" fmla="*/ 104931 h 602202"/>
                <a:gd name="connsiteX63" fmla="*/ 201470 w 605507"/>
                <a:gd name="connsiteY63" fmla="*/ 84608 h 602202"/>
                <a:gd name="connsiteX64" fmla="*/ 112155 w 605507"/>
                <a:gd name="connsiteY64" fmla="*/ 0 h 602202"/>
                <a:gd name="connsiteX65" fmla="*/ 491447 w 605507"/>
                <a:gd name="connsiteY65" fmla="*/ 0 h 602202"/>
                <a:gd name="connsiteX66" fmla="*/ 511874 w 605507"/>
                <a:gd name="connsiteY66" fmla="*/ 20394 h 602202"/>
                <a:gd name="connsiteX67" fmla="*/ 511874 w 605507"/>
                <a:gd name="connsiteY67" fmla="*/ 398243 h 602202"/>
                <a:gd name="connsiteX68" fmla="*/ 471113 w 605507"/>
                <a:gd name="connsiteY68" fmla="*/ 438846 h 602202"/>
                <a:gd name="connsiteX69" fmla="*/ 471113 w 605507"/>
                <a:gd name="connsiteY69" fmla="*/ 40695 h 602202"/>
                <a:gd name="connsiteX70" fmla="*/ 132489 w 605507"/>
                <a:gd name="connsiteY70" fmla="*/ 40695 h 602202"/>
                <a:gd name="connsiteX71" fmla="*/ 132489 w 605507"/>
                <a:gd name="connsiteY71" fmla="*/ 383597 h 602202"/>
                <a:gd name="connsiteX72" fmla="*/ 112155 w 605507"/>
                <a:gd name="connsiteY72" fmla="*/ 403991 h 602202"/>
                <a:gd name="connsiteX73" fmla="*/ 91728 w 605507"/>
                <a:gd name="connsiteY73" fmla="*/ 383597 h 602202"/>
                <a:gd name="connsiteX74" fmla="*/ 91728 w 605507"/>
                <a:gd name="connsiteY74" fmla="*/ 20394 h 602202"/>
                <a:gd name="connsiteX75" fmla="*/ 112155 w 605507"/>
                <a:gd name="connsiteY75" fmla="*/ 0 h 60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5507" h="602202">
                  <a:moveTo>
                    <a:pt x="224320" y="515974"/>
                  </a:moveTo>
                  <a:lnTo>
                    <a:pt x="311047" y="515974"/>
                  </a:lnTo>
                  <a:cubicBezTo>
                    <a:pt x="313183" y="527832"/>
                    <a:pt x="318754" y="539319"/>
                    <a:pt x="327947" y="548490"/>
                  </a:cubicBezTo>
                  <a:lnTo>
                    <a:pt x="336025" y="556549"/>
                  </a:lnTo>
                  <a:lnTo>
                    <a:pt x="252734" y="556549"/>
                  </a:lnTo>
                  <a:cubicBezTo>
                    <a:pt x="250041" y="546359"/>
                    <a:pt x="245027" y="536540"/>
                    <a:pt x="236948" y="528573"/>
                  </a:cubicBezTo>
                  <a:close/>
                  <a:moveTo>
                    <a:pt x="574975" y="390936"/>
                  </a:moveTo>
                  <a:cubicBezTo>
                    <a:pt x="582785" y="390936"/>
                    <a:pt x="590607" y="393902"/>
                    <a:pt x="596595" y="399835"/>
                  </a:cubicBezTo>
                  <a:cubicBezTo>
                    <a:pt x="608478" y="411701"/>
                    <a:pt x="608478" y="431076"/>
                    <a:pt x="596595" y="442941"/>
                  </a:cubicBezTo>
                  <a:lnTo>
                    <a:pt x="452604" y="586815"/>
                  </a:lnTo>
                  <a:cubicBezTo>
                    <a:pt x="446848" y="592470"/>
                    <a:pt x="439142" y="595714"/>
                    <a:pt x="430973" y="595714"/>
                  </a:cubicBezTo>
                  <a:cubicBezTo>
                    <a:pt x="422896" y="595714"/>
                    <a:pt x="415097" y="592470"/>
                    <a:pt x="409434" y="586815"/>
                  </a:cubicBezTo>
                  <a:lnTo>
                    <a:pt x="349554" y="527022"/>
                  </a:lnTo>
                  <a:cubicBezTo>
                    <a:pt x="337578" y="515064"/>
                    <a:pt x="337578" y="495782"/>
                    <a:pt x="349554" y="483823"/>
                  </a:cubicBezTo>
                  <a:cubicBezTo>
                    <a:pt x="361437" y="471957"/>
                    <a:pt x="380748" y="471957"/>
                    <a:pt x="392724" y="483823"/>
                  </a:cubicBezTo>
                  <a:lnTo>
                    <a:pt x="430973" y="522109"/>
                  </a:lnTo>
                  <a:lnTo>
                    <a:pt x="553425" y="399835"/>
                  </a:lnTo>
                  <a:cubicBezTo>
                    <a:pt x="559367" y="393902"/>
                    <a:pt x="567165" y="390936"/>
                    <a:pt x="574975" y="390936"/>
                  </a:cubicBezTo>
                  <a:close/>
                  <a:moveTo>
                    <a:pt x="30546" y="378257"/>
                  </a:moveTo>
                  <a:cubicBezTo>
                    <a:pt x="38368" y="378257"/>
                    <a:pt x="46190" y="381247"/>
                    <a:pt x="52179" y="387226"/>
                  </a:cubicBezTo>
                  <a:lnTo>
                    <a:pt x="112157" y="447112"/>
                  </a:lnTo>
                  <a:cubicBezTo>
                    <a:pt x="139174" y="420135"/>
                    <a:pt x="126083" y="433206"/>
                    <a:pt x="172134" y="387226"/>
                  </a:cubicBezTo>
                  <a:cubicBezTo>
                    <a:pt x="184018" y="375267"/>
                    <a:pt x="203423" y="375267"/>
                    <a:pt x="215307" y="387226"/>
                  </a:cubicBezTo>
                  <a:cubicBezTo>
                    <a:pt x="227284" y="399092"/>
                    <a:pt x="227284" y="418374"/>
                    <a:pt x="215307" y="430332"/>
                  </a:cubicBezTo>
                  <a:cubicBezTo>
                    <a:pt x="169535" y="476035"/>
                    <a:pt x="182533" y="463056"/>
                    <a:pt x="155329" y="490218"/>
                  </a:cubicBezTo>
                  <a:lnTo>
                    <a:pt x="215307" y="550104"/>
                  </a:lnTo>
                  <a:cubicBezTo>
                    <a:pt x="227284" y="562063"/>
                    <a:pt x="227284" y="581345"/>
                    <a:pt x="215307" y="593303"/>
                  </a:cubicBezTo>
                  <a:cubicBezTo>
                    <a:pt x="203423" y="605169"/>
                    <a:pt x="184111" y="605169"/>
                    <a:pt x="172134" y="593303"/>
                  </a:cubicBezTo>
                  <a:lnTo>
                    <a:pt x="112157" y="533325"/>
                  </a:lnTo>
                  <a:cubicBezTo>
                    <a:pt x="84860" y="560579"/>
                    <a:pt x="97951" y="547508"/>
                    <a:pt x="52179" y="593303"/>
                  </a:cubicBezTo>
                  <a:cubicBezTo>
                    <a:pt x="40202" y="605169"/>
                    <a:pt x="20890" y="605169"/>
                    <a:pt x="8913" y="593303"/>
                  </a:cubicBezTo>
                  <a:cubicBezTo>
                    <a:pt x="-2971" y="581345"/>
                    <a:pt x="-2971" y="562063"/>
                    <a:pt x="8913" y="550104"/>
                  </a:cubicBezTo>
                  <a:cubicBezTo>
                    <a:pt x="54779" y="504402"/>
                    <a:pt x="41595" y="517473"/>
                    <a:pt x="68984" y="490218"/>
                  </a:cubicBezTo>
                  <a:lnTo>
                    <a:pt x="8913" y="430332"/>
                  </a:lnTo>
                  <a:cubicBezTo>
                    <a:pt x="-2971" y="418467"/>
                    <a:pt x="-2971" y="399092"/>
                    <a:pt x="8913" y="387226"/>
                  </a:cubicBezTo>
                  <a:cubicBezTo>
                    <a:pt x="14902" y="381247"/>
                    <a:pt x="22724" y="378257"/>
                    <a:pt x="30546" y="378257"/>
                  </a:cubicBezTo>
                  <a:close/>
                  <a:moveTo>
                    <a:pt x="282996" y="328553"/>
                  </a:moveTo>
                  <a:lnTo>
                    <a:pt x="402132" y="328553"/>
                  </a:lnTo>
                  <a:cubicBezTo>
                    <a:pt x="413368" y="328553"/>
                    <a:pt x="422468" y="337719"/>
                    <a:pt x="422468" y="348922"/>
                  </a:cubicBezTo>
                  <a:cubicBezTo>
                    <a:pt x="422468" y="360125"/>
                    <a:pt x="413368" y="369199"/>
                    <a:pt x="402132" y="369199"/>
                  </a:cubicBezTo>
                  <a:lnTo>
                    <a:pt x="282996" y="369199"/>
                  </a:lnTo>
                  <a:cubicBezTo>
                    <a:pt x="271667" y="369199"/>
                    <a:pt x="262567" y="360125"/>
                    <a:pt x="262567" y="348922"/>
                  </a:cubicBezTo>
                  <a:cubicBezTo>
                    <a:pt x="262567" y="337719"/>
                    <a:pt x="271667" y="328553"/>
                    <a:pt x="282996" y="328553"/>
                  </a:cubicBezTo>
                  <a:close/>
                  <a:moveTo>
                    <a:pt x="201470" y="247261"/>
                  </a:moveTo>
                  <a:lnTo>
                    <a:pt x="402133" y="247261"/>
                  </a:lnTo>
                  <a:cubicBezTo>
                    <a:pt x="413368" y="247261"/>
                    <a:pt x="422468" y="256334"/>
                    <a:pt x="422468" y="267537"/>
                  </a:cubicBezTo>
                  <a:cubicBezTo>
                    <a:pt x="422468" y="278833"/>
                    <a:pt x="413368" y="287907"/>
                    <a:pt x="402133" y="287907"/>
                  </a:cubicBezTo>
                  <a:lnTo>
                    <a:pt x="201470" y="287907"/>
                  </a:lnTo>
                  <a:cubicBezTo>
                    <a:pt x="190234" y="287907"/>
                    <a:pt x="181134" y="278833"/>
                    <a:pt x="181134" y="267537"/>
                  </a:cubicBezTo>
                  <a:cubicBezTo>
                    <a:pt x="181134" y="256334"/>
                    <a:pt x="190234" y="247261"/>
                    <a:pt x="201470" y="247261"/>
                  </a:cubicBezTo>
                  <a:close/>
                  <a:moveTo>
                    <a:pt x="201470" y="165970"/>
                  </a:moveTo>
                  <a:lnTo>
                    <a:pt x="402133" y="165970"/>
                  </a:lnTo>
                  <a:cubicBezTo>
                    <a:pt x="413368" y="165970"/>
                    <a:pt x="422468" y="175043"/>
                    <a:pt x="422468" y="186246"/>
                  </a:cubicBezTo>
                  <a:cubicBezTo>
                    <a:pt x="422468" y="197450"/>
                    <a:pt x="413368" y="206616"/>
                    <a:pt x="402133" y="206616"/>
                  </a:cubicBezTo>
                  <a:lnTo>
                    <a:pt x="201470" y="206616"/>
                  </a:lnTo>
                  <a:cubicBezTo>
                    <a:pt x="190234" y="206616"/>
                    <a:pt x="181134" y="197450"/>
                    <a:pt x="181134" y="186246"/>
                  </a:cubicBezTo>
                  <a:cubicBezTo>
                    <a:pt x="181134" y="175043"/>
                    <a:pt x="190234" y="165970"/>
                    <a:pt x="201470" y="165970"/>
                  </a:cubicBezTo>
                  <a:close/>
                  <a:moveTo>
                    <a:pt x="201470" y="84608"/>
                  </a:moveTo>
                  <a:lnTo>
                    <a:pt x="320606" y="84608"/>
                  </a:lnTo>
                  <a:cubicBezTo>
                    <a:pt x="331935" y="84608"/>
                    <a:pt x="341035" y="93702"/>
                    <a:pt x="341035" y="104931"/>
                  </a:cubicBezTo>
                  <a:cubicBezTo>
                    <a:pt x="341035" y="116159"/>
                    <a:pt x="331935" y="125254"/>
                    <a:pt x="320606" y="125254"/>
                  </a:cubicBezTo>
                  <a:lnTo>
                    <a:pt x="201470" y="125254"/>
                  </a:lnTo>
                  <a:cubicBezTo>
                    <a:pt x="190234" y="125254"/>
                    <a:pt x="181134" y="116159"/>
                    <a:pt x="181134" y="104931"/>
                  </a:cubicBezTo>
                  <a:cubicBezTo>
                    <a:pt x="181134" y="93702"/>
                    <a:pt x="190234" y="84608"/>
                    <a:pt x="201470" y="84608"/>
                  </a:cubicBezTo>
                  <a:close/>
                  <a:moveTo>
                    <a:pt x="112155" y="0"/>
                  </a:moveTo>
                  <a:lnTo>
                    <a:pt x="491447" y="0"/>
                  </a:lnTo>
                  <a:cubicBezTo>
                    <a:pt x="502775" y="0"/>
                    <a:pt x="511874" y="9084"/>
                    <a:pt x="511874" y="20394"/>
                  </a:cubicBezTo>
                  <a:lnTo>
                    <a:pt x="511874" y="398243"/>
                  </a:lnTo>
                  <a:lnTo>
                    <a:pt x="471113" y="438846"/>
                  </a:lnTo>
                  <a:lnTo>
                    <a:pt x="471113" y="40695"/>
                  </a:lnTo>
                  <a:lnTo>
                    <a:pt x="132489" y="40695"/>
                  </a:lnTo>
                  <a:lnTo>
                    <a:pt x="132489" y="383597"/>
                  </a:lnTo>
                  <a:lnTo>
                    <a:pt x="112155" y="403991"/>
                  </a:lnTo>
                  <a:lnTo>
                    <a:pt x="91728" y="383597"/>
                  </a:lnTo>
                  <a:lnTo>
                    <a:pt x="91728" y="20394"/>
                  </a:lnTo>
                  <a:cubicBezTo>
                    <a:pt x="91728" y="9084"/>
                    <a:pt x="100827" y="0"/>
                    <a:pt x="112155" y="0"/>
                  </a:cubicBezTo>
                  <a:close/>
                </a:path>
              </a:pathLst>
            </a:custGeom>
            <a:solidFill>
              <a:schemeClr val="bg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p>
          </p:txBody>
        </p:sp>
      </p:grpSp>
      <p:grpSp>
        <p:nvGrpSpPr>
          <p:cNvPr id="16" name="组合 15">
            <a:extLst>
              <a:ext uri="{FF2B5EF4-FFF2-40B4-BE49-F238E27FC236}">
                <a16:creationId xmlns:a16="http://schemas.microsoft.com/office/drawing/2014/main" id="{5A229E74-CBFA-4693-B9DD-65056ED7B367}"/>
              </a:ext>
            </a:extLst>
          </p:cNvPr>
          <p:cNvGrpSpPr/>
          <p:nvPr/>
        </p:nvGrpSpPr>
        <p:grpSpPr>
          <a:xfrm>
            <a:off x="678857" y="1997816"/>
            <a:ext cx="2893257" cy="3340384"/>
            <a:chOff x="678857" y="2188316"/>
            <a:chExt cx="2160001" cy="3340384"/>
          </a:xfrm>
        </p:grpSpPr>
        <p:sp>
          <p:nvSpPr>
            <p:cNvPr id="17" name="矩形 16">
              <a:extLst>
                <a:ext uri="{FF2B5EF4-FFF2-40B4-BE49-F238E27FC236}">
                  <a16:creationId xmlns:a16="http://schemas.microsoft.com/office/drawing/2014/main" id="{00B812B0-F41D-4185-83D5-0A61E27D0042}"/>
                </a:ext>
              </a:extLst>
            </p:cNvPr>
            <p:cNvSpPr/>
            <p:nvPr/>
          </p:nvSpPr>
          <p:spPr>
            <a:xfrm>
              <a:off x="678857" y="28198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1CB39EE-308A-4DC9-964E-C0582BC9D180}"/>
                </a:ext>
              </a:extLst>
            </p:cNvPr>
            <p:cNvSpPr txBox="1"/>
            <p:nvPr/>
          </p:nvSpPr>
          <p:spPr>
            <a:xfrm>
              <a:off x="678857" y="2188316"/>
              <a:ext cx="1169551" cy="400110"/>
            </a:xfrm>
            <a:prstGeom prst="rect">
              <a:avLst/>
            </a:prstGeom>
            <a:noFill/>
          </p:spPr>
          <p:txBody>
            <a:bodyPr wrap="none" lIns="0" rtlCol="0">
              <a:spAutoFit/>
            </a:bodyPr>
            <a:lstStyle/>
            <a:p>
              <a:r>
                <a:rPr lang="zh-CN" altLang="en-US" sz="2000" b="1" spc="100" dirty="0" smtClean="0">
                  <a:solidFill>
                    <a:schemeClr val="accent1"/>
                  </a:solidFill>
                </a:rPr>
                <a:t>提出方法</a:t>
              </a:r>
              <a:endParaRPr lang="zh-CN" altLang="en-US" sz="2000" b="1" spc="100" dirty="0">
                <a:solidFill>
                  <a:schemeClr val="accent1"/>
                </a:solidFill>
              </a:endParaRPr>
            </a:p>
          </p:txBody>
        </p:sp>
        <p:sp>
          <p:nvSpPr>
            <p:cNvPr id="19" name="文本框 18">
              <a:extLst>
                <a:ext uri="{FF2B5EF4-FFF2-40B4-BE49-F238E27FC236}">
                  <a16:creationId xmlns:a16="http://schemas.microsoft.com/office/drawing/2014/main" id="{85D3CD7D-2620-4F98-8CEE-C71CEFDBEF74}"/>
                </a:ext>
              </a:extLst>
            </p:cNvPr>
            <p:cNvSpPr txBox="1"/>
            <p:nvPr/>
          </p:nvSpPr>
          <p:spPr>
            <a:xfrm>
              <a:off x="678858" y="3123178"/>
              <a:ext cx="2160000" cy="2405522"/>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在这项工作中</a:t>
              </a:r>
              <a:r>
                <a:rPr lang="zh-CN" altLang="en-US" sz="1600" spc="100" dirty="0" smtClean="0">
                  <a:solidFill>
                    <a:schemeClr val="tx1">
                      <a:lumMod val="65000"/>
                      <a:lumOff val="35000"/>
                    </a:schemeClr>
                  </a:solidFill>
                </a:rPr>
                <a:t>，作者利用</a:t>
              </a:r>
              <a:r>
                <a:rPr lang="zh-CN" altLang="en-US" sz="1600" spc="100" dirty="0">
                  <a:solidFill>
                    <a:schemeClr val="tx1">
                      <a:lumMod val="65000"/>
                      <a:lumOff val="35000"/>
                    </a:schemeClr>
                  </a:solidFill>
                </a:rPr>
                <a:t>网络架构的最新进展和高性能预训练模型的可用性，提出了一种用于单个</a:t>
              </a:r>
              <a:r>
                <a:rPr lang="en-US" altLang="zh-CN" sz="1600" spc="100" dirty="0">
                  <a:solidFill>
                    <a:schemeClr val="tx1">
                      <a:lumMod val="65000"/>
                      <a:lumOff val="35000"/>
                    </a:schemeClr>
                  </a:solidFill>
                </a:rPr>
                <a:t>RGB</a:t>
              </a:r>
              <a:r>
                <a:rPr lang="zh-CN" altLang="en-US" sz="1600" spc="100" dirty="0">
                  <a:solidFill>
                    <a:schemeClr val="tx1">
                      <a:lumMod val="65000"/>
                      <a:lumOff val="35000"/>
                    </a:schemeClr>
                  </a:solidFill>
                </a:rPr>
                <a:t>图像的深度图估计的卷积神经网络。</a:t>
              </a:r>
            </a:p>
          </p:txBody>
        </p:sp>
      </p:grpSp>
      <p:grpSp>
        <p:nvGrpSpPr>
          <p:cNvPr id="20" name="组合 19">
            <a:extLst>
              <a:ext uri="{FF2B5EF4-FFF2-40B4-BE49-F238E27FC236}">
                <a16:creationId xmlns:a16="http://schemas.microsoft.com/office/drawing/2014/main" id="{7595CCBD-FA31-4C3D-BA59-7935410B8B16}"/>
              </a:ext>
            </a:extLst>
          </p:cNvPr>
          <p:cNvGrpSpPr/>
          <p:nvPr/>
        </p:nvGrpSpPr>
        <p:grpSpPr>
          <a:xfrm>
            <a:off x="8703743" y="1997816"/>
            <a:ext cx="2925511" cy="3340384"/>
            <a:chOff x="5063619" y="2188316"/>
            <a:chExt cx="2160001" cy="3340384"/>
          </a:xfrm>
        </p:grpSpPr>
        <p:sp>
          <p:nvSpPr>
            <p:cNvPr id="21" name="矩形 20">
              <a:extLst>
                <a:ext uri="{FF2B5EF4-FFF2-40B4-BE49-F238E27FC236}">
                  <a16:creationId xmlns:a16="http://schemas.microsoft.com/office/drawing/2014/main" id="{381561A0-393A-4E04-AFEE-5B9D6AB804D4}"/>
                </a:ext>
              </a:extLst>
            </p:cNvPr>
            <p:cNvSpPr/>
            <p:nvPr/>
          </p:nvSpPr>
          <p:spPr>
            <a:xfrm>
              <a:off x="5063619" y="2819802"/>
              <a:ext cx="720000" cy="72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471E3C0-52EC-4114-8B4B-D293D6431382}"/>
                </a:ext>
              </a:extLst>
            </p:cNvPr>
            <p:cNvSpPr txBox="1"/>
            <p:nvPr/>
          </p:nvSpPr>
          <p:spPr>
            <a:xfrm>
              <a:off x="5063619" y="2188316"/>
              <a:ext cx="1169551" cy="400110"/>
            </a:xfrm>
            <a:prstGeom prst="rect">
              <a:avLst/>
            </a:prstGeom>
            <a:noFill/>
          </p:spPr>
          <p:txBody>
            <a:bodyPr wrap="none" lIns="0" rtlCol="0">
              <a:spAutoFit/>
            </a:bodyPr>
            <a:lstStyle/>
            <a:p>
              <a:r>
                <a:rPr lang="zh-CN" altLang="en-US" sz="2000" b="1" spc="100" dirty="0" smtClean="0">
                  <a:solidFill>
                    <a:schemeClr val="tx2">
                      <a:lumMod val="50000"/>
                    </a:schemeClr>
                  </a:solidFill>
                </a:rPr>
                <a:t>实验总结</a:t>
              </a:r>
              <a:endParaRPr lang="zh-CN" altLang="en-US" sz="2000" b="1" spc="100" dirty="0">
                <a:solidFill>
                  <a:schemeClr val="tx2">
                    <a:lumMod val="50000"/>
                  </a:schemeClr>
                </a:solidFill>
              </a:endParaRPr>
            </a:p>
          </p:txBody>
        </p:sp>
        <p:sp>
          <p:nvSpPr>
            <p:cNvPr id="23" name="文本框 22">
              <a:extLst>
                <a:ext uri="{FF2B5EF4-FFF2-40B4-BE49-F238E27FC236}">
                  <a16:creationId xmlns:a16="http://schemas.microsoft.com/office/drawing/2014/main" id="{90E36C8B-3BC8-4A41-9890-B77347675757}"/>
                </a:ext>
              </a:extLst>
            </p:cNvPr>
            <p:cNvSpPr txBox="1"/>
            <p:nvPr/>
          </p:nvSpPr>
          <p:spPr>
            <a:xfrm>
              <a:off x="5063620" y="3123178"/>
              <a:ext cx="2160000" cy="2405522"/>
            </a:xfrm>
            <a:prstGeom prst="rect">
              <a:avLst/>
            </a:prstGeom>
            <a:noFill/>
          </p:spPr>
          <p:txBody>
            <a:bodyPr wrap="square" lIns="0" rtlCol="0">
              <a:normAutofit/>
            </a:bodyPr>
            <a:lstStyle/>
            <a:p>
              <a:pPr algn="just">
                <a:lnSpc>
                  <a:spcPct val="150000"/>
                </a:lnSpc>
              </a:pPr>
              <a:r>
                <a:rPr lang="zh-CN" altLang="en-US" sz="1600" spc="100" dirty="0">
                  <a:solidFill>
                    <a:schemeClr val="tx1">
                      <a:lumMod val="65000"/>
                      <a:lumOff val="35000"/>
                    </a:schemeClr>
                  </a:solidFill>
                </a:rPr>
                <a:t>使用有意义的</a:t>
              </a:r>
              <a:r>
                <a:rPr lang="zh-CN" altLang="en-US" sz="1600" spc="100" dirty="0" smtClean="0">
                  <a:solidFill>
                    <a:schemeClr val="tx1">
                      <a:lumMod val="65000"/>
                      <a:lumOff val="35000"/>
                    </a:schemeClr>
                  </a:solidFill>
                </a:rPr>
                <a:t>权重初始化后的良好</a:t>
              </a:r>
              <a:r>
                <a:rPr lang="zh-CN" altLang="en-US" sz="1600" spc="100" dirty="0">
                  <a:solidFill>
                    <a:schemeClr val="tx1">
                      <a:lumMod val="65000"/>
                      <a:lumOff val="35000"/>
                    </a:schemeClr>
                  </a:solidFill>
                </a:rPr>
                <a:t>的编码器可以胜过依赖于昂贵的多级深度估计网络或需要设计和组合多个特征编码层的最先进方法。</a:t>
              </a:r>
            </a:p>
          </p:txBody>
        </p:sp>
      </p:grpSp>
    </p:spTree>
    <p:extLst>
      <p:ext uri="{BB962C8B-B14F-4D97-AF65-F5344CB8AC3E}">
        <p14:creationId xmlns:p14="http://schemas.microsoft.com/office/powerpoint/2010/main" val="34229366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lstStyle/>
          <a:p>
            <a:r>
              <a:rPr lang="zh-CN" altLang="en-US" dirty="0" smtClean="0"/>
              <a:t>未来展望</a:t>
            </a:r>
            <a:endParaRPr lang="zh-CN" altLang="en-US" dirty="0"/>
          </a:p>
        </p:txBody>
      </p:sp>
      <p:sp>
        <p:nvSpPr>
          <p:cNvPr id="3" name="矩形 2">
            <a:extLst>
              <a:ext uri="{FF2B5EF4-FFF2-40B4-BE49-F238E27FC236}">
                <a16:creationId xmlns:a16="http://schemas.microsoft.com/office/drawing/2014/main" id="{D41E1A13-800A-4125-9D64-590DFCB0C3B9}"/>
              </a:ext>
            </a:extLst>
          </p:cNvPr>
          <p:cNvSpPr/>
          <p:nvPr/>
        </p:nvSpPr>
        <p:spPr>
          <a:xfrm>
            <a:off x="2435223" y="2403882"/>
            <a:ext cx="9083675" cy="1938992"/>
          </a:xfrm>
          <a:prstGeom prst="rect">
            <a:avLst/>
          </a:prstGeom>
        </p:spPr>
        <p:txBody>
          <a:bodyPr wrap="square" lIns="0" rIns="0">
            <a:spAutoFit/>
          </a:bodyPr>
          <a:lstStyle/>
          <a:p>
            <a:pPr indent="457200" algn="just">
              <a:lnSpc>
                <a:spcPct val="150000"/>
              </a:lnSpc>
            </a:pPr>
            <a:r>
              <a:rPr lang="zh-CN" altLang="en-US" sz="2000" spc="100" dirty="0">
                <a:solidFill>
                  <a:schemeClr val="tx1">
                    <a:lumMod val="65000"/>
                    <a:lumOff val="35000"/>
                  </a:schemeClr>
                </a:solidFill>
              </a:rPr>
              <a:t>遵循我们的简单架构，未来工作的一个途径是</a:t>
            </a:r>
            <a:r>
              <a:rPr lang="zh-CN" altLang="en-US" sz="2000" b="1" spc="100" dirty="0">
                <a:solidFill>
                  <a:schemeClr val="accent1"/>
                </a:solidFill>
              </a:rPr>
              <a:t>用更紧凑的编码器替换所提出的编码器</a:t>
            </a:r>
            <a:r>
              <a:rPr lang="zh-CN" altLang="en-US" sz="2000" spc="100" dirty="0">
                <a:solidFill>
                  <a:schemeClr val="tx1">
                    <a:lumMod val="65000"/>
                    <a:lumOff val="35000"/>
                  </a:schemeClr>
                </a:solidFill>
              </a:rPr>
              <a:t>，以便在嵌入式设备上实现高质量的深度图估计</a:t>
            </a:r>
            <a:r>
              <a:rPr lang="zh-CN" altLang="en-US" sz="2000" spc="100" dirty="0" smtClean="0">
                <a:solidFill>
                  <a:schemeClr val="tx1">
                    <a:lumMod val="65000"/>
                    <a:lumOff val="35000"/>
                  </a:schemeClr>
                </a:solidFill>
              </a:rPr>
              <a:t>。</a:t>
            </a:r>
            <a:endParaRPr lang="en-US" altLang="zh-CN" sz="2000" spc="100" dirty="0" smtClean="0">
              <a:solidFill>
                <a:schemeClr val="tx1">
                  <a:lumMod val="65000"/>
                  <a:lumOff val="35000"/>
                </a:schemeClr>
              </a:solidFill>
            </a:endParaRPr>
          </a:p>
          <a:p>
            <a:pPr indent="457200" algn="just">
              <a:lnSpc>
                <a:spcPct val="150000"/>
              </a:lnSpc>
            </a:pPr>
            <a:r>
              <a:rPr lang="zh-CN" altLang="en-US" sz="2000" spc="100" dirty="0">
                <a:solidFill>
                  <a:schemeClr val="tx1">
                    <a:lumMod val="65000"/>
                    <a:lumOff val="35000"/>
                  </a:schemeClr>
                </a:solidFill>
              </a:rPr>
              <a:t>关于我们提出的</a:t>
            </a:r>
            <a:r>
              <a:rPr lang="zh-CN" altLang="en-US" sz="2000" b="1" spc="100" dirty="0">
                <a:solidFill>
                  <a:schemeClr val="accent1"/>
                </a:solidFill>
              </a:rPr>
              <a:t>网络的限制</a:t>
            </a:r>
            <a:r>
              <a:rPr lang="zh-CN" altLang="en-US" sz="2000" spc="100" dirty="0" smtClean="0">
                <a:solidFill>
                  <a:schemeClr val="tx1">
                    <a:lumMod val="65000"/>
                    <a:lumOff val="35000"/>
                  </a:schemeClr>
                </a:solidFill>
              </a:rPr>
              <a:t>以及更</a:t>
            </a:r>
            <a:r>
              <a:rPr lang="zh-CN" altLang="en-US" sz="2000" spc="100" dirty="0">
                <a:solidFill>
                  <a:schemeClr val="tx1">
                    <a:lumMod val="65000"/>
                    <a:lumOff val="35000"/>
                  </a:schemeClr>
                </a:solidFill>
              </a:rPr>
              <a:t>清楚地识别</a:t>
            </a:r>
            <a:r>
              <a:rPr lang="zh-CN" altLang="en-US" sz="2000" b="1" spc="100" dirty="0">
                <a:solidFill>
                  <a:schemeClr val="accent1"/>
                </a:solidFill>
              </a:rPr>
              <a:t>对不同编码器，增强和学习策略的性能和贡献的影响</a:t>
            </a:r>
            <a:r>
              <a:rPr lang="zh-CN" altLang="en-US" sz="2000" spc="100" dirty="0">
                <a:solidFill>
                  <a:schemeClr val="tx1">
                    <a:lumMod val="65000"/>
                    <a:lumOff val="35000"/>
                  </a:schemeClr>
                </a:solidFill>
              </a:rPr>
              <a:t>的许多问题对于未来的</a:t>
            </a:r>
            <a:r>
              <a:rPr lang="zh-CN" altLang="en-US" sz="2000" spc="100" dirty="0" smtClean="0">
                <a:solidFill>
                  <a:schemeClr val="tx1">
                    <a:lumMod val="65000"/>
                    <a:lumOff val="35000"/>
                  </a:schemeClr>
                </a:solidFill>
              </a:rPr>
              <a:t>工作研究都是</a:t>
            </a:r>
            <a:r>
              <a:rPr lang="zh-CN" altLang="en-US" sz="2000" spc="100" dirty="0">
                <a:solidFill>
                  <a:schemeClr val="tx1">
                    <a:lumMod val="65000"/>
                    <a:lumOff val="35000"/>
                  </a:schemeClr>
                </a:solidFill>
              </a:rPr>
              <a:t>有趣的。</a:t>
            </a:r>
          </a:p>
        </p:txBody>
      </p:sp>
      <p:sp>
        <p:nvSpPr>
          <p:cNvPr id="5" name="quotation-marks_897">
            <a:extLst>
              <a:ext uri="{FF2B5EF4-FFF2-40B4-BE49-F238E27FC236}">
                <a16:creationId xmlns:a16="http://schemas.microsoft.com/office/drawing/2014/main" id="{1B70D619-7EB3-4055-88E4-09FCCE1A0B8B}"/>
              </a:ext>
            </a:extLst>
          </p:cNvPr>
          <p:cNvSpPr>
            <a:spLocks noChangeAspect="1"/>
          </p:cNvSpPr>
          <p:nvPr/>
        </p:nvSpPr>
        <p:spPr bwMode="auto">
          <a:xfrm>
            <a:off x="666708" y="1815277"/>
            <a:ext cx="983021" cy="842197"/>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schemeClr>
          </a:solidFill>
          <a:ln>
            <a:noFill/>
          </a:ln>
        </p:spPr>
      </p:sp>
      <p:sp>
        <p:nvSpPr>
          <p:cNvPr id="6" name="矩形 5">
            <a:extLst>
              <a:ext uri="{FF2B5EF4-FFF2-40B4-BE49-F238E27FC236}">
                <a16:creationId xmlns:a16="http://schemas.microsoft.com/office/drawing/2014/main" id="{8C0B2FA3-9EC3-4653-884D-9814A8F60AB3}"/>
              </a:ext>
            </a:extLst>
          </p:cNvPr>
          <p:cNvSpPr/>
          <p:nvPr/>
        </p:nvSpPr>
        <p:spPr>
          <a:xfrm>
            <a:off x="2435224" y="4499999"/>
            <a:ext cx="9083675" cy="72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63832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hidden="1">
            <a:extLst>
              <a:ext uri="{FF2B5EF4-FFF2-40B4-BE49-F238E27FC236}">
                <a16:creationId xmlns:a16="http://schemas.microsoft.com/office/drawing/2014/main" id="{B11899C3-339B-413A-81E2-656942320D24}"/>
              </a:ext>
            </a:extLst>
          </p:cNvPr>
          <p:cNvSpPr/>
          <p:nvPr/>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100000" l="0" r="90000"/>
                    </a14:imgEffect>
                  </a14:imgLayer>
                </a14:imgProps>
              </a:ext>
              <a:ext uri="{28A0092B-C50C-407E-A947-70E740481C1C}">
                <a14:useLocalDpi xmlns:a14="http://schemas.microsoft.com/office/drawing/2010/main" val="0"/>
              </a:ext>
            </a:extLst>
          </a:blip>
          <a:stretch>
            <a:fillRect/>
          </a:stretch>
        </p:blipFill>
        <p:spPr>
          <a:xfrm>
            <a:off x="0" y="2858713"/>
            <a:ext cx="5367449" cy="4025587"/>
          </a:xfrm>
          <a:prstGeom prst="rect">
            <a:avLst/>
          </a:prstGeom>
        </p:spPr>
      </p:pic>
      <p:pic>
        <p:nvPicPr>
          <p:cNvPr id="17" name="图片 16"/>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100000" l="0" r="90000"/>
                    </a14:imgEffect>
                  </a14:imgLayer>
                </a14:imgProps>
              </a:ext>
              <a:ext uri="{28A0092B-C50C-407E-A947-70E740481C1C}">
                <a14:useLocalDpi xmlns:a14="http://schemas.microsoft.com/office/drawing/2010/main" val="0"/>
              </a:ext>
            </a:extLst>
          </a:blip>
          <a:stretch>
            <a:fillRect/>
          </a:stretch>
        </p:blipFill>
        <p:spPr>
          <a:xfrm flipH="1">
            <a:off x="6824551" y="2832413"/>
            <a:ext cx="5367449" cy="4025587"/>
          </a:xfrm>
          <a:prstGeom prst="rect">
            <a:avLst/>
          </a:prstGeom>
        </p:spPr>
      </p:pic>
      <p:sp>
        <p:nvSpPr>
          <p:cNvPr id="9" name="任意多边形 8"/>
          <p:cNvSpPr/>
          <p:nvPr/>
        </p:nvSpPr>
        <p:spPr>
          <a:xfrm>
            <a:off x="-165100" y="3263900"/>
            <a:ext cx="3644900" cy="3619500"/>
          </a:xfrm>
          <a:custGeom>
            <a:avLst/>
            <a:gdLst>
              <a:gd name="connsiteX0" fmla="*/ 12700 w 3644900"/>
              <a:gd name="connsiteY0" fmla="*/ 317500 h 3619500"/>
              <a:gd name="connsiteX1" fmla="*/ 1219200 w 3644900"/>
              <a:gd name="connsiteY1" fmla="*/ 0 h 3619500"/>
              <a:gd name="connsiteX2" fmla="*/ 2006600 w 3644900"/>
              <a:gd name="connsiteY2" fmla="*/ 1054100 h 3619500"/>
              <a:gd name="connsiteX3" fmla="*/ 1879600 w 3644900"/>
              <a:gd name="connsiteY3" fmla="*/ 1320800 h 3619500"/>
              <a:gd name="connsiteX4" fmla="*/ 2717800 w 3644900"/>
              <a:gd name="connsiteY4" fmla="*/ 2349500 h 3619500"/>
              <a:gd name="connsiteX5" fmla="*/ 2997200 w 3644900"/>
              <a:gd name="connsiteY5" fmla="*/ 2247900 h 3619500"/>
              <a:gd name="connsiteX6" fmla="*/ 3479800 w 3644900"/>
              <a:gd name="connsiteY6" fmla="*/ 3009900 h 3619500"/>
              <a:gd name="connsiteX7" fmla="*/ 3644900 w 3644900"/>
              <a:gd name="connsiteY7" fmla="*/ 3606800 h 3619500"/>
              <a:gd name="connsiteX8" fmla="*/ 0 w 3644900"/>
              <a:gd name="connsiteY8" fmla="*/ 3619500 h 3619500"/>
              <a:gd name="connsiteX9" fmla="*/ 12700 w 3644900"/>
              <a:gd name="connsiteY9" fmla="*/ 317500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900" h="3619500">
                <a:moveTo>
                  <a:pt x="12700" y="317500"/>
                </a:moveTo>
                <a:lnTo>
                  <a:pt x="1219200" y="0"/>
                </a:lnTo>
                <a:lnTo>
                  <a:pt x="2006600" y="1054100"/>
                </a:lnTo>
                <a:lnTo>
                  <a:pt x="1879600" y="1320800"/>
                </a:lnTo>
                <a:lnTo>
                  <a:pt x="2717800" y="2349500"/>
                </a:lnTo>
                <a:lnTo>
                  <a:pt x="2997200" y="2247900"/>
                </a:lnTo>
                <a:lnTo>
                  <a:pt x="3479800" y="3009900"/>
                </a:lnTo>
                <a:lnTo>
                  <a:pt x="3644900" y="3606800"/>
                </a:lnTo>
                <a:lnTo>
                  <a:pt x="0" y="3619500"/>
                </a:lnTo>
                <a:cubicBezTo>
                  <a:pt x="4233" y="2527300"/>
                  <a:pt x="8467" y="1435100"/>
                  <a:pt x="12700" y="31750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flipH="1">
            <a:off x="8705850" y="3225800"/>
            <a:ext cx="3644900" cy="3619500"/>
          </a:xfrm>
          <a:custGeom>
            <a:avLst/>
            <a:gdLst>
              <a:gd name="connsiteX0" fmla="*/ 12700 w 3644900"/>
              <a:gd name="connsiteY0" fmla="*/ 317500 h 3619500"/>
              <a:gd name="connsiteX1" fmla="*/ 1219200 w 3644900"/>
              <a:gd name="connsiteY1" fmla="*/ 0 h 3619500"/>
              <a:gd name="connsiteX2" fmla="*/ 2006600 w 3644900"/>
              <a:gd name="connsiteY2" fmla="*/ 1054100 h 3619500"/>
              <a:gd name="connsiteX3" fmla="*/ 1879600 w 3644900"/>
              <a:gd name="connsiteY3" fmla="*/ 1320800 h 3619500"/>
              <a:gd name="connsiteX4" fmla="*/ 2717800 w 3644900"/>
              <a:gd name="connsiteY4" fmla="*/ 2349500 h 3619500"/>
              <a:gd name="connsiteX5" fmla="*/ 2997200 w 3644900"/>
              <a:gd name="connsiteY5" fmla="*/ 2247900 h 3619500"/>
              <a:gd name="connsiteX6" fmla="*/ 3479800 w 3644900"/>
              <a:gd name="connsiteY6" fmla="*/ 3009900 h 3619500"/>
              <a:gd name="connsiteX7" fmla="*/ 3644900 w 3644900"/>
              <a:gd name="connsiteY7" fmla="*/ 3606800 h 3619500"/>
              <a:gd name="connsiteX8" fmla="*/ 0 w 3644900"/>
              <a:gd name="connsiteY8" fmla="*/ 3619500 h 3619500"/>
              <a:gd name="connsiteX9" fmla="*/ 12700 w 3644900"/>
              <a:gd name="connsiteY9" fmla="*/ 317500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4900" h="3619500">
                <a:moveTo>
                  <a:pt x="12700" y="317500"/>
                </a:moveTo>
                <a:lnTo>
                  <a:pt x="1219200" y="0"/>
                </a:lnTo>
                <a:lnTo>
                  <a:pt x="2006600" y="1054100"/>
                </a:lnTo>
                <a:lnTo>
                  <a:pt x="1879600" y="1320800"/>
                </a:lnTo>
                <a:lnTo>
                  <a:pt x="2717800" y="2349500"/>
                </a:lnTo>
                <a:lnTo>
                  <a:pt x="2997200" y="2247900"/>
                </a:lnTo>
                <a:lnTo>
                  <a:pt x="3479800" y="3009900"/>
                </a:lnTo>
                <a:lnTo>
                  <a:pt x="3644900" y="3606800"/>
                </a:lnTo>
                <a:lnTo>
                  <a:pt x="0" y="3619500"/>
                </a:lnTo>
                <a:cubicBezTo>
                  <a:pt x="4233" y="2527300"/>
                  <a:pt x="8467" y="1435100"/>
                  <a:pt x="12700" y="31750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V 形 9">
            <a:extLst>
              <a:ext uri="{FF2B5EF4-FFF2-40B4-BE49-F238E27FC236}">
                <a16:creationId xmlns:a16="http://schemas.microsoft.com/office/drawing/2014/main" id="{48E07996-1CC6-4EE0-B1D6-9B089AA47FDC}"/>
              </a:ext>
            </a:extLst>
          </p:cNvPr>
          <p:cNvSpPr/>
          <p:nvPr/>
        </p:nvSpPr>
        <p:spPr>
          <a:xfrm>
            <a:off x="10608523" y="2880385"/>
            <a:ext cx="304800" cy="353119"/>
          </a:xfrm>
          <a:prstGeom prst="chevron">
            <a:avLst>
              <a:gd name="adj" fmla="val 56250"/>
            </a:avLst>
          </a:prstGeom>
          <a:gradFill>
            <a:gsLst>
              <a:gs pos="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a:extLst>
              <a:ext uri="{FF2B5EF4-FFF2-40B4-BE49-F238E27FC236}">
                <a16:creationId xmlns:a16="http://schemas.microsoft.com/office/drawing/2014/main" id="{987A1435-5BE5-4576-BC83-D7C3306D252F}"/>
              </a:ext>
            </a:extLst>
          </p:cNvPr>
          <p:cNvSpPr/>
          <p:nvPr/>
        </p:nvSpPr>
        <p:spPr>
          <a:xfrm flipH="1">
            <a:off x="1278677" y="2880384"/>
            <a:ext cx="304800" cy="353119"/>
          </a:xfrm>
          <a:prstGeom prst="chevron">
            <a:avLst>
              <a:gd name="adj" fmla="val 56250"/>
            </a:avLst>
          </a:prstGeom>
          <a:gradFill>
            <a:gsLst>
              <a:gs pos="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D93038F7-7DA9-4FF1-86DE-CB8B083E4F50}"/>
              </a:ext>
            </a:extLst>
          </p:cNvPr>
          <p:cNvSpPr txBox="1"/>
          <p:nvPr/>
        </p:nvSpPr>
        <p:spPr>
          <a:xfrm>
            <a:off x="2021810" y="2502947"/>
            <a:ext cx="8148386" cy="1107996"/>
          </a:xfrm>
          <a:prstGeom prst="rect">
            <a:avLst/>
          </a:prstGeom>
          <a:noFill/>
        </p:spPr>
        <p:txBody>
          <a:bodyPr wrap="none" rtlCol="0">
            <a:spAutoFit/>
          </a:bodyPr>
          <a:lstStyle/>
          <a:p>
            <a:pPr algn="ctr"/>
            <a:r>
              <a:rPr lang="zh-CN" altLang="en-US" sz="6600" spc="300" dirty="0" smtClean="0">
                <a:gradFill flip="none" rotWithShape="1">
                  <a:gsLst>
                    <a:gs pos="0">
                      <a:schemeClr val="accent1"/>
                    </a:gs>
                    <a:gs pos="100000">
                      <a:schemeClr val="accent1">
                        <a:lumMod val="75000"/>
                      </a:schemeClr>
                    </a:gs>
                  </a:gsLst>
                  <a:lin ang="2700000" scaled="1"/>
                  <a:tileRect/>
                </a:gradFill>
                <a:latin typeface="+mj-ea"/>
                <a:ea typeface="+mj-ea"/>
              </a:rPr>
              <a:t>感谢聆听，欢迎交流</a:t>
            </a:r>
            <a:endParaRPr lang="zh-CN" altLang="en-US" sz="6600" spc="300" dirty="0">
              <a:gradFill flip="none" rotWithShape="1">
                <a:gsLst>
                  <a:gs pos="0">
                    <a:schemeClr val="accent1"/>
                  </a:gs>
                  <a:gs pos="100000">
                    <a:schemeClr val="accent1">
                      <a:lumMod val="75000"/>
                    </a:schemeClr>
                  </a:gs>
                </a:gsLst>
                <a:lin ang="2700000" scaled="1"/>
                <a:tileRect/>
              </a:gradFill>
              <a:latin typeface="+mj-ea"/>
              <a:ea typeface="+mj-ea"/>
            </a:endParaRPr>
          </a:p>
        </p:txBody>
      </p:sp>
      <p:sp>
        <p:nvSpPr>
          <p:cNvPr id="19" name="文本框 18">
            <a:extLst>
              <a:ext uri="{FF2B5EF4-FFF2-40B4-BE49-F238E27FC236}">
                <a16:creationId xmlns:a16="http://schemas.microsoft.com/office/drawing/2014/main" id="{72377A64-59BE-4512-87D4-79AF34649437}"/>
              </a:ext>
            </a:extLst>
          </p:cNvPr>
          <p:cNvSpPr txBox="1"/>
          <p:nvPr/>
        </p:nvSpPr>
        <p:spPr>
          <a:xfrm>
            <a:off x="2889602" y="4500628"/>
            <a:ext cx="6412796" cy="523220"/>
          </a:xfrm>
          <a:prstGeom prst="rect">
            <a:avLst/>
          </a:prstGeom>
          <a:noFill/>
        </p:spPr>
        <p:txBody>
          <a:bodyPr wrap="square" lIns="0" rIns="0" rtlCol="0">
            <a:spAutoFit/>
          </a:bodyPr>
          <a:lstStyle/>
          <a:p>
            <a:pPr algn="dist"/>
            <a:r>
              <a:rPr lang="zh-CN" altLang="en-US" sz="2800" spc="300" dirty="0" smtClean="0">
                <a:solidFill>
                  <a:schemeClr val="tx2">
                    <a:lumMod val="50000"/>
                  </a:schemeClr>
                </a:solidFill>
                <a:latin typeface="+mj-ea"/>
                <a:ea typeface="+mj-ea"/>
              </a:rPr>
              <a:t>基于</a:t>
            </a:r>
            <a:r>
              <a:rPr lang="zh-CN" altLang="en-US" sz="2800" spc="300" dirty="0">
                <a:solidFill>
                  <a:schemeClr val="tx2">
                    <a:lumMod val="50000"/>
                  </a:schemeClr>
                </a:solidFill>
                <a:latin typeface="+mj-ea"/>
                <a:ea typeface="+mj-ea"/>
              </a:rPr>
              <a:t>迁移</a:t>
            </a:r>
            <a:r>
              <a:rPr lang="zh-CN" altLang="en-US" sz="2800" spc="300" dirty="0" smtClean="0">
                <a:solidFill>
                  <a:schemeClr val="tx2">
                    <a:lumMod val="50000"/>
                  </a:schemeClr>
                </a:solidFill>
                <a:latin typeface="+mj-ea"/>
                <a:ea typeface="+mj-ea"/>
              </a:rPr>
              <a:t>学习</a:t>
            </a:r>
            <a:r>
              <a:rPr lang="zh-CN" altLang="en-US" sz="2800" spc="300" dirty="0">
                <a:solidFill>
                  <a:schemeClr val="tx2">
                    <a:lumMod val="50000"/>
                  </a:schemeClr>
                </a:solidFill>
                <a:latin typeface="+mj-ea"/>
                <a:ea typeface="+mj-ea"/>
              </a:rPr>
              <a:t>的高质量单目深度估计</a:t>
            </a:r>
          </a:p>
        </p:txBody>
      </p:sp>
      <p:sp>
        <p:nvSpPr>
          <p:cNvPr id="20" name="文本框 19">
            <a:extLst>
              <a:ext uri="{FF2B5EF4-FFF2-40B4-BE49-F238E27FC236}">
                <a16:creationId xmlns:a16="http://schemas.microsoft.com/office/drawing/2014/main" id="{E6703665-955F-4A91-A25F-2AC01C5F8B05}"/>
              </a:ext>
            </a:extLst>
          </p:cNvPr>
          <p:cNvSpPr txBox="1"/>
          <p:nvPr/>
        </p:nvSpPr>
        <p:spPr>
          <a:xfrm>
            <a:off x="3467945" y="5024748"/>
            <a:ext cx="5256118" cy="276999"/>
          </a:xfrm>
          <a:prstGeom prst="rect">
            <a:avLst/>
          </a:prstGeom>
          <a:noFill/>
        </p:spPr>
        <p:txBody>
          <a:bodyPr wrap="none" rtlCol="0">
            <a:spAutoFit/>
          </a:bodyPr>
          <a:lstStyle/>
          <a:p>
            <a:pPr algn="ctr"/>
            <a:r>
              <a:rPr lang="en-US" altLang="zh-CN" sz="1200" spc="100" dirty="0">
                <a:solidFill>
                  <a:schemeClr val="tx2">
                    <a:lumMod val="50000"/>
                  </a:schemeClr>
                </a:solidFill>
              </a:rPr>
              <a:t>High Quality Monocular Depth Estimation via Transfer Learning</a:t>
            </a:r>
          </a:p>
        </p:txBody>
      </p:sp>
      <p:sp>
        <p:nvSpPr>
          <p:cNvPr id="25" name="文本框 24">
            <a:extLst>
              <a:ext uri="{FF2B5EF4-FFF2-40B4-BE49-F238E27FC236}">
                <a16:creationId xmlns:a16="http://schemas.microsoft.com/office/drawing/2014/main" id="{7A332287-1F3F-4F20-9EAF-9FEAA2D73E24}"/>
              </a:ext>
            </a:extLst>
          </p:cNvPr>
          <p:cNvSpPr txBox="1"/>
          <p:nvPr/>
        </p:nvSpPr>
        <p:spPr>
          <a:xfrm>
            <a:off x="3140637" y="5648040"/>
            <a:ext cx="5910726" cy="338554"/>
          </a:xfrm>
          <a:prstGeom prst="rect">
            <a:avLst/>
          </a:prstGeom>
          <a:noFill/>
        </p:spPr>
        <p:txBody>
          <a:bodyPr wrap="square" lIns="0" rIns="0" rtlCol="0">
            <a:spAutoFit/>
          </a:bodyPr>
          <a:lstStyle/>
          <a:p>
            <a:pPr algn="ctr"/>
            <a:r>
              <a:rPr lang="zh-CN" altLang="en-US" sz="1600" spc="300" dirty="0">
                <a:solidFill>
                  <a:schemeClr val="accent1"/>
                </a:solidFill>
                <a:latin typeface="+mn-ea"/>
              </a:rPr>
              <a:t>汇报人</a:t>
            </a:r>
            <a:r>
              <a:rPr lang="zh-CN" altLang="en-US" sz="1600" spc="300" dirty="0" smtClean="0">
                <a:solidFill>
                  <a:schemeClr val="accent1"/>
                </a:solidFill>
                <a:latin typeface="+mn-ea"/>
              </a:rPr>
              <a:t>：</a:t>
            </a:r>
            <a:r>
              <a:rPr lang="zh-CN" altLang="en-US" sz="1600" spc="300" dirty="0">
                <a:solidFill>
                  <a:schemeClr val="accent1"/>
                </a:solidFill>
                <a:latin typeface="+mn-ea"/>
              </a:rPr>
              <a:t>崔荣成</a:t>
            </a:r>
            <a:r>
              <a:rPr lang="zh-CN" altLang="en-US" sz="1600" spc="300" dirty="0" smtClean="0">
                <a:solidFill>
                  <a:schemeClr val="accent1"/>
                </a:solidFill>
                <a:latin typeface="+mn-ea"/>
              </a:rPr>
              <a:t> </a:t>
            </a:r>
            <a:r>
              <a:rPr lang="en-US" altLang="zh-CN" sz="1600" spc="300" dirty="0">
                <a:solidFill>
                  <a:schemeClr val="accent1"/>
                </a:solidFill>
                <a:latin typeface="+mn-ea"/>
              </a:rPr>
              <a:t>| </a:t>
            </a:r>
            <a:r>
              <a:rPr lang="zh-CN" altLang="en-US" sz="1600" spc="300" dirty="0">
                <a:solidFill>
                  <a:schemeClr val="accent1"/>
                </a:solidFill>
                <a:latin typeface="+mn-ea"/>
              </a:rPr>
              <a:t>指导老师</a:t>
            </a:r>
            <a:r>
              <a:rPr lang="zh-CN" altLang="en-US" sz="1600" spc="300" dirty="0" smtClean="0">
                <a:solidFill>
                  <a:schemeClr val="accent1"/>
                </a:solidFill>
                <a:latin typeface="+mn-ea"/>
              </a:rPr>
              <a:t>：温蜜</a:t>
            </a:r>
            <a:endParaRPr lang="zh-CN" altLang="en-US" sz="1600" spc="300" dirty="0">
              <a:solidFill>
                <a:schemeClr val="accent1"/>
              </a:solidFill>
              <a:latin typeface="+mn-ea"/>
            </a:endParaRPr>
          </a:p>
        </p:txBody>
      </p:sp>
      <p:grpSp>
        <p:nvGrpSpPr>
          <p:cNvPr id="27" name="组合 26">
            <a:extLst>
              <a:ext uri="{FF2B5EF4-FFF2-40B4-BE49-F238E27FC236}">
                <a16:creationId xmlns:a16="http://schemas.microsoft.com/office/drawing/2014/main" id="{A38ACB52-C747-410B-9F0A-AA40FA8C4BF2}"/>
              </a:ext>
            </a:extLst>
          </p:cNvPr>
          <p:cNvGrpSpPr/>
          <p:nvPr/>
        </p:nvGrpSpPr>
        <p:grpSpPr>
          <a:xfrm>
            <a:off x="3251200" y="5648040"/>
            <a:ext cx="5689600" cy="319315"/>
            <a:chOff x="3233619" y="5648040"/>
            <a:chExt cx="5689600" cy="319315"/>
          </a:xfrm>
        </p:grpSpPr>
        <p:cxnSp>
          <p:nvCxnSpPr>
            <p:cNvPr id="12" name="直接连接符 11">
              <a:extLst>
                <a:ext uri="{FF2B5EF4-FFF2-40B4-BE49-F238E27FC236}">
                  <a16:creationId xmlns:a16="http://schemas.microsoft.com/office/drawing/2014/main" id="{A40DAC6C-55E1-44BA-8019-A99454FDFCE2}"/>
                </a:ext>
              </a:extLst>
            </p:cNvPr>
            <p:cNvCxnSpPr/>
            <p:nvPr/>
          </p:nvCxnSpPr>
          <p:spPr>
            <a:xfrm>
              <a:off x="3233619" y="5648040"/>
              <a:ext cx="0" cy="31931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200B01B-1C48-41FF-B2B6-0507082EAC55}"/>
                </a:ext>
              </a:extLst>
            </p:cNvPr>
            <p:cNvCxnSpPr/>
            <p:nvPr/>
          </p:nvCxnSpPr>
          <p:spPr>
            <a:xfrm>
              <a:off x="8923219" y="5648040"/>
              <a:ext cx="0" cy="31931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607725" y="1028700"/>
            <a:ext cx="976550" cy="976550"/>
          </a:xfrm>
          <a:prstGeom prst="rect">
            <a:avLst/>
          </a:prstGeom>
        </p:spPr>
      </p:pic>
    </p:spTree>
    <p:extLst>
      <p:ext uri="{BB962C8B-B14F-4D97-AF65-F5344CB8AC3E}">
        <p14:creationId xmlns:p14="http://schemas.microsoft.com/office/powerpoint/2010/main" val="2422449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55B66B-7C30-477C-8BD0-0044F18B59AD}"/>
              </a:ext>
            </a:extLst>
          </p:cNvPr>
          <p:cNvSpPr>
            <a:spLocks noGrp="1"/>
          </p:cNvSpPr>
          <p:nvPr>
            <p:ph type="title"/>
          </p:nvPr>
        </p:nvSpPr>
        <p:spPr/>
        <p:txBody>
          <a:bodyPr/>
          <a:lstStyle/>
          <a:p>
            <a:r>
              <a:rPr lang="zh-CN" altLang="en-US" dirty="0" smtClean="0"/>
              <a:t>交流讨论</a:t>
            </a:r>
            <a:endParaRPr lang="zh-CN" altLang="en-US" dirty="0"/>
          </a:p>
        </p:txBody>
      </p:sp>
      <p:sp>
        <p:nvSpPr>
          <p:cNvPr id="880" name="PA-文本框 879">
            <a:extLst>
              <a:ext uri="{FF2B5EF4-FFF2-40B4-BE49-F238E27FC236}">
                <a16:creationId xmlns:a16="http://schemas.microsoft.com/office/drawing/2014/main" id="{2BF12E77-D8AE-46A6-9B1A-527155DC35CA}"/>
              </a:ext>
            </a:extLst>
          </p:cNvPr>
          <p:cNvSpPr txBox="1"/>
          <p:nvPr>
            <p:custDataLst>
              <p:tags r:id="rId1"/>
            </p:custDataLst>
          </p:nvPr>
        </p:nvSpPr>
        <p:spPr>
          <a:xfrm>
            <a:off x="2260600" y="1470967"/>
            <a:ext cx="3403492" cy="4299058"/>
          </a:xfrm>
          <a:custGeom>
            <a:avLst/>
            <a:gdLst/>
            <a:ahLst/>
            <a:cxnLst/>
            <a:rect l="l" t="t" r="r" b="b"/>
            <a:pathLst>
              <a:path w="3403492" h="4299058">
                <a:moveTo>
                  <a:pt x="2262900" y="163338"/>
                </a:moveTo>
                <a:cubicBezTo>
                  <a:pt x="2081955" y="165947"/>
                  <a:pt x="1909638" y="233094"/>
                  <a:pt x="1745948" y="364780"/>
                </a:cubicBezTo>
                <a:cubicBezTo>
                  <a:pt x="1582259" y="496466"/>
                  <a:pt x="1430790" y="677036"/>
                  <a:pt x="1291543" y="906491"/>
                </a:cubicBezTo>
                <a:cubicBezTo>
                  <a:pt x="1152296" y="1135945"/>
                  <a:pt x="1028864" y="1398630"/>
                  <a:pt x="921247" y="1694545"/>
                </a:cubicBezTo>
                <a:cubicBezTo>
                  <a:pt x="811914" y="1993230"/>
                  <a:pt x="743052" y="2257567"/>
                  <a:pt x="714663" y="2487558"/>
                </a:cubicBezTo>
                <a:cubicBezTo>
                  <a:pt x="686273" y="2717548"/>
                  <a:pt x="705952" y="2898176"/>
                  <a:pt x="773700" y="3029439"/>
                </a:cubicBezTo>
                <a:cubicBezTo>
                  <a:pt x="841448" y="3160703"/>
                  <a:pt x="964862" y="3227586"/>
                  <a:pt x="1143941" y="3230088"/>
                </a:cubicBezTo>
                <a:cubicBezTo>
                  <a:pt x="1323462" y="3227586"/>
                  <a:pt x="1495031" y="3160703"/>
                  <a:pt x="1658649" y="3029439"/>
                </a:cubicBezTo>
                <a:cubicBezTo>
                  <a:pt x="1822266" y="2898175"/>
                  <a:pt x="1974080" y="2717548"/>
                  <a:pt x="2114094" y="2487558"/>
                </a:cubicBezTo>
                <a:cubicBezTo>
                  <a:pt x="2254106" y="2257567"/>
                  <a:pt x="2378467" y="1993230"/>
                  <a:pt x="2487176" y="1694545"/>
                </a:cubicBezTo>
                <a:cubicBezTo>
                  <a:pt x="2595417" y="1398630"/>
                  <a:pt x="2663350" y="1135945"/>
                  <a:pt x="2690974" y="906491"/>
                </a:cubicBezTo>
                <a:cubicBezTo>
                  <a:pt x="2718598" y="677036"/>
                  <a:pt x="2698572" y="496466"/>
                  <a:pt x="2630897" y="364780"/>
                </a:cubicBezTo>
                <a:cubicBezTo>
                  <a:pt x="2563221" y="233094"/>
                  <a:pt x="2440556" y="165947"/>
                  <a:pt x="2262900" y="163338"/>
                </a:cubicBezTo>
                <a:close/>
                <a:moveTo>
                  <a:pt x="2322496" y="0"/>
                </a:moveTo>
                <a:cubicBezTo>
                  <a:pt x="2601947" y="232"/>
                  <a:pt x="2835708" y="63923"/>
                  <a:pt x="3023781" y="191071"/>
                </a:cubicBezTo>
                <a:cubicBezTo>
                  <a:pt x="3211854" y="318219"/>
                  <a:pt x="3331343" y="507431"/>
                  <a:pt x="3382248" y="758708"/>
                </a:cubicBezTo>
                <a:cubicBezTo>
                  <a:pt x="3433152" y="1009983"/>
                  <a:pt x="3392577" y="1321929"/>
                  <a:pt x="3260522" y="1694545"/>
                </a:cubicBezTo>
                <a:cubicBezTo>
                  <a:pt x="3139990" y="2018208"/>
                  <a:pt x="2983336" y="2296330"/>
                  <a:pt x="2790562" y="2528913"/>
                </a:cubicBezTo>
                <a:cubicBezTo>
                  <a:pt x="2597788" y="2761496"/>
                  <a:pt x="2383879" y="2947559"/>
                  <a:pt x="2148835" y="3087102"/>
                </a:cubicBezTo>
                <a:cubicBezTo>
                  <a:pt x="1913792" y="3226647"/>
                  <a:pt x="1672600" y="3318692"/>
                  <a:pt x="1425260" y="3363238"/>
                </a:cubicBezTo>
                <a:cubicBezTo>
                  <a:pt x="1333267" y="3587748"/>
                  <a:pt x="1321208" y="3763436"/>
                  <a:pt x="1389081" y="3890301"/>
                </a:cubicBezTo>
                <a:cubicBezTo>
                  <a:pt x="1456955" y="4017166"/>
                  <a:pt x="1590965" y="4081723"/>
                  <a:pt x="1791111" y="4083970"/>
                </a:cubicBezTo>
                <a:cubicBezTo>
                  <a:pt x="1853470" y="4084420"/>
                  <a:pt x="1913776" y="4079205"/>
                  <a:pt x="1972029" y="4068326"/>
                </a:cubicBezTo>
                <a:cubicBezTo>
                  <a:pt x="2030283" y="4057446"/>
                  <a:pt x="2094608" y="4038206"/>
                  <a:pt x="2165005" y="4010602"/>
                </a:cubicBezTo>
                <a:cubicBezTo>
                  <a:pt x="2168426" y="4049398"/>
                  <a:pt x="2171847" y="4088193"/>
                  <a:pt x="2175267" y="4126989"/>
                </a:cubicBezTo>
                <a:cubicBezTo>
                  <a:pt x="2074884" y="4179326"/>
                  <a:pt x="1961942" y="4220910"/>
                  <a:pt x="1836442" y="4251739"/>
                </a:cubicBezTo>
                <a:cubicBezTo>
                  <a:pt x="1710943" y="4282568"/>
                  <a:pt x="1587627" y="4298341"/>
                  <a:pt x="1466494" y="4299058"/>
                </a:cubicBezTo>
                <a:cubicBezTo>
                  <a:pt x="1120682" y="4293692"/>
                  <a:pt x="888843" y="4204258"/>
                  <a:pt x="770977" y="4030758"/>
                </a:cubicBezTo>
                <a:cubicBezTo>
                  <a:pt x="653112" y="3857257"/>
                  <a:pt x="639121" y="3631887"/>
                  <a:pt x="729005" y="3354648"/>
                </a:cubicBezTo>
                <a:cubicBezTo>
                  <a:pt x="523105" y="3305803"/>
                  <a:pt x="356281" y="3211299"/>
                  <a:pt x="228533" y="3071138"/>
                </a:cubicBezTo>
                <a:cubicBezTo>
                  <a:pt x="100785" y="2930977"/>
                  <a:pt x="26283" y="2745975"/>
                  <a:pt x="5027" y="2516134"/>
                </a:cubicBezTo>
                <a:cubicBezTo>
                  <a:pt x="-5601" y="2401213"/>
                  <a:pt x="625" y="2275287"/>
                  <a:pt x="23704" y="2138356"/>
                </a:cubicBezTo>
                <a:cubicBezTo>
                  <a:pt x="46784" y="2001425"/>
                  <a:pt x="86717" y="1853488"/>
                  <a:pt x="143504" y="1694545"/>
                </a:cubicBezTo>
                <a:cubicBezTo>
                  <a:pt x="283001" y="1323287"/>
                  <a:pt x="470536" y="1011980"/>
                  <a:pt x="706110" y="760624"/>
                </a:cubicBezTo>
                <a:cubicBezTo>
                  <a:pt x="941684" y="509269"/>
                  <a:pt x="1200396" y="319737"/>
                  <a:pt x="1482244" y="192029"/>
                </a:cubicBezTo>
                <a:cubicBezTo>
                  <a:pt x="1764093" y="64322"/>
                  <a:pt x="2044177" y="313"/>
                  <a:pt x="2322496" y="0"/>
                </a:cubicBezTo>
                <a:close/>
              </a:path>
            </a:pathLst>
          </a:custGeom>
          <a:gradFill>
            <a:gsLst>
              <a:gs pos="0">
                <a:schemeClr val="accent1"/>
              </a:gs>
              <a:gs pos="80000">
                <a:schemeClr val="accent1">
                  <a:alpha val="0"/>
                </a:schemeClr>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4400" i="1" dirty="0">
              <a:latin typeface="方正大标宋简体" panose="03000509000000000000" pitchFamily="65" charset="-122"/>
              <a:ea typeface="方正大标宋简体" panose="03000509000000000000" pitchFamily="65" charset="-122"/>
            </a:endParaRPr>
          </a:p>
        </p:txBody>
      </p:sp>
      <p:sp>
        <p:nvSpPr>
          <p:cNvPr id="881" name="PA-文本框 880">
            <a:extLst>
              <a:ext uri="{FF2B5EF4-FFF2-40B4-BE49-F238E27FC236}">
                <a16:creationId xmlns:a16="http://schemas.microsoft.com/office/drawing/2014/main" id="{DC60DEFE-4552-450D-8B53-851D296C4A7C}"/>
              </a:ext>
            </a:extLst>
          </p:cNvPr>
          <p:cNvSpPr txBox="1"/>
          <p:nvPr>
            <p:custDataLst>
              <p:tags r:id="rId2"/>
            </p:custDataLst>
          </p:nvPr>
        </p:nvSpPr>
        <p:spPr>
          <a:xfrm>
            <a:off x="5549929" y="2795932"/>
            <a:ext cx="1899563" cy="1751717"/>
          </a:xfrm>
          <a:custGeom>
            <a:avLst/>
            <a:gdLst/>
            <a:ahLst/>
            <a:cxnLst/>
            <a:rect l="l" t="t" r="r" b="b"/>
            <a:pathLst>
              <a:path w="2579925" h="2379125">
                <a:moveTo>
                  <a:pt x="729992" y="1177217"/>
                </a:moveTo>
                <a:cubicBezTo>
                  <a:pt x="652949" y="1246055"/>
                  <a:pt x="593925" y="1316423"/>
                  <a:pt x="552921" y="1388321"/>
                </a:cubicBezTo>
                <a:cubicBezTo>
                  <a:pt x="511915" y="1460218"/>
                  <a:pt x="485313" y="1533646"/>
                  <a:pt x="473114" y="1608603"/>
                </a:cubicBezTo>
                <a:cubicBezTo>
                  <a:pt x="449018" y="1766548"/>
                  <a:pt x="478212" y="1891222"/>
                  <a:pt x="560697" y="1982623"/>
                </a:cubicBezTo>
                <a:cubicBezTo>
                  <a:pt x="643182" y="2074025"/>
                  <a:pt x="763642" y="2120682"/>
                  <a:pt x="922077" y="2122594"/>
                </a:cubicBezTo>
                <a:cubicBezTo>
                  <a:pt x="997275" y="2122594"/>
                  <a:pt x="1067798" y="2113416"/>
                  <a:pt x="1133648" y="2095059"/>
                </a:cubicBezTo>
                <a:cubicBezTo>
                  <a:pt x="1199497" y="2076702"/>
                  <a:pt x="1262666" y="2049167"/>
                  <a:pt x="1323154" y="2012453"/>
                </a:cubicBezTo>
                <a:cubicBezTo>
                  <a:pt x="1267919" y="1941639"/>
                  <a:pt x="1215560" y="1871399"/>
                  <a:pt x="1166078" y="1801732"/>
                </a:cubicBezTo>
                <a:cubicBezTo>
                  <a:pt x="1116596" y="1732065"/>
                  <a:pt x="1069158" y="1665649"/>
                  <a:pt x="1023762" y="1602484"/>
                </a:cubicBezTo>
                <a:cubicBezTo>
                  <a:pt x="954763" y="1504262"/>
                  <a:pt x="896978" y="1421529"/>
                  <a:pt x="850409" y="1354284"/>
                </a:cubicBezTo>
                <a:cubicBezTo>
                  <a:pt x="803840" y="1287039"/>
                  <a:pt x="763701" y="1228017"/>
                  <a:pt x="729992" y="1177217"/>
                </a:cubicBezTo>
                <a:close/>
                <a:moveTo>
                  <a:pt x="1255707" y="131133"/>
                </a:moveTo>
                <a:cubicBezTo>
                  <a:pt x="1173779" y="132408"/>
                  <a:pt x="1103744" y="158165"/>
                  <a:pt x="1045602" y="208403"/>
                </a:cubicBezTo>
                <a:cubicBezTo>
                  <a:pt x="987459" y="258640"/>
                  <a:pt x="950554" y="325708"/>
                  <a:pt x="934886" y="409605"/>
                </a:cubicBezTo>
                <a:cubicBezTo>
                  <a:pt x="924635" y="463348"/>
                  <a:pt x="924670" y="518047"/>
                  <a:pt x="934989" y="573702"/>
                </a:cubicBezTo>
                <a:cubicBezTo>
                  <a:pt x="945309" y="629357"/>
                  <a:pt x="970971" y="694001"/>
                  <a:pt x="1011976" y="767634"/>
                </a:cubicBezTo>
                <a:cubicBezTo>
                  <a:pt x="1029338" y="794606"/>
                  <a:pt x="1047475" y="821740"/>
                  <a:pt x="1066389" y="849035"/>
                </a:cubicBezTo>
                <a:cubicBezTo>
                  <a:pt x="1085303" y="876330"/>
                  <a:pt x="1107625" y="907201"/>
                  <a:pt x="1133354" y="941647"/>
                </a:cubicBezTo>
                <a:cubicBezTo>
                  <a:pt x="1224796" y="861135"/>
                  <a:pt x="1298898" y="778633"/>
                  <a:pt x="1355658" y="694141"/>
                </a:cubicBezTo>
                <a:cubicBezTo>
                  <a:pt x="1412417" y="609649"/>
                  <a:pt x="1449004" y="520924"/>
                  <a:pt x="1465416" y="427966"/>
                </a:cubicBezTo>
                <a:cubicBezTo>
                  <a:pt x="1481331" y="331254"/>
                  <a:pt x="1470989" y="257684"/>
                  <a:pt x="1434393" y="207255"/>
                </a:cubicBezTo>
                <a:cubicBezTo>
                  <a:pt x="1397796" y="156826"/>
                  <a:pt x="1338234" y="131452"/>
                  <a:pt x="1255707" y="131133"/>
                </a:cubicBezTo>
                <a:close/>
                <a:moveTo>
                  <a:pt x="1281318" y="0"/>
                </a:moveTo>
                <a:cubicBezTo>
                  <a:pt x="1479427" y="1958"/>
                  <a:pt x="1624031" y="43067"/>
                  <a:pt x="1715128" y="123328"/>
                </a:cubicBezTo>
                <a:cubicBezTo>
                  <a:pt x="1806225" y="203589"/>
                  <a:pt x="1840669" y="311255"/>
                  <a:pt x="1818459" y="446326"/>
                </a:cubicBezTo>
                <a:cubicBezTo>
                  <a:pt x="1798223" y="564467"/>
                  <a:pt x="1734958" y="667854"/>
                  <a:pt x="1628666" y="756487"/>
                </a:cubicBezTo>
                <a:cubicBezTo>
                  <a:pt x="1522374" y="845121"/>
                  <a:pt x="1372178" y="926214"/>
                  <a:pt x="1178080" y="999768"/>
                </a:cubicBezTo>
                <a:cubicBezTo>
                  <a:pt x="1205455" y="1035971"/>
                  <a:pt x="1238134" y="1077529"/>
                  <a:pt x="1276117" y="1124441"/>
                </a:cubicBezTo>
                <a:cubicBezTo>
                  <a:pt x="1314100" y="1171353"/>
                  <a:pt x="1358049" y="1226679"/>
                  <a:pt x="1407964" y="1290418"/>
                </a:cubicBezTo>
                <a:cubicBezTo>
                  <a:pt x="1469517" y="1367988"/>
                  <a:pt x="1525947" y="1439248"/>
                  <a:pt x="1577255" y="1504198"/>
                </a:cubicBezTo>
                <a:cubicBezTo>
                  <a:pt x="1628564" y="1569148"/>
                  <a:pt x="1677934" y="1630465"/>
                  <a:pt x="1725366" y="1688149"/>
                </a:cubicBezTo>
                <a:cubicBezTo>
                  <a:pt x="1804340" y="1581577"/>
                  <a:pt x="1872237" y="1470417"/>
                  <a:pt x="1929059" y="1354666"/>
                </a:cubicBezTo>
                <a:cubicBezTo>
                  <a:pt x="1985881" y="1238916"/>
                  <a:pt x="2034159" y="1115518"/>
                  <a:pt x="2073894" y="984470"/>
                </a:cubicBezTo>
                <a:cubicBezTo>
                  <a:pt x="1977530" y="971211"/>
                  <a:pt x="1881166" y="957951"/>
                  <a:pt x="1784802" y="944692"/>
                </a:cubicBezTo>
                <a:cubicBezTo>
                  <a:pt x="1789655" y="916274"/>
                  <a:pt x="1794509" y="887855"/>
                  <a:pt x="1799363" y="859437"/>
                </a:cubicBezTo>
                <a:cubicBezTo>
                  <a:pt x="2059550" y="859437"/>
                  <a:pt x="2319738" y="859437"/>
                  <a:pt x="2579925" y="859437"/>
                </a:cubicBezTo>
                <a:cubicBezTo>
                  <a:pt x="2575072" y="887855"/>
                  <a:pt x="2570218" y="916274"/>
                  <a:pt x="2565364" y="944692"/>
                </a:cubicBezTo>
                <a:cubicBezTo>
                  <a:pt x="2475541" y="956927"/>
                  <a:pt x="2385718" y="969161"/>
                  <a:pt x="2295895" y="981395"/>
                </a:cubicBezTo>
                <a:cubicBezTo>
                  <a:pt x="2225188" y="1138191"/>
                  <a:pt x="2151639" y="1275100"/>
                  <a:pt x="2075247" y="1392123"/>
                </a:cubicBezTo>
                <a:cubicBezTo>
                  <a:pt x="1998855" y="1509147"/>
                  <a:pt x="1900013" y="1629229"/>
                  <a:pt x="1778721" y="1752371"/>
                </a:cubicBezTo>
                <a:cubicBezTo>
                  <a:pt x="1838028" y="1823311"/>
                  <a:pt x="1899735" y="1896355"/>
                  <a:pt x="1963843" y="1971502"/>
                </a:cubicBezTo>
                <a:cubicBezTo>
                  <a:pt x="2027951" y="2046649"/>
                  <a:pt x="2099123" y="2129636"/>
                  <a:pt x="2177358" y="2220463"/>
                </a:cubicBezTo>
                <a:cubicBezTo>
                  <a:pt x="2224462" y="2226573"/>
                  <a:pt x="2271565" y="2232682"/>
                  <a:pt x="2318669" y="2238792"/>
                </a:cubicBezTo>
                <a:cubicBezTo>
                  <a:pt x="2312557" y="2268264"/>
                  <a:pt x="2306445" y="2297736"/>
                  <a:pt x="2300333" y="2327209"/>
                </a:cubicBezTo>
                <a:cubicBezTo>
                  <a:pt x="2224079" y="2343814"/>
                  <a:pt x="2160888" y="2355648"/>
                  <a:pt x="2110759" y="2362710"/>
                </a:cubicBezTo>
                <a:cubicBezTo>
                  <a:pt x="2060630" y="2369772"/>
                  <a:pt x="2010920" y="2373208"/>
                  <a:pt x="1961628" y="2373017"/>
                </a:cubicBezTo>
                <a:cubicBezTo>
                  <a:pt x="1862805" y="2374035"/>
                  <a:pt x="1775436" y="2362074"/>
                  <a:pt x="1699522" y="2337134"/>
                </a:cubicBezTo>
                <a:cubicBezTo>
                  <a:pt x="1623607" y="2312193"/>
                  <a:pt x="1554571" y="2268166"/>
                  <a:pt x="1492415" y="2205052"/>
                </a:cubicBezTo>
                <a:cubicBezTo>
                  <a:pt x="1452118" y="2162307"/>
                  <a:pt x="1413432" y="2119524"/>
                  <a:pt x="1376357" y="2076702"/>
                </a:cubicBezTo>
                <a:cubicBezTo>
                  <a:pt x="1288434" y="2160153"/>
                  <a:pt x="1182974" y="2230799"/>
                  <a:pt x="1059979" y="2288642"/>
                </a:cubicBezTo>
                <a:cubicBezTo>
                  <a:pt x="936985" y="2346485"/>
                  <a:pt x="798204" y="2376646"/>
                  <a:pt x="643638" y="2379125"/>
                </a:cubicBezTo>
                <a:cubicBezTo>
                  <a:pt x="401516" y="2374045"/>
                  <a:pt x="228175" y="2313188"/>
                  <a:pt x="123616" y="2196554"/>
                </a:cubicBezTo>
                <a:cubicBezTo>
                  <a:pt x="19056" y="2079920"/>
                  <a:pt x="-19172" y="1937987"/>
                  <a:pt x="8930" y="1770755"/>
                </a:cubicBezTo>
                <a:cubicBezTo>
                  <a:pt x="30029" y="1637795"/>
                  <a:pt x="94722" y="1517456"/>
                  <a:pt x="203011" y="1409737"/>
                </a:cubicBezTo>
                <a:cubicBezTo>
                  <a:pt x="311300" y="1302018"/>
                  <a:pt x="472974" y="1206155"/>
                  <a:pt x="688034" y="1122146"/>
                </a:cubicBezTo>
                <a:cubicBezTo>
                  <a:pt x="676019" y="1104809"/>
                  <a:pt x="664004" y="1087472"/>
                  <a:pt x="651990" y="1070136"/>
                </a:cubicBezTo>
                <a:cubicBezTo>
                  <a:pt x="589261" y="973159"/>
                  <a:pt x="548492" y="881477"/>
                  <a:pt x="529684" y="795091"/>
                </a:cubicBezTo>
                <a:cubicBezTo>
                  <a:pt x="510876" y="708704"/>
                  <a:pt x="509192" y="623050"/>
                  <a:pt x="524632" y="538129"/>
                </a:cubicBezTo>
                <a:cubicBezTo>
                  <a:pt x="556154" y="371118"/>
                  <a:pt x="639922" y="240118"/>
                  <a:pt x="775936" y="145131"/>
                </a:cubicBezTo>
                <a:cubicBezTo>
                  <a:pt x="911950" y="50144"/>
                  <a:pt x="1080411" y="1767"/>
                  <a:pt x="1281318" y="0"/>
                </a:cubicBezTo>
                <a:close/>
              </a:path>
            </a:pathLst>
          </a:custGeom>
          <a:gradFill>
            <a:gsLst>
              <a:gs pos="0">
                <a:schemeClr val="tx2">
                  <a:lumMod val="40000"/>
                  <a:lumOff val="60000"/>
                </a:schemeClr>
              </a:gs>
              <a:gs pos="80000">
                <a:schemeClr val="tx2">
                  <a:lumMod val="40000"/>
                  <a:lumOff val="60000"/>
                  <a:alpha val="0"/>
                </a:schemeClr>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4400" i="1" dirty="0">
              <a:latin typeface="方正大标宋简体" panose="03000509000000000000" pitchFamily="65" charset="-122"/>
              <a:ea typeface="方正大标宋简体" panose="03000509000000000000" pitchFamily="65" charset="-122"/>
            </a:endParaRPr>
          </a:p>
        </p:txBody>
      </p:sp>
      <p:sp>
        <p:nvSpPr>
          <p:cNvPr id="882" name="PA-文本框 881">
            <a:extLst>
              <a:ext uri="{FF2B5EF4-FFF2-40B4-BE49-F238E27FC236}">
                <a16:creationId xmlns:a16="http://schemas.microsoft.com/office/drawing/2014/main" id="{C00D5314-0288-4F4B-B024-3982EA4E698A}"/>
              </a:ext>
            </a:extLst>
          </p:cNvPr>
          <p:cNvSpPr txBox="1"/>
          <p:nvPr>
            <p:custDataLst>
              <p:tags r:id="rId3"/>
            </p:custDataLst>
          </p:nvPr>
        </p:nvSpPr>
        <p:spPr>
          <a:xfrm>
            <a:off x="6499711" y="1470967"/>
            <a:ext cx="3228489" cy="4299058"/>
          </a:xfrm>
          <a:custGeom>
            <a:avLst/>
            <a:gdLst/>
            <a:ahLst/>
            <a:cxnLst/>
            <a:rect l="l" t="t" r="r" b="b"/>
            <a:pathLst>
              <a:path w="3228489" h="4299058">
                <a:moveTo>
                  <a:pt x="2414769" y="779693"/>
                </a:moveTo>
                <a:cubicBezTo>
                  <a:pt x="2062991" y="1433258"/>
                  <a:pt x="1711214" y="2086824"/>
                  <a:pt x="1359437" y="2740390"/>
                </a:cubicBezTo>
                <a:cubicBezTo>
                  <a:pt x="1660348" y="2740390"/>
                  <a:pt x="1961260" y="2740390"/>
                  <a:pt x="2262171" y="2740390"/>
                </a:cubicBezTo>
                <a:cubicBezTo>
                  <a:pt x="2313037" y="2086824"/>
                  <a:pt x="2363903" y="1433258"/>
                  <a:pt x="2414769" y="779693"/>
                </a:cubicBezTo>
                <a:close/>
                <a:moveTo>
                  <a:pt x="2701545" y="0"/>
                </a:moveTo>
                <a:cubicBezTo>
                  <a:pt x="2851281" y="0"/>
                  <a:pt x="3001017" y="0"/>
                  <a:pt x="3150753" y="0"/>
                </a:cubicBezTo>
                <a:cubicBezTo>
                  <a:pt x="3066964" y="1350321"/>
                  <a:pt x="2983175" y="2700641"/>
                  <a:pt x="2899387" y="4050962"/>
                </a:cubicBezTo>
                <a:cubicBezTo>
                  <a:pt x="3009087" y="4068191"/>
                  <a:pt x="3118788" y="4085420"/>
                  <a:pt x="3228489" y="4102649"/>
                </a:cubicBezTo>
                <a:cubicBezTo>
                  <a:pt x="3207673" y="4168118"/>
                  <a:pt x="3186857" y="4233588"/>
                  <a:pt x="3166040" y="4299058"/>
                </a:cubicBezTo>
                <a:cubicBezTo>
                  <a:pt x="2675082" y="4299058"/>
                  <a:pt x="2184124" y="4299058"/>
                  <a:pt x="1693166" y="4299058"/>
                </a:cubicBezTo>
                <a:cubicBezTo>
                  <a:pt x="1713759" y="4234292"/>
                  <a:pt x="1734351" y="4169526"/>
                  <a:pt x="1754943" y="4104760"/>
                </a:cubicBezTo>
                <a:cubicBezTo>
                  <a:pt x="1889151" y="4085674"/>
                  <a:pt x="2023358" y="4066589"/>
                  <a:pt x="2157566" y="4047503"/>
                </a:cubicBezTo>
                <a:cubicBezTo>
                  <a:pt x="2187082" y="3678445"/>
                  <a:pt x="2216597" y="3309387"/>
                  <a:pt x="2246113" y="2940329"/>
                </a:cubicBezTo>
                <a:cubicBezTo>
                  <a:pt x="1914967" y="2940329"/>
                  <a:pt x="1583820" y="2940329"/>
                  <a:pt x="1252673" y="2940329"/>
                </a:cubicBezTo>
                <a:cubicBezTo>
                  <a:pt x="1057969" y="3303651"/>
                  <a:pt x="863264" y="3666972"/>
                  <a:pt x="668559" y="4030293"/>
                </a:cubicBezTo>
                <a:cubicBezTo>
                  <a:pt x="796005" y="4055115"/>
                  <a:pt x="923451" y="4079937"/>
                  <a:pt x="1050897" y="4104760"/>
                </a:cubicBezTo>
                <a:cubicBezTo>
                  <a:pt x="1030304" y="4169526"/>
                  <a:pt x="1009712" y="4234292"/>
                  <a:pt x="989120" y="4299058"/>
                </a:cubicBezTo>
                <a:lnTo>
                  <a:pt x="0" y="4299058"/>
                </a:lnTo>
                <a:cubicBezTo>
                  <a:pt x="20592" y="4234292"/>
                  <a:pt x="41184" y="4169526"/>
                  <a:pt x="61776" y="4104760"/>
                </a:cubicBezTo>
                <a:cubicBezTo>
                  <a:pt x="188561" y="4081850"/>
                  <a:pt x="315346" y="4058940"/>
                  <a:pt x="442131" y="4036030"/>
                </a:cubicBezTo>
                <a:cubicBezTo>
                  <a:pt x="1195269" y="2690687"/>
                  <a:pt x="1948407" y="1345344"/>
                  <a:pt x="2701545" y="0"/>
                </a:cubicBezTo>
                <a:close/>
              </a:path>
            </a:pathLst>
          </a:custGeom>
          <a:gradFill>
            <a:gsLst>
              <a:gs pos="0">
                <a:schemeClr val="accent2"/>
              </a:gs>
              <a:gs pos="100000">
                <a:schemeClr val="accent2">
                  <a:alpha val="0"/>
                </a:schemeClr>
              </a:gs>
            </a:gsLst>
            <a:lin ang="270000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34400" i="1" dirty="0">
              <a:latin typeface="方正大标宋简体" panose="03000509000000000000" pitchFamily="65" charset="-122"/>
              <a:ea typeface="方正大标宋简体" panose="03000509000000000000" pitchFamily="65" charset="-122"/>
            </a:endParaRPr>
          </a:p>
        </p:txBody>
      </p:sp>
    </p:spTree>
    <p:extLst>
      <p:ext uri="{BB962C8B-B14F-4D97-AF65-F5344CB8AC3E}">
        <p14:creationId xmlns:p14="http://schemas.microsoft.com/office/powerpoint/2010/main" val="542344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题目解读</a:t>
            </a:r>
            <a:endParaRPr lang="zh-CN" altLang="en-US" dirty="0"/>
          </a:p>
        </p:txBody>
      </p:sp>
      <p:sp>
        <p:nvSpPr>
          <p:cNvPr id="3" name="文本框 2">
            <a:extLst>
              <a:ext uri="{FF2B5EF4-FFF2-40B4-BE49-F238E27FC236}">
                <a16:creationId xmlns:a16="http://schemas.microsoft.com/office/drawing/2014/main" id="{01D7631F-9175-4A53-A7B8-52490D75D08F}"/>
              </a:ext>
            </a:extLst>
          </p:cNvPr>
          <p:cNvSpPr txBox="1"/>
          <p:nvPr/>
        </p:nvSpPr>
        <p:spPr>
          <a:xfrm>
            <a:off x="869831" y="3013501"/>
            <a:ext cx="10649069" cy="830997"/>
          </a:xfrm>
          <a:prstGeom prst="rect">
            <a:avLst/>
          </a:prstGeom>
          <a:noFill/>
        </p:spPr>
        <p:txBody>
          <a:bodyPr wrap="none" rtlCol="0">
            <a:spAutoFit/>
          </a:bodyPr>
          <a:lstStyle/>
          <a:p>
            <a:pPr algn="ctr"/>
            <a:r>
              <a:rPr lang="zh-CN" altLang="en-US" sz="4800" spc="300" dirty="0" smtClean="0">
                <a:latin typeface="+mj-ea"/>
                <a:ea typeface="+mj-ea"/>
              </a:rPr>
              <a:t>基于</a:t>
            </a:r>
            <a:r>
              <a:rPr lang="zh-CN" altLang="en-US" sz="4800" b="1" spc="300" dirty="0">
                <a:solidFill>
                  <a:schemeClr val="accent1"/>
                </a:solidFill>
                <a:latin typeface="+mj-ea"/>
                <a:ea typeface="+mj-ea"/>
              </a:rPr>
              <a:t>迁移</a:t>
            </a:r>
            <a:r>
              <a:rPr lang="zh-CN" altLang="en-US" sz="4800" b="1" spc="300" dirty="0" smtClean="0">
                <a:solidFill>
                  <a:schemeClr val="accent1"/>
                </a:solidFill>
                <a:latin typeface="+mj-ea"/>
                <a:ea typeface="+mj-ea"/>
              </a:rPr>
              <a:t>学习</a:t>
            </a:r>
            <a:r>
              <a:rPr lang="zh-CN" altLang="en-US" sz="4800" spc="300" dirty="0">
                <a:latin typeface="+mj-ea"/>
                <a:ea typeface="+mj-ea"/>
              </a:rPr>
              <a:t>的高质量单目深度估计</a:t>
            </a:r>
          </a:p>
        </p:txBody>
      </p:sp>
    </p:spTree>
    <p:extLst>
      <p:ext uri="{BB962C8B-B14F-4D97-AF65-F5344CB8AC3E}">
        <p14:creationId xmlns:p14="http://schemas.microsoft.com/office/powerpoint/2010/main" val="3246393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lstStyle/>
          <a:p>
            <a:r>
              <a:rPr lang="zh-CN" altLang="en-US" dirty="0" smtClean="0"/>
              <a:t>迁移学习</a:t>
            </a:r>
            <a:endParaRPr lang="zh-CN" altLang="en-US" dirty="0"/>
          </a:p>
        </p:txBody>
      </p:sp>
      <p:sp>
        <p:nvSpPr>
          <p:cNvPr id="3" name="矩形 2">
            <a:extLst>
              <a:ext uri="{FF2B5EF4-FFF2-40B4-BE49-F238E27FC236}">
                <a16:creationId xmlns:a16="http://schemas.microsoft.com/office/drawing/2014/main" id="{D41E1A13-800A-4125-9D64-590DFCB0C3B9}"/>
              </a:ext>
            </a:extLst>
          </p:cNvPr>
          <p:cNvSpPr/>
          <p:nvPr/>
        </p:nvSpPr>
        <p:spPr>
          <a:xfrm>
            <a:off x="2435225" y="2861825"/>
            <a:ext cx="9083675" cy="1200329"/>
          </a:xfrm>
          <a:prstGeom prst="rect">
            <a:avLst/>
          </a:prstGeom>
        </p:spPr>
        <p:txBody>
          <a:bodyPr wrap="square" lIns="0" rIns="0">
            <a:spAutoFit/>
          </a:bodyPr>
          <a:lstStyle/>
          <a:p>
            <a:pPr indent="457200" algn="just">
              <a:lnSpc>
                <a:spcPct val="150000"/>
              </a:lnSpc>
            </a:pPr>
            <a:r>
              <a:rPr lang="zh-CN" altLang="en-US" sz="2400" b="1" spc="100" dirty="0">
                <a:solidFill>
                  <a:schemeClr val="accent1"/>
                </a:solidFill>
              </a:rPr>
              <a:t>迁移学习</a:t>
            </a:r>
            <a:r>
              <a:rPr lang="zh-CN" altLang="en-US" sz="2400" spc="100" dirty="0">
                <a:solidFill>
                  <a:schemeClr val="tx1">
                    <a:lumMod val="65000"/>
                    <a:lumOff val="35000"/>
                  </a:schemeClr>
                </a:solidFill>
              </a:rPr>
              <a:t>是一种机器学习方法，就是把为任务 </a:t>
            </a:r>
            <a:r>
              <a:rPr lang="en-US" altLang="zh-CN" sz="2400" spc="100" dirty="0">
                <a:solidFill>
                  <a:schemeClr val="tx1">
                    <a:lumMod val="65000"/>
                    <a:lumOff val="35000"/>
                  </a:schemeClr>
                </a:solidFill>
              </a:rPr>
              <a:t>A </a:t>
            </a:r>
            <a:r>
              <a:rPr lang="zh-CN" altLang="en-US" sz="2400" spc="100" dirty="0">
                <a:solidFill>
                  <a:schemeClr val="tx1">
                    <a:lumMod val="65000"/>
                    <a:lumOff val="35000"/>
                  </a:schemeClr>
                </a:solidFill>
              </a:rPr>
              <a:t>开发的模型作为初始点，重新使用在为任务 </a:t>
            </a:r>
            <a:r>
              <a:rPr lang="en-US" altLang="zh-CN" sz="2400" spc="100" dirty="0">
                <a:solidFill>
                  <a:schemeClr val="tx1">
                    <a:lumMod val="65000"/>
                    <a:lumOff val="35000"/>
                  </a:schemeClr>
                </a:solidFill>
              </a:rPr>
              <a:t>B </a:t>
            </a:r>
            <a:r>
              <a:rPr lang="zh-CN" altLang="en-US" sz="2400" spc="100" dirty="0">
                <a:solidFill>
                  <a:schemeClr val="tx1">
                    <a:lumMod val="65000"/>
                    <a:lumOff val="35000"/>
                  </a:schemeClr>
                </a:solidFill>
              </a:rPr>
              <a:t>开发模型的过程中。</a:t>
            </a:r>
          </a:p>
        </p:txBody>
      </p:sp>
      <p:sp>
        <p:nvSpPr>
          <p:cNvPr id="5" name="quotation-marks_897">
            <a:extLst>
              <a:ext uri="{FF2B5EF4-FFF2-40B4-BE49-F238E27FC236}">
                <a16:creationId xmlns:a16="http://schemas.microsoft.com/office/drawing/2014/main" id="{1B70D619-7EB3-4055-88E4-09FCCE1A0B8B}"/>
              </a:ext>
            </a:extLst>
          </p:cNvPr>
          <p:cNvSpPr>
            <a:spLocks noChangeAspect="1"/>
          </p:cNvSpPr>
          <p:nvPr/>
        </p:nvSpPr>
        <p:spPr bwMode="auto">
          <a:xfrm>
            <a:off x="666708" y="1815277"/>
            <a:ext cx="983021" cy="842197"/>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schemeClr>
          </a:solidFill>
          <a:ln>
            <a:noFill/>
          </a:ln>
        </p:spPr>
      </p:sp>
      <p:sp>
        <p:nvSpPr>
          <p:cNvPr id="6" name="矩形 5">
            <a:extLst>
              <a:ext uri="{FF2B5EF4-FFF2-40B4-BE49-F238E27FC236}">
                <a16:creationId xmlns:a16="http://schemas.microsoft.com/office/drawing/2014/main" id="{8C0B2FA3-9EC3-4653-884D-9814A8F60AB3}"/>
              </a:ext>
            </a:extLst>
          </p:cNvPr>
          <p:cNvSpPr/>
          <p:nvPr/>
        </p:nvSpPr>
        <p:spPr>
          <a:xfrm>
            <a:off x="2435224" y="4499999"/>
            <a:ext cx="9083675" cy="72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6071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F79EFF-863B-40B5-AFE9-C017F8419F1A}"/>
              </a:ext>
            </a:extLst>
          </p:cNvPr>
          <p:cNvSpPr>
            <a:spLocks noGrp="1"/>
          </p:cNvSpPr>
          <p:nvPr>
            <p:ph type="title"/>
          </p:nvPr>
        </p:nvSpPr>
        <p:spPr/>
        <p:txBody>
          <a:bodyPr/>
          <a:lstStyle/>
          <a:p>
            <a:r>
              <a:rPr lang="zh-CN" altLang="en-US" dirty="0" smtClean="0"/>
              <a:t>迁移学习目标和思想</a:t>
            </a:r>
            <a:endParaRPr lang="zh-CN" altLang="en-US" dirty="0"/>
          </a:p>
        </p:txBody>
      </p:sp>
      <p:sp>
        <p:nvSpPr>
          <p:cNvPr id="96" name="矩形 95">
            <a:extLst>
              <a:ext uri="{FF2B5EF4-FFF2-40B4-BE49-F238E27FC236}">
                <a16:creationId xmlns:a16="http://schemas.microsoft.com/office/drawing/2014/main" id="{C26FDF4B-DF2A-42A0-AC9A-44EB3A58DC57}"/>
              </a:ext>
            </a:extLst>
          </p:cNvPr>
          <p:cNvSpPr/>
          <p:nvPr/>
        </p:nvSpPr>
        <p:spPr>
          <a:xfrm>
            <a:off x="678857" y="26293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BD6F4000-594E-40D3-940D-643B631BB399}"/>
              </a:ext>
            </a:extLst>
          </p:cNvPr>
          <p:cNvSpPr txBox="1"/>
          <p:nvPr/>
        </p:nvSpPr>
        <p:spPr>
          <a:xfrm>
            <a:off x="678857" y="1997816"/>
            <a:ext cx="2015936" cy="461665"/>
          </a:xfrm>
          <a:prstGeom prst="rect">
            <a:avLst/>
          </a:prstGeom>
          <a:noFill/>
        </p:spPr>
        <p:txBody>
          <a:bodyPr wrap="none" lIns="0" rtlCol="0">
            <a:spAutoFit/>
          </a:bodyPr>
          <a:lstStyle/>
          <a:p>
            <a:r>
              <a:rPr lang="zh-CN" altLang="en-US" sz="2400" b="1" spc="100" dirty="0" smtClean="0">
                <a:solidFill>
                  <a:schemeClr val="accent1"/>
                </a:solidFill>
              </a:rPr>
              <a:t>迁移学习目标</a:t>
            </a:r>
            <a:endParaRPr lang="zh-CN" altLang="en-US" sz="2400" b="1" spc="100" dirty="0">
              <a:solidFill>
                <a:schemeClr val="accent1"/>
              </a:solidFill>
            </a:endParaRPr>
          </a:p>
        </p:txBody>
      </p:sp>
      <p:sp>
        <p:nvSpPr>
          <p:cNvPr id="98" name="文本框 97">
            <a:extLst>
              <a:ext uri="{FF2B5EF4-FFF2-40B4-BE49-F238E27FC236}">
                <a16:creationId xmlns:a16="http://schemas.microsoft.com/office/drawing/2014/main" id="{D3C07288-9E2C-41A0-9BD8-FC6941580CF1}"/>
              </a:ext>
            </a:extLst>
          </p:cNvPr>
          <p:cNvSpPr txBox="1"/>
          <p:nvPr/>
        </p:nvSpPr>
        <p:spPr>
          <a:xfrm>
            <a:off x="678858" y="2932678"/>
            <a:ext cx="3790094" cy="2405522"/>
          </a:xfrm>
          <a:prstGeom prst="rect">
            <a:avLst/>
          </a:prstGeom>
          <a:noFill/>
        </p:spPr>
        <p:txBody>
          <a:bodyPr wrap="square" lIns="0" rtlCol="0">
            <a:normAutofit/>
          </a:bodyPr>
          <a:lstStyle/>
          <a:p>
            <a:pPr algn="just">
              <a:lnSpc>
                <a:spcPct val="150000"/>
              </a:lnSpc>
            </a:pPr>
            <a:r>
              <a:rPr lang="zh-CN" altLang="en-US" sz="2000" spc="100" dirty="0">
                <a:solidFill>
                  <a:schemeClr val="tx1">
                    <a:lumMod val="65000"/>
                    <a:lumOff val="35000"/>
                  </a:schemeClr>
                </a:solidFill>
              </a:rPr>
              <a:t>将某个领域或任务上学习到的知识或模式应用到</a:t>
            </a:r>
            <a:r>
              <a:rPr lang="zh-CN" altLang="en-US" sz="2000" b="1" spc="100" dirty="0">
                <a:solidFill>
                  <a:schemeClr val="accent1"/>
                </a:solidFill>
              </a:rPr>
              <a:t>不同但相关</a:t>
            </a:r>
            <a:r>
              <a:rPr lang="zh-CN" altLang="en-US" sz="2000" spc="100" dirty="0">
                <a:solidFill>
                  <a:schemeClr val="tx1">
                    <a:lumMod val="65000"/>
                    <a:lumOff val="35000"/>
                  </a:schemeClr>
                </a:solidFill>
              </a:rPr>
              <a:t>的领域或问题中。</a:t>
            </a:r>
          </a:p>
        </p:txBody>
      </p:sp>
      <p:sp>
        <p:nvSpPr>
          <p:cNvPr id="100" name="矩形 99">
            <a:extLst>
              <a:ext uri="{FF2B5EF4-FFF2-40B4-BE49-F238E27FC236}">
                <a16:creationId xmlns:a16="http://schemas.microsoft.com/office/drawing/2014/main" id="{678EE4BB-86C1-4632-85D4-AFD8DA732254}"/>
              </a:ext>
            </a:extLst>
          </p:cNvPr>
          <p:cNvSpPr/>
          <p:nvPr/>
        </p:nvSpPr>
        <p:spPr>
          <a:xfrm>
            <a:off x="7723047" y="2629302"/>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7E57FC14-8070-4F3F-87EA-DA88182E25E6}"/>
              </a:ext>
            </a:extLst>
          </p:cNvPr>
          <p:cNvSpPr txBox="1"/>
          <p:nvPr/>
        </p:nvSpPr>
        <p:spPr>
          <a:xfrm>
            <a:off x="7723047" y="1997816"/>
            <a:ext cx="2015936" cy="461665"/>
          </a:xfrm>
          <a:prstGeom prst="rect">
            <a:avLst/>
          </a:prstGeom>
          <a:noFill/>
        </p:spPr>
        <p:txBody>
          <a:bodyPr wrap="none" lIns="0" rtlCol="0">
            <a:spAutoFit/>
          </a:bodyPr>
          <a:lstStyle/>
          <a:p>
            <a:r>
              <a:rPr lang="zh-CN" altLang="en-US" sz="2400" b="1" spc="100" dirty="0" smtClean="0">
                <a:solidFill>
                  <a:schemeClr val="accent1"/>
                </a:solidFill>
              </a:rPr>
              <a:t>迁移学习思想</a:t>
            </a:r>
            <a:endParaRPr lang="zh-CN" altLang="en-US" sz="2400" b="1" spc="100" dirty="0">
              <a:solidFill>
                <a:schemeClr val="accent1"/>
              </a:solidFill>
            </a:endParaRPr>
          </a:p>
        </p:txBody>
      </p:sp>
      <p:sp>
        <p:nvSpPr>
          <p:cNvPr id="102" name="文本框 101">
            <a:extLst>
              <a:ext uri="{FF2B5EF4-FFF2-40B4-BE49-F238E27FC236}">
                <a16:creationId xmlns:a16="http://schemas.microsoft.com/office/drawing/2014/main" id="{9813BEEA-754F-47C9-8A5D-B53A56379029}"/>
              </a:ext>
            </a:extLst>
          </p:cNvPr>
          <p:cNvSpPr txBox="1"/>
          <p:nvPr/>
        </p:nvSpPr>
        <p:spPr>
          <a:xfrm>
            <a:off x="7723048" y="2932678"/>
            <a:ext cx="3790094" cy="2405522"/>
          </a:xfrm>
          <a:prstGeom prst="rect">
            <a:avLst/>
          </a:prstGeom>
          <a:noFill/>
        </p:spPr>
        <p:txBody>
          <a:bodyPr wrap="square" lIns="0" rtlCol="0">
            <a:normAutofit/>
          </a:bodyPr>
          <a:lstStyle/>
          <a:p>
            <a:pPr algn="just">
              <a:lnSpc>
                <a:spcPct val="150000"/>
              </a:lnSpc>
            </a:pPr>
            <a:r>
              <a:rPr lang="zh-CN" altLang="en-US" sz="2000" spc="100" dirty="0">
                <a:solidFill>
                  <a:schemeClr val="tx1">
                    <a:lumMod val="65000"/>
                    <a:lumOff val="35000"/>
                  </a:schemeClr>
                </a:solidFill>
              </a:rPr>
              <a:t>从相关领域中迁移</a:t>
            </a:r>
            <a:r>
              <a:rPr lang="zh-CN" altLang="en-US" sz="2000" b="1" spc="100" dirty="0">
                <a:solidFill>
                  <a:schemeClr val="accent1"/>
                </a:solidFill>
              </a:rPr>
              <a:t>标注数据</a:t>
            </a:r>
            <a:r>
              <a:rPr lang="zh-CN" altLang="en-US" sz="2000" spc="100" dirty="0">
                <a:solidFill>
                  <a:schemeClr val="tx1">
                    <a:lumMod val="65000"/>
                    <a:lumOff val="35000"/>
                  </a:schemeClr>
                </a:solidFill>
              </a:rPr>
              <a:t>或者</a:t>
            </a:r>
            <a:r>
              <a:rPr lang="zh-CN" altLang="en-US" sz="2000" b="1" spc="100" dirty="0">
                <a:solidFill>
                  <a:schemeClr val="accent1"/>
                </a:solidFill>
              </a:rPr>
              <a:t>知识结构</a:t>
            </a:r>
            <a:r>
              <a:rPr lang="zh-CN" altLang="en-US" sz="2000" spc="100" dirty="0">
                <a:solidFill>
                  <a:schemeClr val="tx1">
                    <a:lumMod val="65000"/>
                    <a:lumOff val="35000"/>
                  </a:schemeClr>
                </a:solidFill>
              </a:rPr>
              <a:t>、完成或改进目标领域或任务的学习效果。</a:t>
            </a:r>
          </a:p>
        </p:txBody>
      </p:sp>
      <p:cxnSp>
        <p:nvCxnSpPr>
          <p:cNvPr id="17" name="直接连接符 16">
            <a:extLst>
              <a:ext uri="{FF2B5EF4-FFF2-40B4-BE49-F238E27FC236}">
                <a16:creationId xmlns:a16="http://schemas.microsoft.com/office/drawing/2014/main" id="{C14ACC5A-7664-41DD-9813-A2F68F0E03E2}"/>
              </a:ext>
            </a:extLst>
          </p:cNvPr>
          <p:cNvCxnSpPr>
            <a:cxnSpLocks/>
          </p:cNvCxnSpPr>
          <p:nvPr/>
        </p:nvCxnSpPr>
        <p:spPr>
          <a:xfrm>
            <a:off x="6091989" y="1997816"/>
            <a:ext cx="0" cy="319829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5248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题目解读</a:t>
            </a:r>
            <a:endParaRPr lang="zh-CN" altLang="en-US" dirty="0"/>
          </a:p>
        </p:txBody>
      </p:sp>
      <p:sp>
        <p:nvSpPr>
          <p:cNvPr id="3" name="文本框 2">
            <a:extLst>
              <a:ext uri="{FF2B5EF4-FFF2-40B4-BE49-F238E27FC236}">
                <a16:creationId xmlns:a16="http://schemas.microsoft.com/office/drawing/2014/main" id="{01D7631F-9175-4A53-A7B8-52490D75D08F}"/>
              </a:ext>
            </a:extLst>
          </p:cNvPr>
          <p:cNvSpPr txBox="1"/>
          <p:nvPr/>
        </p:nvSpPr>
        <p:spPr>
          <a:xfrm>
            <a:off x="869831" y="3013501"/>
            <a:ext cx="10649069" cy="830997"/>
          </a:xfrm>
          <a:prstGeom prst="rect">
            <a:avLst/>
          </a:prstGeom>
          <a:noFill/>
        </p:spPr>
        <p:txBody>
          <a:bodyPr wrap="none" rtlCol="0">
            <a:spAutoFit/>
          </a:bodyPr>
          <a:lstStyle/>
          <a:p>
            <a:pPr algn="ctr"/>
            <a:r>
              <a:rPr lang="zh-CN" altLang="en-US" sz="4800" spc="300" dirty="0" smtClean="0">
                <a:latin typeface="+mj-ea"/>
                <a:ea typeface="+mj-ea"/>
              </a:rPr>
              <a:t>基于</a:t>
            </a:r>
            <a:r>
              <a:rPr lang="zh-CN" altLang="en-US" sz="4800" spc="300" dirty="0">
                <a:latin typeface="+mj-ea"/>
                <a:ea typeface="+mj-ea"/>
              </a:rPr>
              <a:t>迁移</a:t>
            </a:r>
            <a:r>
              <a:rPr lang="zh-CN" altLang="en-US" sz="4800" spc="300" dirty="0" smtClean="0">
                <a:latin typeface="+mj-ea"/>
                <a:ea typeface="+mj-ea"/>
              </a:rPr>
              <a:t>学习</a:t>
            </a:r>
            <a:r>
              <a:rPr lang="zh-CN" altLang="en-US" sz="4800" spc="300" dirty="0">
                <a:latin typeface="+mj-ea"/>
                <a:ea typeface="+mj-ea"/>
              </a:rPr>
              <a:t>的高质量</a:t>
            </a:r>
            <a:r>
              <a:rPr lang="zh-CN" altLang="en-US" sz="4800" b="1" spc="300" dirty="0">
                <a:solidFill>
                  <a:schemeClr val="accent1"/>
                </a:solidFill>
                <a:latin typeface="+mj-ea"/>
                <a:ea typeface="+mj-ea"/>
              </a:rPr>
              <a:t>单目深度估计</a:t>
            </a:r>
          </a:p>
        </p:txBody>
      </p:sp>
    </p:spTree>
    <p:extLst>
      <p:ext uri="{BB962C8B-B14F-4D97-AF65-F5344CB8AC3E}">
        <p14:creationId xmlns:p14="http://schemas.microsoft.com/office/powerpoint/2010/main" val="1045518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25DE3-F56B-454E-93DC-0F289C360A44}"/>
              </a:ext>
            </a:extLst>
          </p:cNvPr>
          <p:cNvSpPr>
            <a:spLocks noGrp="1"/>
          </p:cNvSpPr>
          <p:nvPr>
            <p:ph type="title"/>
          </p:nvPr>
        </p:nvSpPr>
        <p:spPr/>
        <p:txBody>
          <a:bodyPr/>
          <a:lstStyle/>
          <a:p>
            <a:r>
              <a:rPr lang="zh-CN" altLang="en-US" dirty="0"/>
              <a:t>单</a:t>
            </a:r>
            <a:r>
              <a:rPr lang="zh-CN" altLang="en-US" dirty="0" smtClean="0"/>
              <a:t>目深度估计</a:t>
            </a:r>
            <a:endParaRPr lang="zh-CN" altLang="en-US" dirty="0"/>
          </a:p>
        </p:txBody>
      </p:sp>
      <p:sp>
        <p:nvSpPr>
          <p:cNvPr id="3" name="矩形 2">
            <a:extLst>
              <a:ext uri="{FF2B5EF4-FFF2-40B4-BE49-F238E27FC236}">
                <a16:creationId xmlns:a16="http://schemas.microsoft.com/office/drawing/2014/main" id="{D41E1A13-800A-4125-9D64-590DFCB0C3B9}"/>
              </a:ext>
            </a:extLst>
          </p:cNvPr>
          <p:cNvSpPr/>
          <p:nvPr/>
        </p:nvSpPr>
        <p:spPr>
          <a:xfrm>
            <a:off x="2435224" y="2494852"/>
            <a:ext cx="9083675" cy="2242345"/>
          </a:xfrm>
          <a:prstGeom prst="rect">
            <a:avLst/>
          </a:prstGeom>
        </p:spPr>
        <p:txBody>
          <a:bodyPr wrap="square" lIns="0" rIns="0">
            <a:spAutoFit/>
          </a:bodyPr>
          <a:lstStyle/>
          <a:p>
            <a:pPr indent="457200" algn="just">
              <a:lnSpc>
                <a:spcPct val="150000"/>
              </a:lnSpc>
            </a:pPr>
            <a:r>
              <a:rPr lang="zh-CN" altLang="en-US" sz="2400" spc="100" dirty="0">
                <a:solidFill>
                  <a:schemeClr val="tx1">
                    <a:lumMod val="65000"/>
                    <a:lumOff val="35000"/>
                  </a:schemeClr>
                </a:solidFill>
              </a:rPr>
              <a:t>图像是立体场景的投影，投影只捕获了平面信息</a:t>
            </a:r>
            <a:r>
              <a:rPr lang="zh-CN" altLang="en-US" sz="2400" spc="100" dirty="0" smtClean="0">
                <a:solidFill>
                  <a:schemeClr val="tx1">
                    <a:lumMod val="65000"/>
                    <a:lumOff val="35000"/>
                  </a:schemeClr>
                </a:solidFill>
              </a:rPr>
              <a:t>，深度</a:t>
            </a:r>
            <a:r>
              <a:rPr lang="zh-CN" altLang="en-US" sz="2400" spc="100" dirty="0">
                <a:solidFill>
                  <a:schemeClr val="tx1">
                    <a:lumMod val="65000"/>
                    <a:lumOff val="35000"/>
                  </a:schemeClr>
                </a:solidFill>
              </a:rPr>
              <a:t>估计可以用于</a:t>
            </a:r>
            <a:r>
              <a:rPr lang="en-US" altLang="zh-CN" sz="2400" spc="100" dirty="0">
                <a:solidFill>
                  <a:schemeClr val="tx1">
                    <a:lumMod val="65000"/>
                    <a:lumOff val="35000"/>
                  </a:schemeClr>
                </a:solidFill>
              </a:rPr>
              <a:t>3D</a:t>
            </a:r>
            <a:r>
              <a:rPr lang="zh-CN" altLang="en-US" sz="2400" spc="100" dirty="0">
                <a:solidFill>
                  <a:schemeClr val="tx1">
                    <a:lumMod val="65000"/>
                    <a:lumOff val="35000"/>
                  </a:schemeClr>
                </a:solidFill>
              </a:rPr>
              <a:t>建模、场景理解、深度感知</a:t>
            </a:r>
            <a:r>
              <a:rPr lang="en-US" altLang="zh-CN" sz="2400" spc="100" dirty="0">
                <a:solidFill>
                  <a:schemeClr val="tx1">
                    <a:lumMod val="65000"/>
                    <a:lumOff val="35000"/>
                  </a:schemeClr>
                </a:solidFill>
              </a:rPr>
              <a:t>(depth-aware)</a:t>
            </a:r>
            <a:r>
              <a:rPr lang="zh-CN" altLang="en-US" sz="2400" spc="100" dirty="0">
                <a:solidFill>
                  <a:schemeClr val="tx1">
                    <a:lumMod val="65000"/>
                    <a:lumOff val="35000"/>
                  </a:schemeClr>
                </a:solidFill>
              </a:rPr>
              <a:t>的图像合成等领域</a:t>
            </a:r>
            <a:r>
              <a:rPr lang="zh-CN" altLang="en-US" sz="2400" spc="100" dirty="0" smtClean="0">
                <a:solidFill>
                  <a:schemeClr val="tx1">
                    <a:lumMod val="65000"/>
                    <a:lumOff val="35000"/>
                  </a:schemeClr>
                </a:solidFill>
              </a:rPr>
              <a:t>。但是</a:t>
            </a:r>
            <a:r>
              <a:rPr lang="zh-CN" altLang="en-US" sz="2400" spc="100" dirty="0">
                <a:solidFill>
                  <a:schemeClr val="tx1">
                    <a:lumMod val="65000"/>
                    <a:lumOff val="35000"/>
                  </a:schemeClr>
                </a:solidFill>
              </a:rPr>
              <a:t>双目可以通过匹配用几何方法直接计算出深度信息。因此</a:t>
            </a:r>
            <a:r>
              <a:rPr lang="zh-CN" altLang="en-US" sz="2400" b="1" spc="100" dirty="0">
                <a:solidFill>
                  <a:schemeClr val="accent1"/>
                </a:solidFill>
              </a:rPr>
              <a:t>单目深度估计</a:t>
            </a:r>
            <a:r>
              <a:rPr lang="zh-CN" altLang="en-US" sz="2400" spc="100" dirty="0">
                <a:solidFill>
                  <a:schemeClr val="tx1">
                    <a:lumMod val="65000"/>
                    <a:lumOff val="35000"/>
                  </a:schemeClr>
                </a:solidFill>
              </a:rPr>
              <a:t>具有一定的研究价值</a:t>
            </a:r>
            <a:r>
              <a:rPr lang="zh-CN" altLang="en-US" sz="2400" spc="100" dirty="0" smtClean="0">
                <a:solidFill>
                  <a:schemeClr val="tx1">
                    <a:lumMod val="65000"/>
                    <a:lumOff val="35000"/>
                  </a:schemeClr>
                </a:solidFill>
              </a:rPr>
              <a:t>。</a:t>
            </a:r>
            <a:endParaRPr lang="zh-CN" altLang="en-US" sz="2400" spc="100" dirty="0">
              <a:solidFill>
                <a:schemeClr val="tx1">
                  <a:lumMod val="65000"/>
                  <a:lumOff val="35000"/>
                </a:schemeClr>
              </a:solidFill>
            </a:endParaRPr>
          </a:p>
        </p:txBody>
      </p:sp>
      <p:sp>
        <p:nvSpPr>
          <p:cNvPr id="5" name="quotation-marks_897">
            <a:extLst>
              <a:ext uri="{FF2B5EF4-FFF2-40B4-BE49-F238E27FC236}">
                <a16:creationId xmlns:a16="http://schemas.microsoft.com/office/drawing/2014/main" id="{1B70D619-7EB3-4055-88E4-09FCCE1A0B8B}"/>
              </a:ext>
            </a:extLst>
          </p:cNvPr>
          <p:cNvSpPr>
            <a:spLocks noChangeAspect="1"/>
          </p:cNvSpPr>
          <p:nvPr/>
        </p:nvSpPr>
        <p:spPr bwMode="auto">
          <a:xfrm>
            <a:off x="666708" y="1815277"/>
            <a:ext cx="983021" cy="842197"/>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lumMod val="20000"/>
              <a:lumOff val="80000"/>
            </a:schemeClr>
          </a:solidFill>
          <a:ln>
            <a:noFill/>
          </a:ln>
        </p:spPr>
      </p:sp>
      <p:sp>
        <p:nvSpPr>
          <p:cNvPr id="7" name="矩形 6">
            <a:extLst>
              <a:ext uri="{FF2B5EF4-FFF2-40B4-BE49-F238E27FC236}">
                <a16:creationId xmlns:a16="http://schemas.microsoft.com/office/drawing/2014/main" id="{8C0B2FA3-9EC3-4653-884D-9814A8F60AB3}"/>
              </a:ext>
            </a:extLst>
          </p:cNvPr>
          <p:cNvSpPr/>
          <p:nvPr/>
        </p:nvSpPr>
        <p:spPr>
          <a:xfrm>
            <a:off x="2435225" y="4846866"/>
            <a:ext cx="9083675" cy="72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5404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题目解读</a:t>
            </a:r>
            <a:endParaRPr lang="zh-CN" altLang="en-US" dirty="0"/>
          </a:p>
        </p:txBody>
      </p:sp>
      <p:sp>
        <p:nvSpPr>
          <p:cNvPr id="3" name="文本框 2">
            <a:extLst>
              <a:ext uri="{FF2B5EF4-FFF2-40B4-BE49-F238E27FC236}">
                <a16:creationId xmlns:a16="http://schemas.microsoft.com/office/drawing/2014/main" id="{01D7631F-9175-4A53-A7B8-52490D75D08F}"/>
              </a:ext>
            </a:extLst>
          </p:cNvPr>
          <p:cNvSpPr txBox="1"/>
          <p:nvPr/>
        </p:nvSpPr>
        <p:spPr>
          <a:xfrm>
            <a:off x="869831" y="3013501"/>
            <a:ext cx="10649069" cy="830997"/>
          </a:xfrm>
          <a:prstGeom prst="rect">
            <a:avLst/>
          </a:prstGeom>
          <a:noFill/>
        </p:spPr>
        <p:txBody>
          <a:bodyPr wrap="none" rtlCol="0">
            <a:spAutoFit/>
          </a:bodyPr>
          <a:lstStyle/>
          <a:p>
            <a:pPr algn="ctr"/>
            <a:r>
              <a:rPr lang="zh-CN" altLang="en-US" sz="4800" spc="300" dirty="0" smtClean="0">
                <a:latin typeface="+mj-ea"/>
                <a:ea typeface="+mj-ea"/>
              </a:rPr>
              <a:t>基于</a:t>
            </a:r>
            <a:r>
              <a:rPr lang="zh-CN" altLang="en-US" sz="4800" spc="300" dirty="0">
                <a:latin typeface="+mj-ea"/>
                <a:ea typeface="+mj-ea"/>
              </a:rPr>
              <a:t>迁移学习的</a:t>
            </a:r>
            <a:r>
              <a:rPr lang="zh-CN" altLang="en-US" sz="4800" b="1" spc="300" dirty="0">
                <a:solidFill>
                  <a:schemeClr val="accent1"/>
                </a:solidFill>
                <a:latin typeface="+mj-ea"/>
                <a:ea typeface="+mj-ea"/>
              </a:rPr>
              <a:t>高质量</a:t>
            </a:r>
            <a:r>
              <a:rPr lang="zh-CN" altLang="en-US" sz="4800" spc="300" dirty="0">
                <a:latin typeface="+mj-ea"/>
                <a:ea typeface="+mj-ea"/>
              </a:rPr>
              <a:t>单目深度估计</a:t>
            </a:r>
          </a:p>
        </p:txBody>
      </p:sp>
    </p:spTree>
    <p:extLst>
      <p:ext uri="{BB962C8B-B14F-4D97-AF65-F5344CB8AC3E}">
        <p14:creationId xmlns:p14="http://schemas.microsoft.com/office/powerpoint/2010/main" val="119511759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民大">
      <a:dk1>
        <a:srgbClr val="000000"/>
      </a:dk1>
      <a:lt1>
        <a:srgbClr val="FFFFFF"/>
      </a:lt1>
      <a:dk2>
        <a:srgbClr val="768395"/>
      </a:dk2>
      <a:lt2>
        <a:srgbClr val="F0F0F0"/>
      </a:lt2>
      <a:accent1>
        <a:srgbClr val="15388C"/>
      </a:accent1>
      <a:accent2>
        <a:srgbClr val="0072BE"/>
      </a:accent2>
      <a:accent3>
        <a:srgbClr val="205DA0"/>
      </a:accent3>
      <a:accent4>
        <a:srgbClr val="FF9500"/>
      </a:accent4>
      <a:accent5>
        <a:srgbClr val="000DEE"/>
      </a:accent5>
      <a:accent6>
        <a:srgbClr val="FFC671"/>
      </a:accent6>
      <a:hlink>
        <a:srgbClr val="4472C4"/>
      </a:hlink>
      <a:folHlink>
        <a:srgbClr val="BFBFBF"/>
      </a:folHlink>
    </a:clrScheme>
    <a:fontScheme name="民大02">
      <a:majorFont>
        <a:latin typeface="Arial"/>
        <a:ea typeface="方正大标宋简体"/>
        <a:cs typeface=""/>
      </a:majorFont>
      <a:minorFont>
        <a:latin typeface="Arial"/>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民大">
    <a:dk1>
      <a:srgbClr val="000000"/>
    </a:dk1>
    <a:lt1>
      <a:srgbClr val="FFFFFF"/>
    </a:lt1>
    <a:dk2>
      <a:srgbClr val="768395"/>
    </a:dk2>
    <a:lt2>
      <a:srgbClr val="F0F0F0"/>
    </a:lt2>
    <a:accent1>
      <a:srgbClr val="15388C"/>
    </a:accent1>
    <a:accent2>
      <a:srgbClr val="0072BE"/>
    </a:accent2>
    <a:accent3>
      <a:srgbClr val="205DA0"/>
    </a:accent3>
    <a:accent4>
      <a:srgbClr val="FF9500"/>
    </a:accent4>
    <a:accent5>
      <a:srgbClr val="000DEE"/>
    </a:accent5>
    <a:accent6>
      <a:srgbClr val="FFC671"/>
    </a:accent6>
    <a:hlink>
      <a:srgbClr val="4472C4"/>
    </a:hlink>
    <a:folHlink>
      <a:srgbClr val="BFBFBF"/>
    </a:folHlink>
  </a:clrScheme>
</a:themeOverride>
</file>

<file path=ppt/theme/themeOverride2.xml><?xml version="1.0" encoding="utf-8"?>
<a:themeOverride xmlns:a="http://schemas.openxmlformats.org/drawingml/2006/main">
  <a:clrScheme name="民大">
    <a:dk1>
      <a:srgbClr val="000000"/>
    </a:dk1>
    <a:lt1>
      <a:srgbClr val="FFFFFF"/>
    </a:lt1>
    <a:dk2>
      <a:srgbClr val="768395"/>
    </a:dk2>
    <a:lt2>
      <a:srgbClr val="F0F0F0"/>
    </a:lt2>
    <a:accent1>
      <a:srgbClr val="15388C"/>
    </a:accent1>
    <a:accent2>
      <a:srgbClr val="0072BE"/>
    </a:accent2>
    <a:accent3>
      <a:srgbClr val="205DA0"/>
    </a:accent3>
    <a:accent4>
      <a:srgbClr val="FF9500"/>
    </a:accent4>
    <a:accent5>
      <a:srgbClr val="000DEE"/>
    </a:accent5>
    <a:accent6>
      <a:srgbClr val="FFC671"/>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4589</TotalTime>
  <Words>1794</Words>
  <Application>Microsoft Office PowerPoint</Application>
  <PresentationFormat>宽屏</PresentationFormat>
  <Paragraphs>180</Paragraphs>
  <Slides>34</Slides>
  <Notes>23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34</vt:i4>
      </vt:variant>
    </vt:vector>
  </HeadingPairs>
  <TitlesOfParts>
    <vt:vector size="45" baseType="lpstr">
      <vt:lpstr>等线</vt:lpstr>
      <vt:lpstr>Times New Roman</vt:lpstr>
      <vt:lpstr>Cambria Math</vt:lpstr>
      <vt:lpstr>方正大标宋简体</vt:lpstr>
      <vt:lpstr>Arial</vt:lpstr>
      <vt:lpstr>等线 Light</vt:lpstr>
      <vt:lpstr>times</vt:lpstr>
      <vt:lpstr>Impact</vt:lpstr>
      <vt:lpstr>华文中宋</vt:lpstr>
      <vt:lpstr>Office 主题​​</vt:lpstr>
      <vt:lpstr>自定义设计方案</vt:lpstr>
      <vt:lpstr>PowerPoint 演示文稿</vt:lpstr>
      <vt:lpstr>PowerPoint 演示文稿</vt:lpstr>
      <vt:lpstr>PowerPoint 演示文稿</vt:lpstr>
      <vt:lpstr>题目解读</vt:lpstr>
      <vt:lpstr>迁移学习</vt:lpstr>
      <vt:lpstr>迁移学习目标和思想</vt:lpstr>
      <vt:lpstr>题目解读</vt:lpstr>
      <vt:lpstr>单目深度估计</vt:lpstr>
      <vt:lpstr>题目解读</vt:lpstr>
      <vt:lpstr>PowerPoint 演示文稿</vt:lpstr>
      <vt:lpstr>论文摘要</vt:lpstr>
      <vt:lpstr>相关贡献</vt:lpstr>
      <vt:lpstr>深度估计图比较</vt:lpstr>
      <vt:lpstr>PowerPoint 演示文稿</vt:lpstr>
      <vt:lpstr>研究方法的规划</vt:lpstr>
      <vt:lpstr>网络架构概述</vt:lpstr>
      <vt:lpstr>复杂性与性能</vt:lpstr>
      <vt:lpstr>损失函数</vt:lpstr>
      <vt:lpstr>损失函数计算公式</vt:lpstr>
      <vt:lpstr>数据增强</vt:lpstr>
      <vt:lpstr>PowerPoint 演示文稿</vt:lpstr>
      <vt:lpstr>实验结果与分析</vt:lpstr>
      <vt:lpstr>数据集与实验细节</vt:lpstr>
      <vt:lpstr>定量评估</vt:lpstr>
      <vt:lpstr>定性评估</vt:lpstr>
      <vt:lpstr>KITTI数据集定性结果</vt:lpstr>
      <vt:lpstr>定性度量结果</vt:lpstr>
      <vt:lpstr>实验对比结果</vt:lpstr>
      <vt:lpstr>实验对比结果</vt:lpstr>
      <vt:lpstr>PowerPoint 演示文稿</vt:lpstr>
      <vt:lpstr>论文总结与整理</vt:lpstr>
      <vt:lpstr>未来展望</vt:lpstr>
      <vt:lpstr>PowerPoint 演示文稿</vt:lpstr>
      <vt:lpstr>交流讨论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立 陈</dc:creator>
  <cp:lastModifiedBy>1402792495@qq.com</cp:lastModifiedBy>
  <cp:revision>319</cp:revision>
  <dcterms:created xsi:type="dcterms:W3CDTF">2018-12-17T16:17:19Z</dcterms:created>
  <dcterms:modified xsi:type="dcterms:W3CDTF">2019-10-18T05:43:44Z</dcterms:modified>
</cp:coreProperties>
</file>